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drawings/drawing3.xml" ContentType="application/vnd.openxmlformats-officedocument.drawingml.chartshapes+xml"/>
  <Override PartName="/ppt/charts/chart4.xml" ContentType="application/vnd.openxmlformats-officedocument.drawingml.chart+xml"/>
  <Override PartName="/ppt/theme/themeOverride4.xml" ContentType="application/vnd.openxmlformats-officedocument.themeOverride+xml"/>
  <Override PartName="/ppt/drawings/drawing4.xml" ContentType="application/vnd.openxmlformats-officedocument.drawingml.chartshapes+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5.xml" ContentType="application/vnd.openxmlformats-officedocument.drawingml.chartshapes+xml"/>
  <Override PartName="/ppt/notesSlides/notesSlide1.xml" ContentType="application/vnd.openxmlformats-officedocument.presentationml.notesSlid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charts/chart11.xml" ContentType="application/vnd.openxmlformats-officedocument.drawingml.chart+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charts/chart13.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37"/>
  </p:notesMasterIdLst>
  <p:sldIdLst>
    <p:sldId id="257" r:id="rId2"/>
    <p:sldId id="653" r:id="rId3"/>
    <p:sldId id="672" r:id="rId4"/>
    <p:sldId id="702" r:id="rId5"/>
    <p:sldId id="701" r:id="rId6"/>
    <p:sldId id="703" r:id="rId7"/>
    <p:sldId id="704" r:id="rId8"/>
    <p:sldId id="705" r:id="rId9"/>
    <p:sldId id="706" r:id="rId10"/>
    <p:sldId id="675" r:id="rId11"/>
    <p:sldId id="676" r:id="rId12"/>
    <p:sldId id="262" r:id="rId13"/>
    <p:sldId id="687" r:id="rId14"/>
    <p:sldId id="657" r:id="rId15"/>
    <p:sldId id="658" r:id="rId16"/>
    <p:sldId id="661" r:id="rId17"/>
    <p:sldId id="655" r:id="rId18"/>
    <p:sldId id="670" r:id="rId19"/>
    <p:sldId id="695" r:id="rId20"/>
    <p:sldId id="696" r:id="rId21"/>
    <p:sldId id="697" r:id="rId22"/>
    <p:sldId id="699" r:id="rId23"/>
    <p:sldId id="698" r:id="rId24"/>
    <p:sldId id="707" r:id="rId25"/>
    <p:sldId id="267" r:id="rId26"/>
    <p:sldId id="693" r:id="rId27"/>
    <p:sldId id="694" r:id="rId28"/>
    <p:sldId id="683" r:id="rId29"/>
    <p:sldId id="684" r:id="rId30"/>
    <p:sldId id="649" r:id="rId31"/>
    <p:sldId id="690" r:id="rId32"/>
    <p:sldId id="692" r:id="rId33"/>
    <p:sldId id="689" r:id="rId34"/>
    <p:sldId id="691" r:id="rId35"/>
    <p:sldId id="688"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660C2C30-D434-4D51-9284-C0643FBA61C2}">
          <p14:sldIdLst>
            <p14:sldId id="257"/>
            <p14:sldId id="653"/>
            <p14:sldId id="672"/>
            <p14:sldId id="702"/>
            <p14:sldId id="701"/>
            <p14:sldId id="703"/>
            <p14:sldId id="704"/>
            <p14:sldId id="705"/>
            <p14:sldId id="706"/>
            <p14:sldId id="675"/>
            <p14:sldId id="676"/>
            <p14:sldId id="262"/>
            <p14:sldId id="687"/>
            <p14:sldId id="657"/>
            <p14:sldId id="658"/>
            <p14:sldId id="661"/>
            <p14:sldId id="655"/>
            <p14:sldId id="670"/>
            <p14:sldId id="695"/>
            <p14:sldId id="696"/>
            <p14:sldId id="697"/>
            <p14:sldId id="699"/>
            <p14:sldId id="698"/>
            <p14:sldId id="707"/>
            <p14:sldId id="267"/>
            <p14:sldId id="693"/>
            <p14:sldId id="694"/>
            <p14:sldId id="683"/>
            <p14:sldId id="684"/>
            <p14:sldId id="649"/>
            <p14:sldId id="690"/>
            <p14:sldId id="692"/>
            <p14:sldId id="689"/>
            <p14:sldId id="691"/>
            <p14:sldId id="68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Шынар" initials="Ш" lastIdx="1" clrIdx="0">
    <p:extLst>
      <p:ext uri="{19B8F6BF-5375-455C-9EA6-DF929625EA0E}">
        <p15:presenceInfo xmlns:p15="http://schemas.microsoft.com/office/powerpoint/2012/main" userId="Шынар"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57" autoAdjust="0"/>
  </p:normalViewPr>
  <p:slideViewPr>
    <p:cSldViewPr snapToGrid="0">
      <p:cViewPr varScale="1">
        <p:scale>
          <a:sx n="106" d="100"/>
          <a:sy n="106" d="100"/>
        </p:scale>
        <p:origin x="348" y="78"/>
      </p:cViewPr>
      <p:guideLst/>
    </p:cSldViewPr>
  </p:slideViewPr>
  <p:notesTextViewPr>
    <p:cViewPr>
      <p:scale>
        <a:sx n="1" d="1"/>
        <a:sy n="1" d="1"/>
      </p:scale>
      <p:origin x="0" y="0"/>
    </p:cViewPr>
  </p:notesTextViewPr>
  <p:sorterViewPr>
    <p:cViewPr>
      <p:scale>
        <a:sx n="100" d="100"/>
        <a:sy n="100" d="100"/>
      </p:scale>
      <p:origin x="0" y="-56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4.xml"/><Relationship Id="rId1" Type="http://schemas.microsoft.com/office/2011/relationships/chartStyle" Target="style4.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5.xml"/><Relationship Id="rId1" Type="http://schemas.microsoft.com/office/2011/relationships/chartStyle" Target="style5.xml"/></Relationships>
</file>

<file path=ppt/charts/_rels/chart10.xml.rels><?xml version="1.0" encoding="UTF-8" standalone="yes"?>
<Relationships xmlns="http://schemas.openxmlformats.org/package/2006/relationships"><Relationship Id="rId3" Type="http://schemas.openxmlformats.org/officeDocument/2006/relationships/oleObject" Target="file:///D:\&#1043;&#1041;2\&#1086;&#1090;&#1095;&#1077;&#1090;&#1099;%20&#1087;&#1086;%20&#1084;&#1077;&#1089;&#1103;&#1094;&#1072;&#1084;\9%20&#1072;&#1081;&#1083;&#1099;&#1082;%202022%20&#1086;&#1090;&#1095;&#1077;&#1090;\&#1087;&#1088;&#1086;&#1092;%20&#1086;&#1089;&#1084;&#1086;&#1090;&#1088;.xlsx" TargetMode="External"/><Relationship Id="rId2" Type="http://schemas.microsoft.com/office/2011/relationships/chartColorStyle" Target="colors6.xml"/><Relationship Id="rId1" Type="http://schemas.microsoft.com/office/2011/relationships/chartStyle" Target="style6.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7.xml"/><Relationship Id="rId1" Type="http://schemas.microsoft.com/office/2011/relationships/chartStyle" Target="style7.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view3D>
      <c:rotX val="30"/>
      <c:rotY val="0"/>
      <c:rAngAx val="0"/>
    </c:view3D>
    <c:floor>
      <c:thickness val="0"/>
    </c:floor>
    <c:sideWall>
      <c:thickness val="0"/>
    </c:sideWall>
    <c:backWall>
      <c:thickness val="0"/>
    </c:backWall>
    <c:plotArea>
      <c:layout>
        <c:manualLayout>
          <c:layoutTarget val="inner"/>
          <c:xMode val="edge"/>
          <c:yMode val="edge"/>
          <c:x val="6.9086881963383182E-2"/>
          <c:y val="0.19037052590814538"/>
          <c:w val="0.59438515720061558"/>
          <c:h val="0.80962947409185582"/>
        </c:manualLayout>
      </c:layout>
      <c:pie3DChart>
        <c:varyColors val="1"/>
        <c:ser>
          <c:idx val="0"/>
          <c:order val="0"/>
          <c:tx>
            <c:strRef>
              <c:f>Лист1!$B$1</c:f>
              <c:strCache>
                <c:ptCount val="1"/>
                <c:pt idx="0">
                  <c:v>Уровень категорийности  врачей на 2017г</c:v>
                </c:pt>
              </c:strCache>
            </c:strRef>
          </c:tx>
          <c:explosion val="12"/>
          <c:dLbls>
            <c:dLbl>
              <c:idx val="0"/>
              <c:layout>
                <c:manualLayout>
                  <c:x val="-8.2671600603488299E-2"/>
                  <c:y val="-5.3932517396386312E-2"/>
                </c:manualLayout>
              </c:layout>
              <c:tx>
                <c:rich>
                  <a:bodyPr/>
                  <a:lstStyle/>
                  <a:p>
                    <a:r>
                      <a:rPr lang="en-US" dirty="0">
                        <a:solidFill>
                          <a:schemeClr val="bg1"/>
                        </a:solidFill>
                      </a:rPr>
                      <a:t>24,2%</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0-D119-4990-B5D4-19B49CE366B6}"/>
                </c:ext>
              </c:extLst>
            </c:dLbl>
            <c:dLbl>
              <c:idx val="1"/>
              <c:tx>
                <c:rich>
                  <a:bodyPr/>
                  <a:lstStyle/>
                  <a:p>
                    <a:r>
                      <a:rPr lang="en-US" dirty="0">
                        <a:solidFill>
                          <a:schemeClr val="bg1"/>
                        </a:solidFill>
                      </a:rPr>
                      <a:t>15,2%</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D119-4990-B5D4-19B49CE366B6}"/>
                </c:ext>
              </c:extLst>
            </c:dLbl>
            <c:dLbl>
              <c:idx val="2"/>
              <c:tx>
                <c:rich>
                  <a:bodyPr/>
                  <a:lstStyle/>
                  <a:p>
                    <a:r>
                      <a:rPr lang="en-US" dirty="0">
                        <a:solidFill>
                          <a:schemeClr val="bg1"/>
                        </a:solidFill>
                      </a:rPr>
                      <a:t>9%</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2-D119-4990-B5D4-19B49CE366B6}"/>
                </c:ext>
              </c:extLst>
            </c:dLbl>
            <c:dLbl>
              <c:idx val="3"/>
              <c:tx>
                <c:rich>
                  <a:bodyPr/>
                  <a:lstStyle/>
                  <a:p>
                    <a:r>
                      <a:rPr lang="en-US" dirty="0"/>
                      <a:t>51,5%</a:t>
                    </a: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D119-4990-B5D4-19B49CE366B6}"/>
                </c:ext>
              </c:extLst>
            </c:dLbl>
            <c:dLbl>
              <c:idx val="4"/>
              <c:tx>
                <c:rich>
                  <a:bodyPr/>
                  <a:lstStyle/>
                  <a:p>
                    <a:r>
                      <a:rPr lang="en-US" dirty="0"/>
                      <a:t>0,01%</a:t>
                    </a: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4-D119-4990-B5D4-19B49CE366B6}"/>
                </c:ext>
              </c:extLst>
            </c:dLbl>
            <c:spPr>
              <a:noFill/>
              <a:ln>
                <a:noFill/>
              </a:ln>
              <a:effectLst/>
            </c:spPr>
            <c:txPr>
              <a:bodyPr/>
              <a:lstStyle/>
              <a:p>
                <a:pPr>
                  <a:defRPr>
                    <a:solidFill>
                      <a:schemeClr val="bg1"/>
                    </a:solidFill>
                  </a:defRPr>
                </a:pPr>
                <a:endParaRPr lang="ru-KZ"/>
              </a:p>
            </c:txPr>
            <c:showLegendKey val="0"/>
            <c:showVal val="0"/>
            <c:showCatName val="0"/>
            <c:showSerName val="0"/>
            <c:showPercent val="1"/>
            <c:showBubbleSize val="0"/>
            <c:showLeaderLines val="0"/>
            <c:extLst>
              <c:ext xmlns:c15="http://schemas.microsoft.com/office/drawing/2012/chart" uri="{CE6537A1-D6FC-4f65-9D91-7224C49458BB}"/>
            </c:extLst>
          </c:dLbls>
          <c:cat>
            <c:strRef>
              <c:f>Лист1!$A$2:$A$6</c:f>
              <c:strCache>
                <c:ptCount val="5"/>
                <c:pt idx="0">
                  <c:v>Жоғары санат</c:v>
                </c:pt>
                <c:pt idx="1">
                  <c:v>Бірінші санат</c:v>
                </c:pt>
                <c:pt idx="2">
                  <c:v>Екінші санат</c:v>
                </c:pt>
                <c:pt idx="3">
                  <c:v>Маман сертификаты </c:v>
                </c:pt>
                <c:pt idx="4">
                  <c:v>Медицина ғылымдарының кандидаты</c:v>
                </c:pt>
              </c:strCache>
            </c:strRef>
          </c:cat>
          <c:val>
            <c:numRef>
              <c:f>Лист1!$B$2:$B$6</c:f>
              <c:numCache>
                <c:formatCode>General</c:formatCode>
                <c:ptCount val="5"/>
                <c:pt idx="0">
                  <c:v>24.2</c:v>
                </c:pt>
                <c:pt idx="1">
                  <c:v>15.2</c:v>
                </c:pt>
                <c:pt idx="2">
                  <c:v>9</c:v>
                </c:pt>
                <c:pt idx="3">
                  <c:v>48.4</c:v>
                </c:pt>
                <c:pt idx="4">
                  <c:v>1</c:v>
                </c:pt>
              </c:numCache>
            </c:numRef>
          </c:val>
          <c:extLst>
            <c:ext xmlns:c16="http://schemas.microsoft.com/office/drawing/2014/chart" uri="{C3380CC4-5D6E-409C-BE32-E72D297353CC}">
              <c16:uniqueId val="{00000005-D119-4990-B5D4-19B49CE366B6}"/>
            </c:ext>
          </c:extLst>
        </c:ser>
        <c:dLbls>
          <c:showLegendKey val="0"/>
          <c:showVal val="0"/>
          <c:showCatName val="0"/>
          <c:showSerName val="0"/>
          <c:showPercent val="1"/>
          <c:showBubbleSize val="0"/>
          <c:showLeaderLines val="0"/>
        </c:dLbls>
      </c:pie3DChart>
    </c:plotArea>
    <c:legend>
      <c:legendPos val="r"/>
      <c:layout>
        <c:manualLayout>
          <c:xMode val="edge"/>
          <c:yMode val="edge"/>
          <c:x val="0.65106074136931569"/>
          <c:y val="0.1203133912083152"/>
          <c:w val="0.33560899168494085"/>
          <c:h val="0.87877268887209914"/>
        </c:manualLayout>
      </c:layout>
      <c:overlay val="0"/>
      <c:txPr>
        <a:bodyPr/>
        <a:lstStyle/>
        <a:p>
          <a:pPr>
            <a:defRPr sz="1100">
              <a:solidFill>
                <a:schemeClr val="bg1"/>
              </a:solidFill>
            </a:defRPr>
          </a:pPr>
          <a:endParaRPr lang="ru-KZ"/>
        </a:p>
      </c:txPr>
    </c:legend>
    <c:plotVisOnly val="1"/>
    <c:dispBlanksAs val="zero"/>
    <c:showDLblsOverMax val="0"/>
  </c:chart>
  <c:txPr>
    <a:bodyPr/>
    <a:lstStyle/>
    <a:p>
      <a:pPr>
        <a:defRPr sz="1800"/>
      </a:pPr>
      <a:endParaRPr lang="ru-KZ"/>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view3D>
      <c:rotX val="30"/>
      <c:rotY val="0"/>
      <c:rAngAx val="0"/>
    </c:view3D>
    <c:floor>
      <c:thickness val="0"/>
    </c:floor>
    <c:sideWall>
      <c:thickness val="0"/>
    </c:sideWall>
    <c:backWall>
      <c:thickness val="0"/>
    </c:backWall>
    <c:plotArea>
      <c:layout>
        <c:manualLayout>
          <c:layoutTarget val="inner"/>
          <c:xMode val="edge"/>
          <c:yMode val="edge"/>
          <c:x val="6.9086881963383182E-2"/>
          <c:y val="0.19037052590814538"/>
          <c:w val="0.59438515720061558"/>
          <c:h val="0.80962947409185582"/>
        </c:manualLayout>
      </c:layout>
      <c:pie3DChart>
        <c:varyColors val="1"/>
        <c:ser>
          <c:idx val="0"/>
          <c:order val="0"/>
          <c:tx>
            <c:strRef>
              <c:f>Лист1!$B$1</c:f>
              <c:strCache>
                <c:ptCount val="1"/>
                <c:pt idx="0">
                  <c:v>Уровень категорийности  врачей на 2017г</c:v>
                </c:pt>
              </c:strCache>
            </c:strRef>
          </c:tx>
          <c:explosion val="12"/>
          <c:dLbls>
            <c:dLbl>
              <c:idx val="0"/>
              <c:layout>
                <c:manualLayout>
                  <c:x val="-8.8049303799156764E-2"/>
                  <c:y val="-7.9128138913182572E-2"/>
                </c:manualLayout>
              </c:layout>
              <c:tx>
                <c:rich>
                  <a:bodyPr/>
                  <a:lstStyle/>
                  <a:p>
                    <a:r>
                      <a:rPr lang="en-US" dirty="0">
                        <a:solidFill>
                          <a:schemeClr val="bg1"/>
                        </a:solidFill>
                      </a:rPr>
                      <a:t>20%</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0-FF6F-4B29-A76E-CC4452D47CEB}"/>
                </c:ext>
              </c:extLst>
            </c:dLbl>
            <c:dLbl>
              <c:idx val="1"/>
              <c:layout>
                <c:manualLayout>
                  <c:x val="-9.889172735637615E-2"/>
                  <c:y val="0.20409511512448192"/>
                </c:manualLayout>
              </c:layout>
              <c:tx>
                <c:rich>
                  <a:bodyPr/>
                  <a:lstStyle/>
                  <a:p>
                    <a:r>
                      <a:rPr lang="en-US" dirty="0">
                        <a:solidFill>
                          <a:schemeClr val="bg1"/>
                        </a:solidFill>
                      </a:rPr>
                      <a:t>8%</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FF6F-4B29-A76E-CC4452D47CEB}"/>
                </c:ext>
              </c:extLst>
            </c:dLbl>
            <c:dLbl>
              <c:idx val="2"/>
              <c:layout>
                <c:manualLayout>
                  <c:x val="-4.4287079581115031E-2"/>
                  <c:y val="-0.27860306480598213"/>
                </c:manualLayout>
              </c:layout>
              <c:tx>
                <c:rich>
                  <a:bodyPr/>
                  <a:lstStyle/>
                  <a:p>
                    <a:r>
                      <a:rPr lang="en-US" dirty="0">
                        <a:solidFill>
                          <a:schemeClr val="bg1"/>
                        </a:solidFill>
                      </a:rPr>
                      <a:t>12%</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2-FF6F-4B29-A76E-CC4452D47CEB}"/>
                </c:ext>
              </c:extLst>
            </c:dLbl>
            <c:dLbl>
              <c:idx val="3"/>
              <c:layout>
                <c:manualLayout>
                  <c:x val="0.12085054092495648"/>
                  <c:y val="-7.7783049827482742E-2"/>
                </c:manualLayout>
              </c:layout>
              <c:tx>
                <c:rich>
                  <a:bodyPr/>
                  <a:lstStyle/>
                  <a:p>
                    <a:r>
                      <a:rPr lang="en-US" dirty="0"/>
                      <a:t>60%</a:t>
                    </a: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FF6F-4B29-A76E-CC4452D47CEB}"/>
                </c:ext>
              </c:extLst>
            </c:dLbl>
            <c:dLbl>
              <c:idx val="4"/>
              <c:tx>
                <c:rich>
                  <a:bodyPr/>
                  <a:lstStyle/>
                  <a:p>
                    <a:r>
                      <a:rPr lang="en-US" dirty="0"/>
                      <a:t>0,01%</a:t>
                    </a: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4-FF6F-4B29-A76E-CC4452D47CEB}"/>
                </c:ext>
              </c:extLst>
            </c:dLbl>
            <c:spPr>
              <a:noFill/>
              <a:ln>
                <a:noFill/>
              </a:ln>
              <a:effectLst/>
            </c:spPr>
            <c:txPr>
              <a:bodyPr/>
              <a:lstStyle/>
              <a:p>
                <a:pPr>
                  <a:defRPr>
                    <a:solidFill>
                      <a:schemeClr val="bg1"/>
                    </a:solidFill>
                  </a:defRPr>
                </a:pPr>
                <a:endParaRPr lang="ru-KZ"/>
              </a:p>
            </c:txPr>
            <c:showLegendKey val="0"/>
            <c:showVal val="0"/>
            <c:showCatName val="0"/>
            <c:showSerName val="0"/>
            <c:showPercent val="1"/>
            <c:showBubbleSize val="0"/>
            <c:showLeaderLines val="0"/>
            <c:extLst>
              <c:ext xmlns:c15="http://schemas.microsoft.com/office/drawing/2012/chart" uri="{CE6537A1-D6FC-4f65-9D91-7224C49458BB}"/>
            </c:extLst>
          </c:dLbls>
          <c:cat>
            <c:strRef>
              <c:f>Лист1!$A$2:$A$6</c:f>
              <c:strCache>
                <c:ptCount val="5"/>
                <c:pt idx="0">
                  <c:v>Жоғары санат</c:v>
                </c:pt>
                <c:pt idx="1">
                  <c:v>Бірінші санат</c:v>
                </c:pt>
                <c:pt idx="2">
                  <c:v>Екінші санат</c:v>
                </c:pt>
                <c:pt idx="3">
                  <c:v>Маман сертификаты </c:v>
                </c:pt>
                <c:pt idx="4">
                  <c:v>Медицина ғылымдарының кандидаты</c:v>
                </c:pt>
              </c:strCache>
            </c:strRef>
          </c:cat>
          <c:val>
            <c:numRef>
              <c:f>Лист1!$B$2:$B$6</c:f>
              <c:numCache>
                <c:formatCode>General</c:formatCode>
                <c:ptCount val="5"/>
                <c:pt idx="0">
                  <c:v>21</c:v>
                </c:pt>
                <c:pt idx="1">
                  <c:v>12</c:v>
                </c:pt>
                <c:pt idx="2">
                  <c:v>9</c:v>
                </c:pt>
                <c:pt idx="3">
                  <c:v>58</c:v>
                </c:pt>
                <c:pt idx="4">
                  <c:v>1</c:v>
                </c:pt>
              </c:numCache>
            </c:numRef>
          </c:val>
          <c:extLst>
            <c:ext xmlns:c16="http://schemas.microsoft.com/office/drawing/2014/chart" uri="{C3380CC4-5D6E-409C-BE32-E72D297353CC}">
              <c16:uniqueId val="{00000005-FF6F-4B29-A76E-CC4452D47CEB}"/>
            </c:ext>
          </c:extLst>
        </c:ser>
        <c:dLbls>
          <c:showLegendKey val="0"/>
          <c:showVal val="0"/>
          <c:showCatName val="0"/>
          <c:showSerName val="0"/>
          <c:showPercent val="1"/>
          <c:showBubbleSize val="0"/>
          <c:showLeaderLines val="0"/>
        </c:dLbls>
      </c:pie3DChart>
    </c:plotArea>
    <c:legend>
      <c:legendPos val="r"/>
      <c:layout>
        <c:manualLayout>
          <c:xMode val="edge"/>
          <c:yMode val="edge"/>
          <c:x val="0.65106074136931569"/>
          <c:y val="0.1203133912083152"/>
          <c:w val="0.33560899168494085"/>
          <c:h val="0.87877268887209914"/>
        </c:manualLayout>
      </c:layout>
      <c:overlay val="0"/>
      <c:txPr>
        <a:bodyPr/>
        <a:lstStyle/>
        <a:p>
          <a:pPr>
            <a:defRPr sz="1100">
              <a:solidFill>
                <a:schemeClr val="bg1"/>
              </a:solidFill>
            </a:defRPr>
          </a:pPr>
          <a:endParaRPr lang="ru-KZ"/>
        </a:p>
      </c:txPr>
    </c:legend>
    <c:plotVisOnly val="1"/>
    <c:dispBlanksAs val="zero"/>
    <c:showDLblsOverMax val="0"/>
  </c:chart>
  <c:txPr>
    <a:bodyPr/>
    <a:lstStyle/>
    <a:p>
      <a:pPr>
        <a:defRPr sz="1800"/>
      </a:pPr>
      <a:endParaRPr lang="ru-KZ"/>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view3D>
      <c:rotX val="30"/>
      <c:rotY val="0"/>
      <c:rAngAx val="0"/>
    </c:view3D>
    <c:floor>
      <c:thickness val="0"/>
    </c:floor>
    <c:sideWall>
      <c:thickness val="0"/>
    </c:sideWall>
    <c:backWall>
      <c:thickness val="0"/>
    </c:backWall>
    <c:plotArea>
      <c:layout>
        <c:manualLayout>
          <c:layoutTarget val="inner"/>
          <c:xMode val="edge"/>
          <c:yMode val="edge"/>
          <c:x val="1.7998791498825162E-2"/>
          <c:y val="0.19037044507304912"/>
          <c:w val="0.59438515720061558"/>
          <c:h val="0.80962947409185582"/>
        </c:manualLayout>
      </c:layout>
      <c:pie3DChart>
        <c:varyColors val="1"/>
        <c:ser>
          <c:idx val="0"/>
          <c:order val="0"/>
          <c:tx>
            <c:strRef>
              <c:f>Лист1!$B$1</c:f>
              <c:strCache>
                <c:ptCount val="1"/>
                <c:pt idx="0">
                  <c:v>Уровень категорийности  врачей на 2017г</c:v>
                </c:pt>
              </c:strCache>
            </c:strRef>
          </c:tx>
          <c:explosion val="12"/>
          <c:dLbls>
            <c:dLbl>
              <c:idx val="0"/>
              <c:layout>
                <c:manualLayout>
                  <c:x val="-0.12838207776666946"/>
                  <c:y val="-8.3327409165981942E-2"/>
                </c:manualLayout>
              </c:layout>
              <c:tx>
                <c:rich>
                  <a:bodyPr/>
                  <a:lstStyle/>
                  <a:p>
                    <a:r>
                      <a:rPr lang="en-US" dirty="0">
                        <a:solidFill>
                          <a:schemeClr val="bg1"/>
                        </a:solidFill>
                      </a:rPr>
                      <a:t>25,2%</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0-CBE5-4420-9005-BCA8C87A7AEC}"/>
                </c:ext>
              </c:extLst>
            </c:dLbl>
            <c:dLbl>
              <c:idx val="1"/>
              <c:layout>
                <c:manualLayout>
                  <c:x val="-1.1807022602867531E-2"/>
                  <c:y val="-7.9663793858815238E-2"/>
                </c:manualLayout>
              </c:layout>
              <c:tx>
                <c:rich>
                  <a:bodyPr/>
                  <a:lstStyle/>
                  <a:p>
                    <a:r>
                      <a:rPr lang="en-US" dirty="0">
                        <a:solidFill>
                          <a:schemeClr val="bg1"/>
                        </a:solidFill>
                      </a:rPr>
                      <a:t>5,4%</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CBE5-4420-9005-BCA8C87A7AEC}"/>
                </c:ext>
              </c:extLst>
            </c:dLbl>
            <c:dLbl>
              <c:idx val="2"/>
              <c:layout>
                <c:manualLayout>
                  <c:x val="-2.7872805039627746E-2"/>
                  <c:y val="2.5770623955348786E-2"/>
                </c:manualLayout>
              </c:layout>
              <c:tx>
                <c:rich>
                  <a:bodyPr/>
                  <a:lstStyle/>
                  <a:p>
                    <a:r>
                      <a:rPr lang="en-US" dirty="0">
                        <a:solidFill>
                          <a:schemeClr val="bg1"/>
                        </a:solidFill>
                      </a:rPr>
                      <a:t>1,8%</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2-CBE5-4420-9005-BCA8C87A7AEC}"/>
                </c:ext>
              </c:extLst>
            </c:dLbl>
            <c:dLbl>
              <c:idx val="3"/>
              <c:tx>
                <c:rich>
                  <a:bodyPr/>
                  <a:lstStyle/>
                  <a:p>
                    <a:r>
                      <a:rPr lang="en-US" dirty="0"/>
                      <a:t>67,6%</a:t>
                    </a: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CBE5-4420-9005-BCA8C87A7AEC}"/>
                </c:ext>
              </c:extLst>
            </c:dLbl>
            <c:dLbl>
              <c:idx val="4"/>
              <c:tx>
                <c:rich>
                  <a:bodyPr/>
                  <a:lstStyle/>
                  <a:p>
                    <a:r>
                      <a:rPr lang="kk-KZ"/>
                      <a:t>0,</a:t>
                    </a:r>
                    <a:r>
                      <a:rPr lang="en-US"/>
                      <a:t>1%</a:t>
                    </a: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4-CBE5-4420-9005-BCA8C87A7AEC}"/>
                </c:ext>
              </c:extLst>
            </c:dLbl>
            <c:spPr>
              <a:noFill/>
              <a:ln>
                <a:noFill/>
              </a:ln>
              <a:effectLst/>
            </c:spPr>
            <c:txPr>
              <a:bodyPr/>
              <a:lstStyle/>
              <a:p>
                <a:pPr>
                  <a:defRPr>
                    <a:solidFill>
                      <a:schemeClr val="bg1"/>
                    </a:solidFill>
                  </a:defRPr>
                </a:pPr>
                <a:endParaRPr lang="ru-KZ"/>
              </a:p>
            </c:txPr>
            <c:showLegendKey val="0"/>
            <c:showVal val="0"/>
            <c:showCatName val="0"/>
            <c:showSerName val="0"/>
            <c:showPercent val="1"/>
            <c:showBubbleSize val="0"/>
            <c:showLeaderLines val="0"/>
            <c:extLst>
              <c:ext xmlns:c15="http://schemas.microsoft.com/office/drawing/2012/chart" uri="{CE6537A1-D6FC-4f65-9D91-7224C49458BB}"/>
            </c:extLst>
          </c:dLbls>
          <c:cat>
            <c:strRef>
              <c:f>Лист1!$A$2:$A$5</c:f>
              <c:strCache>
                <c:ptCount val="4"/>
                <c:pt idx="0">
                  <c:v>Жоғары санат</c:v>
                </c:pt>
                <c:pt idx="1">
                  <c:v>Бірінші санат</c:v>
                </c:pt>
                <c:pt idx="2">
                  <c:v>Екінші санат</c:v>
                </c:pt>
                <c:pt idx="3">
                  <c:v>Маман сертификаты </c:v>
                </c:pt>
              </c:strCache>
            </c:strRef>
          </c:cat>
          <c:val>
            <c:numRef>
              <c:f>Лист1!$B$2:$B$5</c:f>
              <c:numCache>
                <c:formatCode>General</c:formatCode>
                <c:ptCount val="4"/>
                <c:pt idx="0">
                  <c:v>24.7</c:v>
                </c:pt>
                <c:pt idx="1">
                  <c:v>5.4</c:v>
                </c:pt>
                <c:pt idx="2">
                  <c:v>1.7</c:v>
                </c:pt>
                <c:pt idx="3">
                  <c:v>68.2</c:v>
                </c:pt>
              </c:numCache>
            </c:numRef>
          </c:val>
          <c:extLst>
            <c:ext xmlns:c16="http://schemas.microsoft.com/office/drawing/2014/chart" uri="{C3380CC4-5D6E-409C-BE32-E72D297353CC}">
              <c16:uniqueId val="{00000005-CBE5-4420-9005-BCA8C87A7AEC}"/>
            </c:ext>
          </c:extLst>
        </c:ser>
        <c:dLbls>
          <c:showLegendKey val="0"/>
          <c:showVal val="0"/>
          <c:showCatName val="0"/>
          <c:showSerName val="0"/>
          <c:showPercent val="1"/>
          <c:showBubbleSize val="0"/>
          <c:showLeaderLines val="0"/>
        </c:dLbls>
      </c:pie3DChart>
    </c:plotArea>
    <c:legend>
      <c:legendPos val="r"/>
      <c:layout>
        <c:manualLayout>
          <c:xMode val="edge"/>
          <c:yMode val="edge"/>
          <c:x val="0.65106074136931569"/>
          <c:y val="0.1203133912083152"/>
          <c:w val="0.33560899168494085"/>
          <c:h val="0.87877268887209914"/>
        </c:manualLayout>
      </c:layout>
      <c:overlay val="0"/>
      <c:txPr>
        <a:bodyPr/>
        <a:lstStyle/>
        <a:p>
          <a:pPr>
            <a:defRPr sz="1100">
              <a:solidFill>
                <a:schemeClr val="bg1"/>
              </a:solidFill>
            </a:defRPr>
          </a:pPr>
          <a:endParaRPr lang="ru-KZ"/>
        </a:p>
      </c:txPr>
    </c:legend>
    <c:plotVisOnly val="1"/>
    <c:dispBlanksAs val="zero"/>
    <c:showDLblsOverMax val="0"/>
  </c:chart>
  <c:txPr>
    <a:bodyPr/>
    <a:lstStyle/>
    <a:p>
      <a:pPr>
        <a:defRPr sz="1800"/>
      </a:pPr>
      <a:endParaRPr lang="ru-KZ"/>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view3D>
      <c:rotX val="30"/>
      <c:rotY val="0"/>
      <c:rAngAx val="0"/>
    </c:view3D>
    <c:floor>
      <c:thickness val="0"/>
    </c:floor>
    <c:sideWall>
      <c:thickness val="0"/>
    </c:sideWall>
    <c:backWall>
      <c:thickness val="0"/>
    </c:backWall>
    <c:plotArea>
      <c:layout>
        <c:manualLayout>
          <c:layoutTarget val="inner"/>
          <c:xMode val="edge"/>
          <c:yMode val="edge"/>
          <c:x val="5.8331565466337908E-2"/>
          <c:y val="0.14417847229225597"/>
          <c:w val="0.59438515720061558"/>
          <c:h val="0.80962947409185582"/>
        </c:manualLayout>
      </c:layout>
      <c:pie3DChart>
        <c:varyColors val="1"/>
        <c:ser>
          <c:idx val="0"/>
          <c:order val="0"/>
          <c:tx>
            <c:strRef>
              <c:f>Лист1!$B$1</c:f>
              <c:strCache>
                <c:ptCount val="1"/>
                <c:pt idx="0">
                  <c:v>Уровень категорийности  врачей на 2017г</c:v>
                </c:pt>
              </c:strCache>
            </c:strRef>
          </c:tx>
          <c:explosion val="12"/>
          <c:dLbls>
            <c:dLbl>
              <c:idx val="0"/>
              <c:layout>
                <c:manualLayout>
                  <c:x val="-0.12569343788943357"/>
                  <c:y val="-6.6530658805985424E-2"/>
                </c:manualLayout>
              </c:layout>
              <c:tx>
                <c:rich>
                  <a:bodyPr/>
                  <a:lstStyle/>
                  <a:p>
                    <a:r>
                      <a:rPr lang="en-US" dirty="0">
                        <a:solidFill>
                          <a:schemeClr val="bg1"/>
                        </a:solidFill>
                      </a:rPr>
                      <a:t>22%</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0-146F-451A-A3A6-3A28815BFAE2}"/>
                </c:ext>
              </c:extLst>
            </c:dLbl>
            <c:dLbl>
              <c:idx val="1"/>
              <c:layout>
                <c:manualLayout>
                  <c:x val="-1.2130743397599003E-2"/>
                  <c:y val="-3.8720908894021328E-2"/>
                </c:manualLayout>
              </c:layout>
              <c:tx>
                <c:rich>
                  <a:bodyPr/>
                  <a:lstStyle/>
                  <a:p>
                    <a:r>
                      <a:rPr lang="en-US" dirty="0">
                        <a:solidFill>
                          <a:schemeClr val="bg1"/>
                        </a:solidFill>
                      </a:rPr>
                      <a:t>4 %</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146F-451A-A3A6-3A28815BFAE2}"/>
                </c:ext>
              </c:extLst>
            </c:dLbl>
            <c:dLbl>
              <c:idx val="2"/>
              <c:layout>
                <c:manualLayout>
                  <c:x val="-1.1928338505667647E-2"/>
                  <c:y val="4.8249945855865832E-2"/>
                </c:manualLayout>
              </c:layout>
              <c:tx>
                <c:rich>
                  <a:bodyPr/>
                  <a:lstStyle/>
                  <a:p>
                    <a:r>
                      <a:rPr lang="en-US" dirty="0">
                        <a:solidFill>
                          <a:schemeClr val="bg1"/>
                        </a:solidFill>
                      </a:rPr>
                      <a:t>1%</a:t>
                    </a:r>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2-146F-451A-A3A6-3A28815BFAE2}"/>
                </c:ext>
              </c:extLst>
            </c:dLbl>
            <c:dLbl>
              <c:idx val="3"/>
              <c:layout>
                <c:manualLayout>
                  <c:x val="0.14938560799592479"/>
                  <c:y val="-0.22218206647081087"/>
                </c:manualLayout>
              </c:layout>
              <c:tx>
                <c:rich>
                  <a:bodyPr/>
                  <a:lstStyle/>
                  <a:p>
                    <a:r>
                      <a:rPr lang="en-US" dirty="0"/>
                      <a:t>73 %</a:t>
                    </a: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146F-451A-A3A6-3A28815BFAE2}"/>
                </c:ext>
              </c:extLst>
            </c:dLbl>
            <c:dLbl>
              <c:idx val="4"/>
              <c:tx>
                <c:rich>
                  <a:bodyPr/>
                  <a:lstStyle/>
                  <a:p>
                    <a:r>
                      <a:rPr lang="kk-KZ"/>
                      <a:t>0,</a:t>
                    </a:r>
                    <a:r>
                      <a:rPr lang="en-US"/>
                      <a:t>1%</a:t>
                    </a: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4-146F-451A-A3A6-3A28815BFAE2}"/>
                </c:ext>
              </c:extLst>
            </c:dLbl>
            <c:spPr>
              <a:noFill/>
              <a:ln>
                <a:noFill/>
              </a:ln>
              <a:effectLst/>
            </c:spPr>
            <c:txPr>
              <a:bodyPr/>
              <a:lstStyle/>
              <a:p>
                <a:pPr>
                  <a:defRPr>
                    <a:solidFill>
                      <a:schemeClr val="bg1"/>
                    </a:solidFill>
                  </a:defRPr>
                </a:pPr>
                <a:endParaRPr lang="ru-KZ"/>
              </a:p>
            </c:txPr>
            <c:showLegendKey val="0"/>
            <c:showVal val="0"/>
            <c:showCatName val="0"/>
            <c:showSerName val="0"/>
            <c:showPercent val="1"/>
            <c:showBubbleSize val="0"/>
            <c:showLeaderLines val="0"/>
            <c:extLst>
              <c:ext xmlns:c15="http://schemas.microsoft.com/office/drawing/2012/chart" uri="{CE6537A1-D6FC-4f65-9D91-7224C49458BB}"/>
            </c:extLst>
          </c:dLbls>
          <c:cat>
            <c:strRef>
              <c:f>Лист1!$A$2:$A$5</c:f>
              <c:strCache>
                <c:ptCount val="4"/>
                <c:pt idx="0">
                  <c:v>Жоғары санат</c:v>
                </c:pt>
                <c:pt idx="1">
                  <c:v>Бірінші санат</c:v>
                </c:pt>
                <c:pt idx="2">
                  <c:v>Екінші санат</c:v>
                </c:pt>
                <c:pt idx="3">
                  <c:v>Маман сертификаты </c:v>
                </c:pt>
              </c:strCache>
            </c:strRef>
          </c:cat>
          <c:val>
            <c:numRef>
              <c:f>Лист1!$B$2:$B$5</c:f>
              <c:numCache>
                <c:formatCode>General</c:formatCode>
                <c:ptCount val="4"/>
                <c:pt idx="0">
                  <c:v>18.8</c:v>
                </c:pt>
                <c:pt idx="1">
                  <c:v>4</c:v>
                </c:pt>
                <c:pt idx="2">
                  <c:v>1</c:v>
                </c:pt>
                <c:pt idx="3">
                  <c:v>76.2</c:v>
                </c:pt>
              </c:numCache>
            </c:numRef>
          </c:val>
          <c:extLst>
            <c:ext xmlns:c16="http://schemas.microsoft.com/office/drawing/2014/chart" uri="{C3380CC4-5D6E-409C-BE32-E72D297353CC}">
              <c16:uniqueId val="{00000005-146F-451A-A3A6-3A28815BFAE2}"/>
            </c:ext>
          </c:extLst>
        </c:ser>
        <c:dLbls>
          <c:showLegendKey val="0"/>
          <c:showVal val="0"/>
          <c:showCatName val="0"/>
          <c:showSerName val="0"/>
          <c:showPercent val="1"/>
          <c:showBubbleSize val="0"/>
          <c:showLeaderLines val="0"/>
        </c:dLbls>
      </c:pie3DChart>
    </c:plotArea>
    <c:legend>
      <c:legendPos val="r"/>
      <c:layout>
        <c:manualLayout>
          <c:xMode val="edge"/>
          <c:yMode val="edge"/>
          <c:x val="0.66439109367662552"/>
          <c:y val="0.11702804087510146"/>
          <c:w val="0.33560899168494085"/>
          <c:h val="0.87877268887209914"/>
        </c:manualLayout>
      </c:layout>
      <c:overlay val="0"/>
      <c:txPr>
        <a:bodyPr/>
        <a:lstStyle/>
        <a:p>
          <a:pPr>
            <a:defRPr sz="1100">
              <a:solidFill>
                <a:schemeClr val="bg1"/>
              </a:solidFill>
            </a:defRPr>
          </a:pPr>
          <a:endParaRPr lang="ru-KZ"/>
        </a:p>
      </c:txPr>
    </c:legend>
    <c:plotVisOnly val="1"/>
    <c:dispBlanksAs val="zero"/>
    <c:showDLblsOverMax val="0"/>
  </c:chart>
  <c:txPr>
    <a:bodyPr/>
    <a:lstStyle/>
    <a:p>
      <a:pPr>
        <a:defRPr sz="1800"/>
      </a:pPr>
      <a:endParaRPr lang="ru-KZ"/>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440898938033251E-2"/>
          <c:y val="1.1864898192024478E-3"/>
          <c:w val="0.96674699950897491"/>
          <c:h val="0.81617066776199809"/>
        </c:manualLayout>
      </c:layout>
      <c:barChart>
        <c:barDir val="col"/>
        <c:grouping val="clustered"/>
        <c:varyColors val="0"/>
        <c:ser>
          <c:idx val="0"/>
          <c:order val="0"/>
          <c:tx>
            <c:strRef>
              <c:f>Лист1!$B$1</c:f>
              <c:strCache>
                <c:ptCount val="1"/>
                <c:pt idx="0">
                  <c:v>2022</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3"/>
              <c:layout>
                <c:manualLayout>
                  <c:x val="-1.2140073683409157E-3"/>
                  <c:y val="-1.5531394215423155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4E0-4E71-94C3-8734AFF0CC8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ҚАРАЛҒАНДАР </c:v>
                </c:pt>
                <c:pt idx="1">
                  <c:v>БАСТАРТУЛАР </c:v>
                </c:pt>
                <c:pt idx="2">
                  <c:v>ЕМДЕЛГЕНДЕР </c:v>
                </c:pt>
                <c:pt idx="3">
                  <c:v>ЖОСПАРЛЫ ЕМ </c:v>
                </c:pt>
                <c:pt idx="4">
                  <c:v>ШҰҒЫЛ ТҮРДЕ </c:v>
                </c:pt>
              </c:strCache>
            </c:strRef>
          </c:cat>
          <c:val>
            <c:numRef>
              <c:f>Лист1!$B$2:$B$6</c:f>
              <c:numCache>
                <c:formatCode>General</c:formatCode>
                <c:ptCount val="5"/>
                <c:pt idx="0">
                  <c:v>30457</c:v>
                </c:pt>
                <c:pt idx="1">
                  <c:v>16630</c:v>
                </c:pt>
                <c:pt idx="2">
                  <c:v>13827</c:v>
                </c:pt>
                <c:pt idx="3">
                  <c:v>5058</c:v>
                </c:pt>
                <c:pt idx="4">
                  <c:v>8769</c:v>
                </c:pt>
              </c:numCache>
            </c:numRef>
          </c:val>
          <c:extLst>
            <c:ext xmlns:c16="http://schemas.microsoft.com/office/drawing/2014/chart" uri="{C3380CC4-5D6E-409C-BE32-E72D297353CC}">
              <c16:uniqueId val="{00000000-D302-458E-94E7-9BE7EE08E394}"/>
            </c:ext>
          </c:extLst>
        </c:ser>
        <c:ser>
          <c:idx val="1"/>
          <c:order val="1"/>
          <c:tx>
            <c:strRef>
              <c:f>Лист1!$C$1</c:f>
              <c:strCache>
                <c:ptCount val="1"/>
                <c:pt idx="0">
                  <c:v>2023</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3"/>
              <c:layout>
                <c:manualLayout>
                  <c:x val="1.5366520367000435E-3"/>
                  <c:y val="-1.5531394215423155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4E0-4E71-94C3-8734AFF0CC8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ҚАРАЛҒАНДАР </c:v>
                </c:pt>
                <c:pt idx="1">
                  <c:v>БАСТАРТУЛАР </c:v>
                </c:pt>
                <c:pt idx="2">
                  <c:v>ЕМДЕЛГЕНДЕР </c:v>
                </c:pt>
                <c:pt idx="3">
                  <c:v>ЖОСПАРЛЫ ЕМ </c:v>
                </c:pt>
                <c:pt idx="4">
                  <c:v>ШҰҒЫЛ ТҮРДЕ </c:v>
                </c:pt>
              </c:strCache>
            </c:strRef>
          </c:cat>
          <c:val>
            <c:numRef>
              <c:f>Лист1!$C$2:$C$6</c:f>
              <c:numCache>
                <c:formatCode>General</c:formatCode>
                <c:ptCount val="5"/>
                <c:pt idx="0">
                  <c:v>35616</c:v>
                </c:pt>
                <c:pt idx="1">
                  <c:v>19843</c:v>
                </c:pt>
                <c:pt idx="2">
                  <c:v>15773</c:v>
                </c:pt>
                <c:pt idx="3">
                  <c:v>4679</c:v>
                </c:pt>
                <c:pt idx="4">
                  <c:v>11094</c:v>
                </c:pt>
              </c:numCache>
            </c:numRef>
          </c:val>
          <c:extLst>
            <c:ext xmlns:c16="http://schemas.microsoft.com/office/drawing/2014/chart" uri="{C3380CC4-5D6E-409C-BE32-E72D297353CC}">
              <c16:uniqueId val="{00000001-D302-458E-94E7-9BE7EE08E394}"/>
            </c:ext>
          </c:extLst>
        </c:ser>
        <c:dLbls>
          <c:dLblPos val="outEnd"/>
          <c:showLegendKey val="0"/>
          <c:showVal val="1"/>
          <c:showCatName val="0"/>
          <c:showSerName val="0"/>
          <c:showPercent val="0"/>
          <c:showBubbleSize val="0"/>
        </c:dLbls>
        <c:gapWidth val="100"/>
        <c:overlap val="-24"/>
        <c:axId val="676431439"/>
        <c:axId val="676439759"/>
      </c:barChart>
      <c:catAx>
        <c:axId val="676431439"/>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crossAx val="676439759"/>
        <c:crosses val="autoZero"/>
        <c:auto val="1"/>
        <c:lblAlgn val="ctr"/>
        <c:lblOffset val="100"/>
        <c:noMultiLvlLbl val="0"/>
      </c:catAx>
      <c:valAx>
        <c:axId val="676439759"/>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764314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latin typeface="Times New Roman" panose="02020603050405020304" pitchFamily="18" charset="0"/>
          <a:cs typeface="Times New Roman" panose="02020603050405020304" pitchFamily="18" charset="0"/>
        </a:defRPr>
      </a:pPr>
      <a:endParaRPr lang="ru-KZ"/>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2022</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Лист1!$A$2:$A$14</c:f>
              <c:strCache>
                <c:ptCount val="13"/>
                <c:pt idx="0">
                  <c:v>Ревматология</c:v>
                </c:pt>
                <c:pt idx="1">
                  <c:v>Кардиология</c:v>
                </c:pt>
                <c:pt idx="2">
                  <c:v>Нефрология</c:v>
                </c:pt>
                <c:pt idx="3">
                  <c:v>Гастроэнтерология</c:v>
                </c:pt>
                <c:pt idx="4">
                  <c:v>Гематология</c:v>
                </c:pt>
                <c:pt idx="5">
                  <c:v>Аллергология</c:v>
                </c:pt>
                <c:pt idx="6">
                  <c:v>Пульмонология</c:v>
                </c:pt>
                <c:pt idx="7">
                  <c:v>Неврология</c:v>
                </c:pt>
                <c:pt idx="8">
                  <c:v>Инсульт</c:v>
                </c:pt>
                <c:pt idx="9">
                  <c:v>Нейрохирургия</c:v>
                </c:pt>
                <c:pt idx="10">
                  <c:v>Хирургия</c:v>
                </c:pt>
                <c:pt idx="11">
                  <c:v>Босану бөлімшесі </c:v>
                </c:pt>
                <c:pt idx="12">
                  <c:v>Нәрестелер патологиясы </c:v>
                </c:pt>
              </c:strCache>
            </c:strRef>
          </c:cat>
          <c:val>
            <c:numRef>
              <c:f>Лист1!$B$2:$B$14</c:f>
              <c:numCache>
                <c:formatCode>General</c:formatCode>
                <c:ptCount val="13"/>
                <c:pt idx="0">
                  <c:v>0</c:v>
                </c:pt>
                <c:pt idx="1">
                  <c:v>23</c:v>
                </c:pt>
                <c:pt idx="2">
                  <c:v>12</c:v>
                </c:pt>
                <c:pt idx="3">
                  <c:v>7</c:v>
                </c:pt>
                <c:pt idx="4">
                  <c:v>5</c:v>
                </c:pt>
                <c:pt idx="5">
                  <c:v>1</c:v>
                </c:pt>
                <c:pt idx="6">
                  <c:v>17</c:v>
                </c:pt>
                <c:pt idx="7">
                  <c:v>8</c:v>
                </c:pt>
                <c:pt idx="8">
                  <c:v>70</c:v>
                </c:pt>
                <c:pt idx="9">
                  <c:v>1</c:v>
                </c:pt>
                <c:pt idx="10">
                  <c:v>2</c:v>
                </c:pt>
                <c:pt idx="11">
                  <c:v>0</c:v>
                </c:pt>
                <c:pt idx="12">
                  <c:v>7</c:v>
                </c:pt>
              </c:numCache>
            </c:numRef>
          </c:val>
          <c:extLst>
            <c:ext xmlns:c16="http://schemas.microsoft.com/office/drawing/2014/chart" uri="{C3380CC4-5D6E-409C-BE32-E72D297353CC}">
              <c16:uniqueId val="{00000000-380B-46CB-BCA9-13F7B9DF576F}"/>
            </c:ext>
          </c:extLst>
        </c:ser>
        <c:ser>
          <c:idx val="1"/>
          <c:order val="1"/>
          <c:tx>
            <c:strRef>
              <c:f>Лист1!$C$1</c:f>
              <c:strCache>
                <c:ptCount val="1"/>
                <c:pt idx="0">
                  <c:v>2023</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Лист1!$A$2:$A$14</c:f>
              <c:strCache>
                <c:ptCount val="13"/>
                <c:pt idx="0">
                  <c:v>Ревматология</c:v>
                </c:pt>
                <c:pt idx="1">
                  <c:v>Кардиология</c:v>
                </c:pt>
                <c:pt idx="2">
                  <c:v>Нефрология</c:v>
                </c:pt>
                <c:pt idx="3">
                  <c:v>Гастроэнтерология</c:v>
                </c:pt>
                <c:pt idx="4">
                  <c:v>Гематология</c:v>
                </c:pt>
                <c:pt idx="5">
                  <c:v>Аллергология</c:v>
                </c:pt>
                <c:pt idx="6">
                  <c:v>Пульмонология</c:v>
                </c:pt>
                <c:pt idx="7">
                  <c:v>Неврология</c:v>
                </c:pt>
                <c:pt idx="8">
                  <c:v>Инсульт</c:v>
                </c:pt>
                <c:pt idx="9">
                  <c:v>Нейрохирургия</c:v>
                </c:pt>
                <c:pt idx="10">
                  <c:v>Хирургия</c:v>
                </c:pt>
                <c:pt idx="11">
                  <c:v>Босану бөлімшесі </c:v>
                </c:pt>
                <c:pt idx="12">
                  <c:v>Нәрестелер патологиясы </c:v>
                </c:pt>
              </c:strCache>
            </c:strRef>
          </c:cat>
          <c:val>
            <c:numRef>
              <c:f>Лист1!$C$2:$C$14</c:f>
              <c:numCache>
                <c:formatCode>General</c:formatCode>
                <c:ptCount val="13"/>
                <c:pt idx="0">
                  <c:v>4</c:v>
                </c:pt>
                <c:pt idx="1">
                  <c:v>12</c:v>
                </c:pt>
                <c:pt idx="2">
                  <c:v>3</c:v>
                </c:pt>
                <c:pt idx="3">
                  <c:v>5</c:v>
                </c:pt>
                <c:pt idx="4">
                  <c:v>2</c:v>
                </c:pt>
                <c:pt idx="5">
                  <c:v>2</c:v>
                </c:pt>
                <c:pt idx="6">
                  <c:v>29</c:v>
                </c:pt>
                <c:pt idx="7">
                  <c:v>5</c:v>
                </c:pt>
                <c:pt idx="8">
                  <c:v>71</c:v>
                </c:pt>
                <c:pt idx="9">
                  <c:v>0</c:v>
                </c:pt>
                <c:pt idx="10">
                  <c:v>5</c:v>
                </c:pt>
                <c:pt idx="11">
                  <c:v>0</c:v>
                </c:pt>
                <c:pt idx="12">
                  <c:v>3</c:v>
                </c:pt>
              </c:numCache>
            </c:numRef>
          </c:val>
          <c:extLst>
            <c:ext xmlns:c16="http://schemas.microsoft.com/office/drawing/2014/chart" uri="{C3380CC4-5D6E-409C-BE32-E72D297353CC}">
              <c16:uniqueId val="{00000001-CBD8-44D4-95D6-7EDCB0CDFA03}"/>
            </c:ext>
          </c:extLst>
        </c:ser>
        <c:dLbls>
          <c:dLblPos val="outEnd"/>
          <c:showLegendKey val="0"/>
          <c:showVal val="1"/>
          <c:showCatName val="0"/>
          <c:showSerName val="0"/>
          <c:showPercent val="0"/>
          <c:showBubbleSize val="0"/>
        </c:dLbls>
        <c:gapWidth val="100"/>
        <c:overlap val="-24"/>
        <c:axId val="64423423"/>
        <c:axId val="64420095"/>
      </c:barChart>
      <c:catAx>
        <c:axId val="64423423"/>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crossAx val="64420095"/>
        <c:crosses val="autoZero"/>
        <c:auto val="1"/>
        <c:lblAlgn val="ctr"/>
        <c:lblOffset val="100"/>
        <c:noMultiLvlLbl val="0"/>
      </c:catAx>
      <c:valAx>
        <c:axId val="64420095"/>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crossAx val="64423423"/>
        <c:crosses val="autoZero"/>
        <c:crossBetween val="between"/>
      </c:valAx>
      <c:spPr>
        <a:noFill/>
        <a:ln>
          <a:noFill/>
        </a:ln>
        <a:effectLst/>
      </c:spPr>
    </c:plotArea>
    <c:legend>
      <c:legendPos val="b"/>
      <c:layout>
        <c:manualLayout>
          <c:xMode val="edge"/>
          <c:yMode val="edge"/>
          <c:x val="0.42109306725311874"/>
          <c:y val="0.84568273583764353"/>
          <c:w val="0.1461982367109661"/>
          <c:h val="5.507718695701101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Times New Roman" panose="02020603050405020304" pitchFamily="18" charset="0"/>
          <a:cs typeface="Times New Roman" panose="02020603050405020304" pitchFamily="18" charset="0"/>
        </a:defRPr>
      </a:pPr>
      <a:endParaRPr lang="ru-KZ"/>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kk-KZ"/>
              <a:t>БОСАНУ КӨРСЕТКІШІ  </a:t>
            </a:r>
            <a:endParaRPr lang="ru-RU"/>
          </a:p>
        </c:rich>
      </c:tx>
      <c:layout>
        <c:manualLayout>
          <c:xMode val="edge"/>
          <c:yMode val="edge"/>
          <c:x val="0.36355879668417529"/>
          <c:y val="8.7978663442251803E-2"/>
        </c:manualLayout>
      </c:layout>
      <c:overlay val="0"/>
      <c:spPr>
        <a:noFill/>
        <a:ln>
          <a:noFill/>
        </a:ln>
        <a:effectLst/>
      </c:spPr>
      <c:txPr>
        <a:bodyPr rot="0" spcFirstLastPara="1" vertOverflow="ellipsis" vert="horz" wrap="square" anchor="ctr" anchorCtr="1"/>
        <a:lstStyle/>
        <a:p>
          <a:pPr>
            <a:defRPr sz="192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title>
    <c:autoTitleDeleted val="0"/>
    <c:plotArea>
      <c:layout>
        <c:manualLayout>
          <c:layoutTarget val="inner"/>
          <c:xMode val="edge"/>
          <c:yMode val="edge"/>
          <c:x val="0.23527421885064445"/>
          <c:y val="0.18590620067520916"/>
          <c:w val="0.72997001395146133"/>
          <c:h val="0.44218538699235044"/>
        </c:manualLayout>
      </c:layout>
      <c:barChart>
        <c:barDir val="bar"/>
        <c:grouping val="clustered"/>
        <c:varyColors val="0"/>
        <c:ser>
          <c:idx val="0"/>
          <c:order val="0"/>
          <c:tx>
            <c:strRef>
              <c:f>Лист1!$B$1</c:f>
              <c:strCache>
                <c:ptCount val="1"/>
                <c:pt idx="0">
                  <c:v>2022</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Босану саны  </c:v>
                </c:pt>
                <c:pt idx="1">
                  <c:v>Физиологиялық босану </c:v>
                </c:pt>
                <c:pt idx="2">
                  <c:v>Кесір тілі жолымен </c:v>
                </c:pt>
              </c:strCache>
            </c:strRef>
          </c:cat>
          <c:val>
            <c:numRef>
              <c:f>Лист1!$B$2:$B$4</c:f>
              <c:numCache>
                <c:formatCode>General</c:formatCode>
                <c:ptCount val="3"/>
                <c:pt idx="0">
                  <c:v>6536</c:v>
                </c:pt>
                <c:pt idx="1">
                  <c:v>5291</c:v>
                </c:pt>
                <c:pt idx="2">
                  <c:v>1245</c:v>
                </c:pt>
              </c:numCache>
            </c:numRef>
          </c:val>
          <c:extLst>
            <c:ext xmlns:c16="http://schemas.microsoft.com/office/drawing/2014/chart" uri="{C3380CC4-5D6E-409C-BE32-E72D297353CC}">
              <c16:uniqueId val="{00000000-3CED-4913-B2CA-6B778A8039F2}"/>
            </c:ext>
          </c:extLst>
        </c:ser>
        <c:ser>
          <c:idx val="1"/>
          <c:order val="1"/>
          <c:tx>
            <c:strRef>
              <c:f>Лист1!$C$1</c:f>
              <c:strCache>
                <c:ptCount val="1"/>
                <c:pt idx="0">
                  <c:v>2023</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Босану саны  </c:v>
                </c:pt>
                <c:pt idx="1">
                  <c:v>Физиологиялық босану </c:v>
                </c:pt>
                <c:pt idx="2">
                  <c:v>Кесір тілі жолымен </c:v>
                </c:pt>
              </c:strCache>
            </c:strRef>
          </c:cat>
          <c:val>
            <c:numRef>
              <c:f>Лист1!$C$2:$C$4</c:f>
              <c:numCache>
                <c:formatCode>General</c:formatCode>
                <c:ptCount val="3"/>
                <c:pt idx="0">
                  <c:v>7104</c:v>
                </c:pt>
                <c:pt idx="1">
                  <c:v>5644</c:v>
                </c:pt>
                <c:pt idx="2">
                  <c:v>1460</c:v>
                </c:pt>
              </c:numCache>
            </c:numRef>
          </c:val>
          <c:extLst>
            <c:ext xmlns:c16="http://schemas.microsoft.com/office/drawing/2014/chart" uri="{C3380CC4-5D6E-409C-BE32-E72D297353CC}">
              <c16:uniqueId val="{00000001-3CED-4913-B2CA-6B778A8039F2}"/>
            </c:ext>
          </c:extLst>
        </c:ser>
        <c:dLbls>
          <c:dLblPos val="outEnd"/>
          <c:showLegendKey val="0"/>
          <c:showVal val="1"/>
          <c:showCatName val="0"/>
          <c:showSerName val="0"/>
          <c:showPercent val="0"/>
          <c:showBubbleSize val="0"/>
        </c:dLbls>
        <c:gapWidth val="115"/>
        <c:overlap val="-20"/>
        <c:axId val="113610032"/>
        <c:axId val="113591312"/>
      </c:barChart>
      <c:catAx>
        <c:axId val="113610032"/>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crossAx val="113591312"/>
        <c:crosses val="autoZero"/>
        <c:auto val="1"/>
        <c:lblAlgn val="ctr"/>
        <c:lblOffset val="100"/>
        <c:noMultiLvlLbl val="0"/>
      </c:catAx>
      <c:valAx>
        <c:axId val="1135913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crossAx val="113610032"/>
        <c:crosses val="autoZero"/>
        <c:crossBetween val="between"/>
      </c:valAx>
      <c:dTable>
        <c:showHorzBorder val="1"/>
        <c:showVertBorder val="1"/>
        <c:showOutline val="1"/>
        <c:showKeys val="1"/>
        <c:spPr>
          <a:noFill/>
          <a:ln w="9525" cap="flat" cmpd="sng" algn="ctr">
            <a:solidFill>
              <a:schemeClr val="tx1"/>
            </a:solidFill>
            <a:round/>
          </a:ln>
          <a:effectLst/>
        </c:spPr>
        <c:txPr>
          <a:bodyPr rot="0" spcFirstLastPara="1" vertOverflow="ellipsis" vert="horz" wrap="square" anchor="ctr" anchorCtr="1"/>
          <a:lstStyle/>
          <a:p>
            <a:pPr rtl="0">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dTable>
      <c:spPr>
        <a:noFill/>
        <a:ln>
          <a:noFill/>
        </a:ln>
        <a:effectLst/>
      </c:spPr>
    </c:plotArea>
    <c:legend>
      <c:legendPos val="b"/>
      <c:layout>
        <c:manualLayout>
          <c:xMode val="edge"/>
          <c:yMode val="edge"/>
          <c:x val="0.43941433789715673"/>
          <c:y val="0.83236664300110619"/>
          <c:w val="0.17349582356064766"/>
          <c:h val="6.504043817980224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latin typeface="Times New Roman" panose="02020603050405020304" pitchFamily="18" charset="0"/>
          <a:cs typeface="Times New Roman" panose="02020603050405020304" pitchFamily="18" charset="0"/>
        </a:defRPr>
      </a:pPr>
      <a:endParaRPr lang="ru-KZ"/>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kk-KZ" b="1"/>
              <a:t>ТУЫЛУ КӨРСЕТКІШІ  </a:t>
            </a:r>
            <a:endParaRPr lang="ru-RU" b="1"/>
          </a:p>
        </c:rich>
      </c:tx>
      <c:layout>
        <c:manualLayout>
          <c:xMode val="edge"/>
          <c:yMode val="edge"/>
          <c:x val="0.4608339231669033"/>
          <c:y val="1.3523183208252762E-2"/>
        </c:manualLayout>
      </c:layout>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ru-KZ"/>
        </a:p>
      </c:txPr>
    </c:title>
    <c:autoTitleDeleted val="0"/>
    <c:plotArea>
      <c:layout>
        <c:manualLayout>
          <c:layoutTarget val="inner"/>
          <c:xMode val="edge"/>
          <c:yMode val="edge"/>
          <c:x val="0.34811519155211279"/>
          <c:y val="0.10035365379582015"/>
          <c:w val="0.60481206564942147"/>
          <c:h val="0.35381915468250724"/>
        </c:manualLayout>
      </c:layout>
      <c:barChart>
        <c:barDir val="bar"/>
        <c:grouping val="clustered"/>
        <c:varyColors val="0"/>
        <c:ser>
          <c:idx val="0"/>
          <c:order val="0"/>
          <c:tx>
            <c:strRef>
              <c:f>Лист1!$B$1</c:f>
              <c:strCache>
                <c:ptCount val="1"/>
                <c:pt idx="0">
                  <c:v>20222</c:v>
                </c:pt>
              </c:strCache>
            </c:strRef>
          </c:tx>
          <c:spPr>
            <a:solidFill>
              <a:schemeClr val="accent1"/>
            </a:solidFill>
            <a:ln>
              <a:noFill/>
            </a:ln>
            <a:effectLst/>
          </c:spPr>
          <c:invertIfNegative val="0"/>
          <c:cat>
            <c:strRef>
              <c:f>Лист1!$A$2:$A$5</c:f>
              <c:strCache>
                <c:ptCount val="4"/>
                <c:pt idx="0">
                  <c:v>ТУЫЛҒАНДАР </c:v>
                </c:pt>
                <c:pt idx="1">
                  <c:v>ЕГІЗ ТУЫЛҒАНДАР </c:v>
                </c:pt>
                <c:pt idx="2">
                  <c:v>НӘРЕСТЕЛЕРДІҢ  АУРУШАҢДЫҒЫ</c:v>
                </c:pt>
                <c:pt idx="3">
                  <c:v>ШАЛА ТУЫЛҒАН НӘРЕСТЕЛЕР  </c:v>
                </c:pt>
              </c:strCache>
            </c:strRef>
          </c:cat>
          <c:val>
            <c:numRef>
              <c:f>Лист1!$B$2:$B$5</c:f>
              <c:numCache>
                <c:formatCode>General</c:formatCode>
                <c:ptCount val="4"/>
                <c:pt idx="0">
                  <c:v>6583</c:v>
                </c:pt>
                <c:pt idx="1">
                  <c:v>47</c:v>
                </c:pt>
                <c:pt idx="2">
                  <c:v>695</c:v>
                </c:pt>
                <c:pt idx="3">
                  <c:v>227</c:v>
                </c:pt>
              </c:numCache>
            </c:numRef>
          </c:val>
          <c:extLst>
            <c:ext xmlns:c16="http://schemas.microsoft.com/office/drawing/2014/chart" uri="{C3380CC4-5D6E-409C-BE32-E72D297353CC}">
              <c16:uniqueId val="{00000000-C5A7-4D79-82F1-0E3F2B0A77C3}"/>
            </c:ext>
          </c:extLst>
        </c:ser>
        <c:ser>
          <c:idx val="1"/>
          <c:order val="1"/>
          <c:tx>
            <c:strRef>
              <c:f>Лист1!$C$1</c:f>
              <c:strCache>
                <c:ptCount val="1"/>
                <c:pt idx="0">
                  <c:v>2022</c:v>
                </c:pt>
              </c:strCache>
            </c:strRef>
          </c:tx>
          <c:spPr>
            <a:solidFill>
              <a:schemeClr val="accent2"/>
            </a:solidFill>
            <a:ln>
              <a:noFill/>
            </a:ln>
            <a:effectLst/>
          </c:spPr>
          <c:invertIfNegative val="0"/>
          <c:cat>
            <c:strRef>
              <c:f>Лист1!$A$2:$A$5</c:f>
              <c:strCache>
                <c:ptCount val="4"/>
                <c:pt idx="0">
                  <c:v>ТУЫЛҒАНДАР </c:v>
                </c:pt>
                <c:pt idx="1">
                  <c:v>ЕГІЗ ТУЫЛҒАНДАР </c:v>
                </c:pt>
                <c:pt idx="2">
                  <c:v>НӘРЕСТЕЛЕРДІҢ  АУРУШАҢДЫҒЫ</c:v>
                </c:pt>
                <c:pt idx="3">
                  <c:v>ШАЛА ТУЫЛҒАН НӘРЕСТЕЛЕР  </c:v>
                </c:pt>
              </c:strCache>
            </c:strRef>
          </c:cat>
          <c:val>
            <c:numRef>
              <c:f>Лист1!$C$2:$C$5</c:f>
              <c:numCache>
                <c:formatCode>General</c:formatCode>
                <c:ptCount val="4"/>
                <c:pt idx="0">
                  <c:v>7165</c:v>
                </c:pt>
                <c:pt idx="1">
                  <c:v>61</c:v>
                </c:pt>
                <c:pt idx="2">
                  <c:v>800</c:v>
                </c:pt>
                <c:pt idx="3">
                  <c:v>363</c:v>
                </c:pt>
              </c:numCache>
            </c:numRef>
          </c:val>
          <c:extLst>
            <c:ext xmlns:c16="http://schemas.microsoft.com/office/drawing/2014/chart" uri="{C3380CC4-5D6E-409C-BE32-E72D297353CC}">
              <c16:uniqueId val="{00000001-C5A7-4D79-82F1-0E3F2B0A77C3}"/>
            </c:ext>
          </c:extLst>
        </c:ser>
        <c:dLbls>
          <c:showLegendKey val="0"/>
          <c:showVal val="0"/>
          <c:showCatName val="0"/>
          <c:showSerName val="0"/>
          <c:showPercent val="0"/>
          <c:showBubbleSize val="0"/>
        </c:dLbls>
        <c:gapWidth val="182"/>
        <c:axId val="113603792"/>
        <c:axId val="113604208"/>
      </c:barChart>
      <c:catAx>
        <c:axId val="1136037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crossAx val="113604208"/>
        <c:crosses val="autoZero"/>
        <c:auto val="1"/>
        <c:lblAlgn val="ctr"/>
        <c:lblOffset val="100"/>
        <c:noMultiLvlLbl val="0"/>
      </c:catAx>
      <c:valAx>
        <c:axId val="1136042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crossAx val="113603792"/>
        <c:crosses val="autoZero"/>
        <c:crossBetween val="between"/>
      </c:valAx>
      <c:dTable>
        <c:showHorzBorder val="1"/>
        <c:showVertBorder val="1"/>
        <c:showOutline val="1"/>
        <c:showKeys val="1"/>
        <c:spPr>
          <a:noFill/>
          <a:ln w="9525" cap="flat" cmpd="sng" algn="ctr">
            <a:solidFill>
              <a:schemeClr val="accent1">
                <a:alpha val="99000"/>
              </a:schemeClr>
            </a:solidFill>
            <a:round/>
          </a:ln>
          <a:effectLst/>
        </c:spPr>
        <c:txPr>
          <a:bodyPr rot="0" spcFirstLastPara="1" vertOverflow="ellipsis" vert="horz" wrap="square" anchor="ctr" anchorCtr="1"/>
          <a:lstStyle/>
          <a:p>
            <a:pPr rtl="0">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dTable>
      <c:spPr>
        <a:noFill/>
        <a:ln>
          <a:noFill/>
        </a:ln>
        <a:effectLst/>
      </c:spPr>
    </c:plotArea>
    <c:legend>
      <c:legendPos val="b"/>
      <c:layout>
        <c:manualLayout>
          <c:xMode val="edge"/>
          <c:yMode val="edge"/>
          <c:x val="0.44174026039159159"/>
          <c:y val="0.77157239749583606"/>
          <c:w val="0.12859409390511325"/>
          <c:h val="9.224582369821661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Times New Roman" panose="02020603050405020304" pitchFamily="18" charset="0"/>
          <a:cs typeface="Times New Roman" panose="02020603050405020304" pitchFamily="18" charset="0"/>
        </a:defRPr>
      </a:pPr>
      <a:endParaRPr lang="ru-KZ"/>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811519155211279"/>
          <c:y val="0.10035365379582015"/>
          <c:w val="0.60481206564942147"/>
          <c:h val="0.35381915468250724"/>
        </c:manualLayout>
      </c:layout>
      <c:barChart>
        <c:barDir val="bar"/>
        <c:grouping val="clustered"/>
        <c:varyColors val="0"/>
        <c:ser>
          <c:idx val="0"/>
          <c:order val="0"/>
          <c:tx>
            <c:strRef>
              <c:f>Лист1!$B$1</c:f>
              <c:strCache>
                <c:ptCount val="1"/>
                <c:pt idx="0">
                  <c:v>2022</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f>Лист1!$A$2:$A$5</c:f>
              <c:strCache>
                <c:ptCount val="4"/>
                <c:pt idx="0">
                  <c:v>ПЕРИНАТАЛЬДІ ӨЛІМ</c:v>
                </c:pt>
                <c:pt idx="1">
                  <c:v>АНТЕНАТАЛЬДЫ</c:v>
                </c:pt>
                <c:pt idx="2">
                  <c:v>ИНТРАНАТАЛЬДЫ </c:v>
                </c:pt>
                <c:pt idx="3">
                  <c:v>ҚАЙТЫС БОЛҒАН НӘРЕСТЕЛЕР </c:v>
                </c:pt>
              </c:strCache>
            </c:strRef>
          </c:cat>
          <c:val>
            <c:numRef>
              <c:f>Лист1!$B$2:$B$5</c:f>
              <c:numCache>
                <c:formatCode>General</c:formatCode>
                <c:ptCount val="4"/>
                <c:pt idx="0">
                  <c:v>44</c:v>
                </c:pt>
                <c:pt idx="1">
                  <c:v>31</c:v>
                </c:pt>
                <c:pt idx="2">
                  <c:v>6</c:v>
                </c:pt>
                <c:pt idx="3">
                  <c:v>7</c:v>
                </c:pt>
              </c:numCache>
            </c:numRef>
          </c:val>
          <c:extLst>
            <c:ext xmlns:c16="http://schemas.microsoft.com/office/drawing/2014/chart" uri="{C3380CC4-5D6E-409C-BE32-E72D297353CC}">
              <c16:uniqueId val="{00000000-9D7C-4CF3-955E-E7F69449B420}"/>
            </c:ext>
          </c:extLst>
        </c:ser>
        <c:ser>
          <c:idx val="1"/>
          <c:order val="1"/>
          <c:tx>
            <c:strRef>
              <c:f>Лист1!$C$1</c:f>
              <c:strCache>
                <c:ptCount val="1"/>
                <c:pt idx="0">
                  <c:v>2023</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cat>
            <c:strRef>
              <c:f>Лист1!$A$2:$A$5</c:f>
              <c:strCache>
                <c:ptCount val="4"/>
                <c:pt idx="0">
                  <c:v>ПЕРИНАТАЛЬДІ ӨЛІМ</c:v>
                </c:pt>
                <c:pt idx="1">
                  <c:v>АНТЕНАТАЛЬДЫ</c:v>
                </c:pt>
                <c:pt idx="2">
                  <c:v>ИНТРАНАТАЛЬДЫ </c:v>
                </c:pt>
                <c:pt idx="3">
                  <c:v>ҚАЙТЫС БОЛҒАН НӘРЕСТЕЛЕР </c:v>
                </c:pt>
              </c:strCache>
            </c:strRef>
          </c:cat>
          <c:val>
            <c:numRef>
              <c:f>Лист1!$C$2:$C$5</c:f>
              <c:numCache>
                <c:formatCode>General</c:formatCode>
                <c:ptCount val="4"/>
                <c:pt idx="0">
                  <c:v>33</c:v>
                </c:pt>
                <c:pt idx="1">
                  <c:v>28</c:v>
                </c:pt>
                <c:pt idx="2">
                  <c:v>2</c:v>
                </c:pt>
                <c:pt idx="3">
                  <c:v>3</c:v>
                </c:pt>
              </c:numCache>
            </c:numRef>
          </c:val>
          <c:extLst>
            <c:ext xmlns:c16="http://schemas.microsoft.com/office/drawing/2014/chart" uri="{C3380CC4-5D6E-409C-BE32-E72D297353CC}">
              <c16:uniqueId val="{00000001-9D7C-4CF3-955E-E7F69449B420}"/>
            </c:ext>
          </c:extLst>
        </c:ser>
        <c:dLbls>
          <c:showLegendKey val="0"/>
          <c:showVal val="0"/>
          <c:showCatName val="0"/>
          <c:showSerName val="0"/>
          <c:showPercent val="0"/>
          <c:showBubbleSize val="0"/>
        </c:dLbls>
        <c:gapWidth val="100"/>
        <c:axId val="113603792"/>
        <c:axId val="113604208"/>
      </c:barChart>
      <c:catAx>
        <c:axId val="113603792"/>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crossAx val="113604208"/>
        <c:crosses val="autoZero"/>
        <c:auto val="1"/>
        <c:lblAlgn val="ctr"/>
        <c:lblOffset val="100"/>
        <c:noMultiLvlLbl val="0"/>
      </c:catAx>
      <c:valAx>
        <c:axId val="113604208"/>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kk-KZ" sz="1400" dirty="0"/>
                  <a:t>ПЕРИНАТАЛЬДЫ</a:t>
                </a:r>
                <a:r>
                  <a:rPr lang="kk-KZ" sz="1400" baseline="0" dirty="0"/>
                  <a:t> ӨЛІМ </a:t>
                </a:r>
                <a:endParaRPr lang="ru-RU" sz="1400" dirty="0"/>
              </a:p>
            </c:rich>
          </c:tx>
          <c:layout>
            <c:manualLayout>
              <c:xMode val="edge"/>
              <c:yMode val="edge"/>
              <c:x val="0.45669493062894767"/>
              <c:y val="2.098533882514465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crossAx val="113603792"/>
        <c:crosses val="autoZero"/>
        <c:crossBetween val="between"/>
      </c:valAx>
      <c:dTable>
        <c:showHorzBorder val="1"/>
        <c:showVertBorder val="1"/>
        <c:showOutline val="1"/>
        <c:showKeys val="1"/>
        <c:spPr>
          <a:noFill/>
          <a:ln w="9525">
            <a:solidFill>
              <a:schemeClr val="accent1">
                <a:lumMod val="75000"/>
              </a:schemeClr>
            </a:solidFill>
          </a:ln>
          <a:effectLst/>
        </c:spPr>
        <c:txPr>
          <a:bodyPr rot="0" spcFirstLastPara="1" vertOverflow="ellipsis" vert="horz" wrap="square" anchor="ctr" anchorCtr="1"/>
          <a:lstStyle/>
          <a:p>
            <a:pPr rtl="0">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dTable>
      <c:spPr>
        <a:noFill/>
        <a:ln>
          <a:noFill/>
        </a:ln>
        <a:effectLst/>
      </c:spPr>
    </c:plotArea>
    <c:legend>
      <c:legendPos val="b"/>
      <c:layout>
        <c:manualLayout>
          <c:xMode val="edge"/>
          <c:yMode val="edge"/>
          <c:x val="0.451248852493356"/>
          <c:y val="0.79324341718152402"/>
          <c:w val="0.11000926010987563"/>
          <c:h val="6.480187338532318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latin typeface="Times New Roman" panose="02020603050405020304" pitchFamily="18" charset="0"/>
          <a:cs typeface="Times New Roman" panose="02020603050405020304" pitchFamily="18" charset="0"/>
        </a:defRPr>
      </a:pPr>
      <a:endParaRPr lang="ru-KZ"/>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83815469285544E-2"/>
          <c:y val="0.15853508789680876"/>
          <c:w val="0.96832369061428913"/>
          <c:h val="0.7044691937289792"/>
        </c:manualLayout>
      </c:layout>
      <c:barChart>
        <c:barDir val="col"/>
        <c:grouping val="clustered"/>
        <c:varyColors val="0"/>
        <c:ser>
          <c:idx val="0"/>
          <c:order val="0"/>
          <c:tx>
            <c:strRef>
              <c:f>Лист1!$B$2</c:f>
              <c:strCache>
                <c:ptCount val="1"/>
                <c:pt idx="0">
                  <c:v>2022ж жоспар</c:v>
                </c:pt>
              </c:strCache>
            </c:strRef>
          </c:tx>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Лист1!$A$3:$A$9</c:f>
              <c:strCache>
                <c:ptCount val="7"/>
                <c:pt idx="0">
                  <c:v>Қан айналу жүйесі аурулары</c:v>
                </c:pt>
                <c:pt idx="1">
                  <c:v>Глаукома </c:v>
                </c:pt>
                <c:pt idx="2">
                  <c:v>Қант диабеті</c:v>
                </c:pt>
                <c:pt idx="3">
                  <c:v>Тоқ ішек пен тік ішек обыры</c:v>
                </c:pt>
                <c:pt idx="4">
                  <c:v>Жатыр мойны обыры</c:v>
                </c:pt>
                <c:pt idx="5">
                  <c:v>Сүт безі обыры</c:v>
                </c:pt>
                <c:pt idx="6">
                  <c:v>Жасөспірімдерді профилактикалық тексеру</c:v>
                </c:pt>
              </c:strCache>
            </c:strRef>
          </c:cat>
          <c:val>
            <c:numRef>
              <c:f>Лист1!$B$3:$B$9</c:f>
              <c:numCache>
                <c:formatCode>General</c:formatCode>
                <c:ptCount val="7"/>
                <c:pt idx="0">
                  <c:v>3100</c:v>
                </c:pt>
                <c:pt idx="1">
                  <c:v>3100</c:v>
                </c:pt>
                <c:pt idx="2">
                  <c:v>3100</c:v>
                </c:pt>
                <c:pt idx="3">
                  <c:v>2440</c:v>
                </c:pt>
                <c:pt idx="4">
                  <c:v>1950</c:v>
                </c:pt>
                <c:pt idx="5">
                  <c:v>2450</c:v>
                </c:pt>
                <c:pt idx="6">
                  <c:v>6448</c:v>
                </c:pt>
              </c:numCache>
            </c:numRef>
          </c:val>
          <c:extLst>
            <c:ext xmlns:c16="http://schemas.microsoft.com/office/drawing/2014/chart" uri="{C3380CC4-5D6E-409C-BE32-E72D297353CC}">
              <c16:uniqueId val="{00000000-0F9E-4BA8-8206-97494C9E3DCB}"/>
            </c:ext>
          </c:extLst>
        </c:ser>
        <c:ser>
          <c:idx val="1"/>
          <c:order val="1"/>
          <c:tx>
            <c:strRef>
              <c:f>Лист1!$C$2</c:f>
              <c:strCache>
                <c:ptCount val="1"/>
                <c:pt idx="0">
                  <c:v>2022ж 8 айы</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Лист1!$A$3:$A$9</c:f>
              <c:strCache>
                <c:ptCount val="7"/>
                <c:pt idx="0">
                  <c:v>Қан айналу жүйесі аурулары</c:v>
                </c:pt>
                <c:pt idx="1">
                  <c:v>Глаукома </c:v>
                </c:pt>
                <c:pt idx="2">
                  <c:v>Қант диабеті</c:v>
                </c:pt>
                <c:pt idx="3">
                  <c:v>Тоқ ішек пен тік ішек обыры</c:v>
                </c:pt>
                <c:pt idx="4">
                  <c:v>Жатыр мойны обыры</c:v>
                </c:pt>
                <c:pt idx="5">
                  <c:v>Сүт безі обыры</c:v>
                </c:pt>
                <c:pt idx="6">
                  <c:v>Жасөспірімдерді профилактикалық тексеру</c:v>
                </c:pt>
              </c:strCache>
            </c:strRef>
          </c:cat>
          <c:val>
            <c:numRef>
              <c:f>Лист1!$C$3:$C$9</c:f>
              <c:numCache>
                <c:formatCode>General</c:formatCode>
                <c:ptCount val="7"/>
                <c:pt idx="0">
                  <c:v>2765</c:v>
                </c:pt>
                <c:pt idx="1">
                  <c:v>3158</c:v>
                </c:pt>
                <c:pt idx="2">
                  <c:v>3112</c:v>
                </c:pt>
                <c:pt idx="3">
                  <c:v>2056</c:v>
                </c:pt>
                <c:pt idx="4">
                  <c:v>1651</c:v>
                </c:pt>
                <c:pt idx="5">
                  <c:v>1663</c:v>
                </c:pt>
                <c:pt idx="6">
                  <c:v>2678</c:v>
                </c:pt>
              </c:numCache>
            </c:numRef>
          </c:val>
          <c:extLst>
            <c:ext xmlns:c16="http://schemas.microsoft.com/office/drawing/2014/chart" uri="{C3380CC4-5D6E-409C-BE32-E72D297353CC}">
              <c16:uniqueId val="{00000001-0F9E-4BA8-8206-97494C9E3DCB}"/>
            </c:ext>
          </c:extLst>
        </c:ser>
        <c:ser>
          <c:idx val="2"/>
          <c:order val="2"/>
          <c:tx>
            <c:strRef>
              <c:f>Лист1!$D$2</c:f>
              <c:strCache>
                <c:ptCount val="1"/>
                <c:pt idx="0">
                  <c:v>2023ж жоспар</c:v>
                </c:pt>
              </c:strCache>
            </c:strRef>
          </c:tx>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Лист1!$A$3:$A$9</c:f>
              <c:strCache>
                <c:ptCount val="7"/>
                <c:pt idx="0">
                  <c:v>Қан айналу жүйесі аурулары</c:v>
                </c:pt>
                <c:pt idx="1">
                  <c:v>Глаукома </c:v>
                </c:pt>
                <c:pt idx="2">
                  <c:v>Қант диабеті</c:v>
                </c:pt>
                <c:pt idx="3">
                  <c:v>Тоқ ішек пен тік ішек обыры</c:v>
                </c:pt>
                <c:pt idx="4">
                  <c:v>Жатыр мойны обыры</c:v>
                </c:pt>
                <c:pt idx="5">
                  <c:v>Сүт безі обыры</c:v>
                </c:pt>
                <c:pt idx="6">
                  <c:v>Жасөспірімдерді профилактикалық тексеру</c:v>
                </c:pt>
              </c:strCache>
            </c:strRef>
          </c:cat>
          <c:val>
            <c:numRef>
              <c:f>Лист1!$D$3:$D$9</c:f>
              <c:numCache>
                <c:formatCode>General</c:formatCode>
                <c:ptCount val="7"/>
                <c:pt idx="0">
                  <c:v>3700</c:v>
                </c:pt>
                <c:pt idx="1">
                  <c:v>3700</c:v>
                </c:pt>
                <c:pt idx="2">
                  <c:v>3700</c:v>
                </c:pt>
                <c:pt idx="3">
                  <c:v>2400</c:v>
                </c:pt>
                <c:pt idx="4">
                  <c:v>1450</c:v>
                </c:pt>
                <c:pt idx="5">
                  <c:v>1950</c:v>
                </c:pt>
                <c:pt idx="6">
                  <c:v>11320</c:v>
                </c:pt>
              </c:numCache>
            </c:numRef>
          </c:val>
          <c:extLst>
            <c:ext xmlns:c16="http://schemas.microsoft.com/office/drawing/2014/chart" uri="{C3380CC4-5D6E-409C-BE32-E72D297353CC}">
              <c16:uniqueId val="{00000002-0F9E-4BA8-8206-97494C9E3DCB}"/>
            </c:ext>
          </c:extLst>
        </c:ser>
        <c:ser>
          <c:idx val="3"/>
          <c:order val="3"/>
          <c:tx>
            <c:strRef>
              <c:f>Лист1!$E$2</c:f>
              <c:strCache>
                <c:ptCount val="1"/>
                <c:pt idx="0">
                  <c:v>2023ж 8 айы</c:v>
                </c:pt>
              </c:strCache>
            </c:strRef>
          </c:tx>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Лист1!$A$3:$A$9</c:f>
              <c:strCache>
                <c:ptCount val="7"/>
                <c:pt idx="0">
                  <c:v>Қан айналу жүйесі аурулары</c:v>
                </c:pt>
                <c:pt idx="1">
                  <c:v>Глаукома </c:v>
                </c:pt>
                <c:pt idx="2">
                  <c:v>Қант диабеті</c:v>
                </c:pt>
                <c:pt idx="3">
                  <c:v>Тоқ ішек пен тік ішек обыры</c:v>
                </c:pt>
                <c:pt idx="4">
                  <c:v>Жатыр мойны обыры</c:v>
                </c:pt>
                <c:pt idx="5">
                  <c:v>Сүт безі обыры</c:v>
                </c:pt>
                <c:pt idx="6">
                  <c:v>Жасөспірімдерді профилактикалық тексеру</c:v>
                </c:pt>
              </c:strCache>
            </c:strRef>
          </c:cat>
          <c:val>
            <c:numRef>
              <c:f>Лист1!$E$3:$E$9</c:f>
              <c:numCache>
                <c:formatCode>General</c:formatCode>
                <c:ptCount val="7"/>
                <c:pt idx="0">
                  <c:v>2753</c:v>
                </c:pt>
                <c:pt idx="1">
                  <c:v>3257</c:v>
                </c:pt>
                <c:pt idx="2">
                  <c:v>3192</c:v>
                </c:pt>
                <c:pt idx="3">
                  <c:v>1923</c:v>
                </c:pt>
                <c:pt idx="4">
                  <c:v>1146</c:v>
                </c:pt>
                <c:pt idx="5">
                  <c:v>1307</c:v>
                </c:pt>
                <c:pt idx="6">
                  <c:v>7705</c:v>
                </c:pt>
              </c:numCache>
            </c:numRef>
          </c:val>
          <c:extLst>
            <c:ext xmlns:c16="http://schemas.microsoft.com/office/drawing/2014/chart" uri="{C3380CC4-5D6E-409C-BE32-E72D297353CC}">
              <c16:uniqueId val="{00000003-0F9E-4BA8-8206-97494C9E3DCB}"/>
            </c:ext>
          </c:extLst>
        </c:ser>
        <c:dLbls>
          <c:showLegendKey val="0"/>
          <c:showVal val="1"/>
          <c:showCatName val="0"/>
          <c:showSerName val="0"/>
          <c:showPercent val="0"/>
          <c:showBubbleSize val="0"/>
        </c:dLbls>
        <c:gapWidth val="150"/>
        <c:overlap val="-25"/>
        <c:axId val="293545184"/>
        <c:axId val="293550760"/>
      </c:barChart>
      <c:catAx>
        <c:axId val="29354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crossAx val="293550760"/>
        <c:crosses val="autoZero"/>
        <c:auto val="1"/>
        <c:lblAlgn val="ctr"/>
        <c:lblOffset val="100"/>
        <c:noMultiLvlLbl val="0"/>
      </c:catAx>
      <c:valAx>
        <c:axId val="293550760"/>
        <c:scaling>
          <c:orientation val="minMax"/>
        </c:scaling>
        <c:delete val="1"/>
        <c:axPos val="l"/>
        <c:numFmt formatCode="General" sourceLinked="1"/>
        <c:majorTickMark val="none"/>
        <c:minorTickMark val="none"/>
        <c:tickLblPos val="nextTo"/>
        <c:crossAx val="2935451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KZ"/>
        </a:p>
      </c:txPr>
    </c:legend>
    <c:plotVisOnly val="1"/>
    <c:dispBlanksAs val="gap"/>
    <c:showDLblsOverMax val="0"/>
  </c:chart>
  <c:spPr>
    <a:noFill/>
    <a:ln>
      <a:noFill/>
    </a:ln>
    <a:effectLst/>
  </c:spPr>
  <c:txPr>
    <a:bodyPr/>
    <a:lstStyle/>
    <a:p>
      <a:pPr>
        <a:defRPr>
          <a:solidFill>
            <a:schemeClr val="tx1"/>
          </a:solidFill>
          <a:latin typeface="Times New Roman" panose="02020603050405020304" pitchFamily="18" charset="0"/>
          <a:cs typeface="Times New Roman" panose="02020603050405020304" pitchFamily="18" charset="0"/>
        </a:defRPr>
      </a:pPr>
      <a:endParaRPr lang="ru-KZ"/>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31762754149762E-2"/>
          <c:y val="8.3201938723297161E-2"/>
          <c:w val="0.96573647449170053"/>
          <c:h val="0.61318672492698156"/>
        </c:manualLayout>
      </c:layout>
      <c:barChart>
        <c:barDir val="col"/>
        <c:grouping val="clustered"/>
        <c:varyColors val="0"/>
        <c:ser>
          <c:idx val="0"/>
          <c:order val="0"/>
          <c:tx>
            <c:strRef>
              <c:f>Лист1!$B$1</c:f>
              <c:strCache>
                <c:ptCount val="1"/>
                <c:pt idx="0">
                  <c:v>2022ж 8 айы</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a:lstStyle/>
              <a:p>
                <a:pPr>
                  <a:defRPr sz="1200">
                    <a:latin typeface="Times New Roman" panose="02020603050405020304" pitchFamily="18" charset="0"/>
                    <a:cs typeface="Times New Roman" panose="02020603050405020304" pitchFamily="18" charset="0"/>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Лист1!$A$2:$A$7</c:f>
              <c:strCache>
                <c:ptCount val="6"/>
                <c:pt idx="0">
                  <c:v> Бірінше рет</c:v>
                </c:pt>
                <c:pt idx="1">
                  <c:v> Ересектер</c:v>
                </c:pt>
                <c:pt idx="2">
                  <c:v>Балалар</c:v>
                </c:pt>
                <c:pt idx="3">
                  <c:v>Екпе курсы</c:v>
                </c:pt>
                <c:pt idx="4">
                  <c:v>шартты</c:v>
                </c:pt>
                <c:pt idx="5">
                  <c:v>шарттсыз</c:v>
                </c:pt>
              </c:strCache>
            </c:strRef>
          </c:cat>
          <c:val>
            <c:numRef>
              <c:f>Лист1!$B$2:$B$7</c:f>
              <c:numCache>
                <c:formatCode>General</c:formatCode>
                <c:ptCount val="6"/>
                <c:pt idx="0">
                  <c:v>1588</c:v>
                </c:pt>
                <c:pt idx="1">
                  <c:v>817</c:v>
                </c:pt>
                <c:pt idx="2">
                  <c:v>771</c:v>
                </c:pt>
                <c:pt idx="3">
                  <c:v>10000</c:v>
                </c:pt>
                <c:pt idx="4">
                  <c:v>1250</c:v>
                </c:pt>
                <c:pt idx="5">
                  <c:v>1096</c:v>
                </c:pt>
              </c:numCache>
            </c:numRef>
          </c:val>
          <c:extLst>
            <c:ext xmlns:c16="http://schemas.microsoft.com/office/drawing/2014/chart" uri="{C3380CC4-5D6E-409C-BE32-E72D297353CC}">
              <c16:uniqueId val="{00000000-DFEC-4165-B364-EF02C17411AE}"/>
            </c:ext>
          </c:extLst>
        </c:ser>
        <c:ser>
          <c:idx val="1"/>
          <c:order val="1"/>
          <c:tx>
            <c:strRef>
              <c:f>Лист1!$C$1</c:f>
              <c:strCache>
                <c:ptCount val="1"/>
                <c:pt idx="0">
                  <c:v>2023ж 8 айы</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a:lstStyle/>
              <a:p>
                <a:pPr>
                  <a:defRPr sz="1200">
                    <a:latin typeface="Times New Roman" panose="02020603050405020304" pitchFamily="18" charset="0"/>
                    <a:cs typeface="Times New Roman" panose="02020603050405020304" pitchFamily="18" charset="0"/>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Лист1!$A$2:$A$7</c:f>
              <c:strCache>
                <c:ptCount val="6"/>
                <c:pt idx="0">
                  <c:v> Бірінше рет</c:v>
                </c:pt>
                <c:pt idx="1">
                  <c:v> Ересектер</c:v>
                </c:pt>
                <c:pt idx="2">
                  <c:v>Балалар</c:v>
                </c:pt>
                <c:pt idx="3">
                  <c:v>Екпе курсы</c:v>
                </c:pt>
                <c:pt idx="4">
                  <c:v>шартты</c:v>
                </c:pt>
                <c:pt idx="5">
                  <c:v>шарттсыз</c:v>
                </c:pt>
              </c:strCache>
            </c:strRef>
          </c:cat>
          <c:val>
            <c:numRef>
              <c:f>Лист1!$C$2:$C$7</c:f>
              <c:numCache>
                <c:formatCode>General</c:formatCode>
                <c:ptCount val="6"/>
                <c:pt idx="0">
                  <c:v>1654</c:v>
                </c:pt>
                <c:pt idx="1">
                  <c:v>715</c:v>
                </c:pt>
                <c:pt idx="2">
                  <c:v>939</c:v>
                </c:pt>
                <c:pt idx="3">
                  <c:v>10200</c:v>
                </c:pt>
                <c:pt idx="4">
                  <c:v>1206</c:v>
                </c:pt>
                <c:pt idx="5">
                  <c:v>1102</c:v>
                </c:pt>
              </c:numCache>
            </c:numRef>
          </c:val>
          <c:extLst>
            <c:ext xmlns:c16="http://schemas.microsoft.com/office/drawing/2014/chart" uri="{C3380CC4-5D6E-409C-BE32-E72D297353CC}">
              <c16:uniqueId val="{00000001-DFEC-4165-B364-EF02C17411AE}"/>
            </c:ext>
          </c:extLst>
        </c:ser>
        <c:dLbls>
          <c:showLegendKey val="0"/>
          <c:showVal val="1"/>
          <c:showCatName val="0"/>
          <c:showSerName val="0"/>
          <c:showPercent val="0"/>
          <c:showBubbleSize val="0"/>
        </c:dLbls>
        <c:gapWidth val="150"/>
        <c:overlap val="-25"/>
        <c:axId val="37833728"/>
        <c:axId val="37844864"/>
      </c:barChart>
      <c:catAx>
        <c:axId val="37833728"/>
        <c:scaling>
          <c:orientation val="minMax"/>
        </c:scaling>
        <c:delete val="0"/>
        <c:axPos val="b"/>
        <c:numFmt formatCode="General" sourceLinked="0"/>
        <c:majorTickMark val="none"/>
        <c:minorTickMark val="none"/>
        <c:tickLblPos val="nextTo"/>
        <c:txPr>
          <a:bodyPr/>
          <a:lstStyle/>
          <a:p>
            <a:pPr>
              <a:defRPr sz="1400">
                <a:latin typeface="Times New Roman" panose="02020603050405020304" pitchFamily="18" charset="0"/>
                <a:cs typeface="Times New Roman" panose="02020603050405020304" pitchFamily="18" charset="0"/>
              </a:defRPr>
            </a:pPr>
            <a:endParaRPr lang="ru-KZ"/>
          </a:p>
        </c:txPr>
        <c:crossAx val="37844864"/>
        <c:crosses val="autoZero"/>
        <c:auto val="1"/>
        <c:lblAlgn val="ctr"/>
        <c:lblOffset val="100"/>
        <c:noMultiLvlLbl val="0"/>
      </c:catAx>
      <c:valAx>
        <c:axId val="37844864"/>
        <c:scaling>
          <c:orientation val="minMax"/>
        </c:scaling>
        <c:delete val="1"/>
        <c:axPos val="l"/>
        <c:numFmt formatCode="General" sourceLinked="1"/>
        <c:majorTickMark val="out"/>
        <c:minorTickMark val="none"/>
        <c:tickLblPos val="nextTo"/>
        <c:crossAx val="37833728"/>
        <c:crosses val="autoZero"/>
        <c:crossBetween val="between"/>
      </c:valAx>
    </c:plotArea>
    <c:legend>
      <c:legendPos val="t"/>
      <c:layout>
        <c:manualLayout>
          <c:xMode val="edge"/>
          <c:yMode val="edge"/>
          <c:x val="0.32107057207088546"/>
          <c:y val="0.87018960492662667"/>
          <c:w val="0.35785885585822896"/>
          <c:h val="0.10864607921822778"/>
        </c:manualLayout>
      </c:layout>
      <c:overlay val="0"/>
      <c:txPr>
        <a:bodyPr/>
        <a:lstStyle/>
        <a:p>
          <a:pPr>
            <a:defRPr sz="1600">
              <a:latin typeface="Times New Roman" panose="02020603050405020304" pitchFamily="18" charset="0"/>
              <a:cs typeface="Times New Roman" panose="02020603050405020304" pitchFamily="18" charset="0"/>
            </a:defRPr>
          </a:pPr>
          <a:endParaRPr lang="ru-KZ"/>
        </a:p>
      </c:txPr>
    </c:legend>
    <c:plotVisOnly val="1"/>
    <c:dispBlanksAs val="gap"/>
    <c:showDLblsOverMax val="0"/>
  </c:chart>
  <c:spPr>
    <a:solidFill>
      <a:schemeClr val="bg1"/>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txPr>
    <a:bodyPr/>
    <a:lstStyle/>
    <a:p>
      <a:pPr>
        <a:defRPr>
          <a:solidFill>
            <a:schemeClr val="dk1"/>
          </a:solidFill>
          <a:latin typeface="+mn-lt"/>
          <a:ea typeface="+mn-ea"/>
          <a:cs typeface="+mn-cs"/>
        </a:defRPr>
      </a:pPr>
      <a:endParaRPr lang="ru-KZ"/>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2022 8ай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K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Лист1!$A$2:$A$4</c:f>
              <c:strCache>
                <c:ptCount val="3"/>
                <c:pt idx="0">
                  <c:v>Барлығы</c:v>
                </c:pt>
                <c:pt idx="1">
                  <c:v>Ересектер</c:v>
                </c:pt>
                <c:pt idx="2">
                  <c:v>Балалар</c:v>
                </c:pt>
              </c:strCache>
            </c:strRef>
          </c:cat>
          <c:val>
            <c:numRef>
              <c:f>Лист1!$B$2:$B$4</c:f>
              <c:numCache>
                <c:formatCode>General</c:formatCode>
                <c:ptCount val="3"/>
                <c:pt idx="0">
                  <c:v>8097</c:v>
                </c:pt>
                <c:pt idx="1">
                  <c:v>7718</c:v>
                </c:pt>
                <c:pt idx="2">
                  <c:v>379</c:v>
                </c:pt>
              </c:numCache>
            </c:numRef>
          </c:val>
          <c:extLst>
            <c:ext xmlns:c16="http://schemas.microsoft.com/office/drawing/2014/chart" uri="{C3380CC4-5D6E-409C-BE32-E72D297353CC}">
              <c16:uniqueId val="{00000000-77C9-4509-9F8A-CCA0915D9013}"/>
            </c:ext>
          </c:extLst>
        </c:ser>
        <c:ser>
          <c:idx val="1"/>
          <c:order val="1"/>
          <c:tx>
            <c:strRef>
              <c:f>Лист1!$C$1</c:f>
              <c:strCache>
                <c:ptCount val="1"/>
                <c:pt idx="0">
                  <c:v>2023 8ай</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K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Лист1!$A$2:$A$4</c:f>
              <c:strCache>
                <c:ptCount val="3"/>
                <c:pt idx="0">
                  <c:v>Барлығы</c:v>
                </c:pt>
                <c:pt idx="1">
                  <c:v>Ересектер</c:v>
                </c:pt>
                <c:pt idx="2">
                  <c:v>Балалар</c:v>
                </c:pt>
              </c:strCache>
            </c:strRef>
          </c:cat>
          <c:val>
            <c:numRef>
              <c:f>Лист1!$C$2:$C$4</c:f>
              <c:numCache>
                <c:formatCode>General</c:formatCode>
                <c:ptCount val="3"/>
                <c:pt idx="0">
                  <c:v>8659</c:v>
                </c:pt>
                <c:pt idx="1">
                  <c:v>8378</c:v>
                </c:pt>
                <c:pt idx="2">
                  <c:v>281</c:v>
                </c:pt>
              </c:numCache>
            </c:numRef>
          </c:val>
          <c:extLst>
            <c:ext xmlns:c16="http://schemas.microsoft.com/office/drawing/2014/chart" uri="{C3380CC4-5D6E-409C-BE32-E72D297353CC}">
              <c16:uniqueId val="{00000001-77C9-4509-9F8A-CCA0915D9013}"/>
            </c:ext>
          </c:extLst>
        </c:ser>
        <c:dLbls>
          <c:dLblPos val="outEnd"/>
          <c:showLegendKey val="0"/>
          <c:showVal val="1"/>
          <c:showCatName val="0"/>
          <c:showSerName val="0"/>
          <c:showPercent val="0"/>
          <c:showBubbleSize val="0"/>
        </c:dLbls>
        <c:gapWidth val="267"/>
        <c:overlap val="-43"/>
        <c:axId val="434395679"/>
        <c:axId val="434408991"/>
      </c:barChart>
      <c:catAx>
        <c:axId val="434395679"/>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tx1"/>
                </a:solidFill>
                <a:latin typeface="Times New Roman" panose="02020603050405020304" pitchFamily="18" charset="0"/>
                <a:ea typeface="+mn-ea"/>
                <a:cs typeface="Times New Roman" panose="02020603050405020304" pitchFamily="18" charset="0"/>
              </a:defRPr>
            </a:pPr>
            <a:endParaRPr lang="ru-KZ"/>
          </a:p>
        </c:txPr>
        <c:crossAx val="434408991"/>
        <c:crosses val="autoZero"/>
        <c:auto val="1"/>
        <c:lblAlgn val="ctr"/>
        <c:lblOffset val="100"/>
        <c:noMultiLvlLbl val="0"/>
      </c:catAx>
      <c:valAx>
        <c:axId val="434408991"/>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ru-KZ"/>
          </a:p>
        </c:txPr>
        <c:crossAx val="434395679"/>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ru-K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ru-KZ"/>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pattFill prst="pct5">
          <a:fgClr>
            <a:schemeClr val="accent1"/>
          </a:fgClr>
          <a:bgClr>
            <a:schemeClr val="bg1"/>
          </a:bgClr>
        </a:pattFill>
      </c:spPr>
    </c:sideWall>
    <c:backWall>
      <c:thickness val="0"/>
      <c:spPr>
        <a:pattFill prst="pct5">
          <a:fgClr>
            <a:schemeClr val="accent1"/>
          </a:fgClr>
          <a:bgClr>
            <a:schemeClr val="bg1"/>
          </a:bgClr>
        </a:pattFill>
      </c:spPr>
    </c:backWall>
    <c:plotArea>
      <c:layout>
        <c:manualLayout>
          <c:layoutTarget val="inner"/>
          <c:xMode val="edge"/>
          <c:yMode val="edge"/>
          <c:x val="2.909100388614214E-2"/>
          <c:y val="0"/>
          <c:w val="0.96283406632712176"/>
          <c:h val="0.94022927281148683"/>
        </c:manualLayout>
      </c:layout>
      <c:bar3DChart>
        <c:barDir val="col"/>
        <c:grouping val="clustered"/>
        <c:varyColors val="0"/>
        <c:ser>
          <c:idx val="0"/>
          <c:order val="0"/>
          <c:tx>
            <c:strRef>
              <c:f>Лист1!$B$1</c:f>
              <c:strCache>
                <c:ptCount val="1"/>
                <c:pt idx="0">
                  <c:v>2019</c:v>
                </c:pt>
              </c:strCache>
            </c:strRef>
          </c:tx>
          <c:invertIfNegative val="0"/>
          <c:dLbls>
            <c:dLbl>
              <c:idx val="0"/>
              <c:tx>
                <c:rich>
                  <a:bodyPr/>
                  <a:lstStyle/>
                  <a:p>
                    <a:r>
                      <a:rPr lang="ru-RU" dirty="0">
                        <a:latin typeface="Times New Roman" pitchFamily="18" charset="0"/>
                        <a:cs typeface="Times New Roman" pitchFamily="18" charset="0"/>
                      </a:rPr>
                      <a:t> 2019 ж.</a:t>
                    </a:r>
                    <a:endParaRPr lang="ru-RU"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C475-4F7C-9804-153EAFF8CE16}"/>
                </c:ext>
              </c:extLst>
            </c:dLbl>
            <c:dLbl>
              <c:idx val="1"/>
              <c:tx>
                <c:rich>
                  <a:bodyPr/>
                  <a:lstStyle/>
                  <a:p>
                    <a:r>
                      <a:rPr lang="ru-RU" dirty="0">
                        <a:latin typeface="Times New Roman" pitchFamily="18" charset="0"/>
                        <a:cs typeface="Times New Roman" pitchFamily="18" charset="0"/>
                      </a:rPr>
                      <a:t>2020 ж. </a:t>
                    </a:r>
                    <a:endParaRPr lang="ru-RU"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475-4F7C-9804-153EAFF8CE16}"/>
                </c:ext>
              </c:extLst>
            </c:dLbl>
            <c:dLbl>
              <c:idx val="2"/>
              <c:tx>
                <c:rich>
                  <a:bodyPr/>
                  <a:lstStyle/>
                  <a:p>
                    <a:r>
                      <a:rPr lang="ru-RU">
                        <a:latin typeface="Times New Roman" pitchFamily="18" charset="0"/>
                        <a:cs typeface="Times New Roman" pitchFamily="18" charset="0"/>
                      </a:rPr>
                      <a:t> 2021 ж.</a:t>
                    </a:r>
                    <a:endParaRPr lang="ru-RU"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C475-4F7C-9804-153EAFF8CE16}"/>
                </c:ext>
              </c:extLst>
            </c:dLbl>
            <c:dLbl>
              <c:idx val="3"/>
              <c:layout>
                <c:manualLayout>
                  <c:x val="2.2609819121447029E-2"/>
                  <c:y val="0"/>
                </c:manualLayout>
              </c:layout>
              <c:tx>
                <c:rich>
                  <a:bodyPr/>
                  <a:lstStyle/>
                  <a:p>
                    <a:r>
                      <a:rPr lang="ru-RU">
                        <a:latin typeface="Times New Roman" pitchFamily="18" charset="0"/>
                        <a:cs typeface="Times New Roman" pitchFamily="18" charset="0"/>
                      </a:rPr>
                      <a:t>2022 ж.</a:t>
                    </a:r>
                    <a:endParaRPr lang="ru-RU"/>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475-4F7C-9804-153EAFF8CE16}"/>
                </c:ext>
              </c:extLst>
            </c:dLbl>
            <c:dLbl>
              <c:idx val="4"/>
              <c:tx>
                <c:rich>
                  <a:bodyPr/>
                  <a:lstStyle/>
                  <a:p>
                    <a:r>
                      <a:rPr lang="ru-RU"/>
                      <a:t>2023 ж.</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C5A4-483A-B1CD-44C5EE49E4CE}"/>
                </c:ext>
              </c:extLst>
            </c:dLbl>
            <c:spPr>
              <a:noFill/>
              <a:ln>
                <a:noFill/>
              </a:ln>
              <a:effectLst/>
            </c:spPr>
            <c:txPr>
              <a:bodyPr/>
              <a:lstStyle/>
              <a:p>
                <a:pPr>
                  <a:defRPr>
                    <a:latin typeface="Times New Roman" pitchFamily="18" charset="0"/>
                    <a:cs typeface="Times New Roman" pitchFamily="18" charset="0"/>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Лист1!$A$2:$A$6</c:f>
              <c:numCache>
                <c:formatCode>_(* #,##0.00_);_(* \(#,##0.00\);_(* "-"??_);_(@_)</c:formatCode>
                <c:ptCount val="5"/>
                <c:pt idx="0">
                  <c:v>2259938.9</c:v>
                </c:pt>
                <c:pt idx="1">
                  <c:v>2664796.9</c:v>
                </c:pt>
                <c:pt idx="2">
                  <c:v>4382857.95</c:v>
                </c:pt>
                <c:pt idx="3">
                  <c:v>5627884.5999999996</c:v>
                </c:pt>
                <c:pt idx="4">
                  <c:v>6175539.9500000002</c:v>
                </c:pt>
              </c:numCache>
            </c:numRef>
          </c:cat>
          <c:val>
            <c:numRef>
              <c:f>Лист1!$B$2:$B$6</c:f>
              <c:numCache>
                <c:formatCode>_(* #,##0.00_);_(* \(#,##0.00\);_(* "-"??_);_(@_)</c:formatCode>
                <c:ptCount val="5"/>
                <c:pt idx="0">
                  <c:v>2259938.9</c:v>
                </c:pt>
                <c:pt idx="1">
                  <c:v>2664796.9</c:v>
                </c:pt>
                <c:pt idx="2">
                  <c:v>4361410.4000000004</c:v>
                </c:pt>
                <c:pt idx="3">
                  <c:v>5627880</c:v>
                </c:pt>
                <c:pt idx="4">
                  <c:v>6175539.9500000002</c:v>
                </c:pt>
              </c:numCache>
            </c:numRef>
          </c:val>
          <c:extLst>
            <c:ext xmlns:c16="http://schemas.microsoft.com/office/drawing/2014/chart" uri="{C3380CC4-5D6E-409C-BE32-E72D297353CC}">
              <c16:uniqueId val="{00000004-C475-4F7C-9804-153EAFF8CE16}"/>
            </c:ext>
          </c:extLst>
        </c:ser>
        <c:ser>
          <c:idx val="1"/>
          <c:order val="1"/>
          <c:tx>
            <c:strRef>
              <c:f>Лист1!$C$1</c:f>
              <c:strCache>
                <c:ptCount val="1"/>
                <c:pt idx="0">
                  <c:v>2020</c:v>
                </c:pt>
              </c:strCache>
            </c:strRef>
          </c:tx>
          <c:invertIfNegative val="0"/>
          <c:cat>
            <c:numRef>
              <c:f>Лист1!$A$2:$A$6</c:f>
              <c:numCache>
                <c:formatCode>_(* #,##0.00_);_(* \(#,##0.00\);_(* "-"??_);_(@_)</c:formatCode>
                <c:ptCount val="5"/>
                <c:pt idx="0">
                  <c:v>2259938.9</c:v>
                </c:pt>
                <c:pt idx="1">
                  <c:v>2664796.9</c:v>
                </c:pt>
                <c:pt idx="2">
                  <c:v>4382857.95</c:v>
                </c:pt>
                <c:pt idx="3">
                  <c:v>5627884.5999999996</c:v>
                </c:pt>
                <c:pt idx="4">
                  <c:v>6175539.9500000002</c:v>
                </c:pt>
              </c:numCache>
            </c:numRef>
          </c:cat>
          <c:val>
            <c:numRef>
              <c:f>Лист1!$C$2:$C$6</c:f>
              <c:numCache>
                <c:formatCode>General</c:formatCode>
                <c:ptCount val="5"/>
              </c:numCache>
            </c:numRef>
          </c:val>
          <c:extLst>
            <c:ext xmlns:c16="http://schemas.microsoft.com/office/drawing/2014/chart" uri="{C3380CC4-5D6E-409C-BE32-E72D297353CC}">
              <c16:uniqueId val="{00000005-C475-4F7C-9804-153EAFF8CE16}"/>
            </c:ext>
          </c:extLst>
        </c:ser>
        <c:ser>
          <c:idx val="2"/>
          <c:order val="2"/>
          <c:tx>
            <c:strRef>
              <c:f>Лист1!$D$1</c:f>
              <c:strCache>
                <c:ptCount val="1"/>
                <c:pt idx="0">
                  <c:v>2021</c:v>
                </c:pt>
              </c:strCache>
            </c:strRef>
          </c:tx>
          <c:invertIfNegative val="0"/>
          <c:cat>
            <c:numRef>
              <c:f>Лист1!$A$2:$A$6</c:f>
              <c:numCache>
                <c:formatCode>_(* #,##0.00_);_(* \(#,##0.00\);_(* "-"??_);_(@_)</c:formatCode>
                <c:ptCount val="5"/>
                <c:pt idx="0">
                  <c:v>2259938.9</c:v>
                </c:pt>
                <c:pt idx="1">
                  <c:v>2664796.9</c:v>
                </c:pt>
                <c:pt idx="2">
                  <c:v>4382857.95</c:v>
                </c:pt>
                <c:pt idx="3">
                  <c:v>5627884.5999999996</c:v>
                </c:pt>
                <c:pt idx="4">
                  <c:v>6175539.9500000002</c:v>
                </c:pt>
              </c:numCache>
            </c:numRef>
          </c:cat>
          <c:val>
            <c:numRef>
              <c:f>Лист1!$D$2:$D$6</c:f>
              <c:numCache>
                <c:formatCode>General</c:formatCode>
                <c:ptCount val="5"/>
              </c:numCache>
            </c:numRef>
          </c:val>
          <c:extLst>
            <c:ext xmlns:c16="http://schemas.microsoft.com/office/drawing/2014/chart" uri="{C3380CC4-5D6E-409C-BE32-E72D297353CC}">
              <c16:uniqueId val="{00000006-C475-4F7C-9804-153EAFF8CE16}"/>
            </c:ext>
          </c:extLst>
        </c:ser>
        <c:ser>
          <c:idx val="3"/>
          <c:order val="3"/>
          <c:tx>
            <c:strRef>
              <c:f>Лист1!$E$1</c:f>
              <c:strCache>
                <c:ptCount val="1"/>
                <c:pt idx="0">
                  <c:v>2022</c:v>
                </c:pt>
              </c:strCache>
            </c:strRef>
          </c:tx>
          <c:invertIfNegative val="0"/>
          <c:cat>
            <c:numRef>
              <c:f>Лист1!$A$2:$A$6</c:f>
              <c:numCache>
                <c:formatCode>_(* #,##0.00_);_(* \(#,##0.00\);_(* "-"??_);_(@_)</c:formatCode>
                <c:ptCount val="5"/>
                <c:pt idx="0">
                  <c:v>2259938.9</c:v>
                </c:pt>
                <c:pt idx="1">
                  <c:v>2664796.9</c:v>
                </c:pt>
                <c:pt idx="2">
                  <c:v>4382857.95</c:v>
                </c:pt>
                <c:pt idx="3">
                  <c:v>5627884.5999999996</c:v>
                </c:pt>
                <c:pt idx="4">
                  <c:v>6175539.9500000002</c:v>
                </c:pt>
              </c:numCache>
            </c:numRef>
          </c:cat>
          <c:val>
            <c:numRef>
              <c:f>Лист1!$E$2:$E$6</c:f>
              <c:numCache>
                <c:formatCode>General</c:formatCode>
                <c:ptCount val="5"/>
              </c:numCache>
            </c:numRef>
          </c:val>
          <c:extLst>
            <c:ext xmlns:c16="http://schemas.microsoft.com/office/drawing/2014/chart" uri="{C3380CC4-5D6E-409C-BE32-E72D297353CC}">
              <c16:uniqueId val="{00000007-C475-4F7C-9804-153EAFF8CE16}"/>
            </c:ext>
          </c:extLst>
        </c:ser>
        <c:ser>
          <c:idx val="4"/>
          <c:order val="4"/>
          <c:tx>
            <c:strRef>
              <c:f>Лист1!$F$1</c:f>
              <c:strCache>
                <c:ptCount val="1"/>
                <c:pt idx="0">
                  <c:v>2023</c:v>
                </c:pt>
              </c:strCache>
            </c:strRef>
          </c:tx>
          <c:invertIfNegative val="0"/>
          <c:cat>
            <c:numRef>
              <c:f>Лист1!$A$2:$A$6</c:f>
              <c:numCache>
                <c:formatCode>_(* #,##0.00_);_(* \(#,##0.00\);_(* "-"??_);_(@_)</c:formatCode>
                <c:ptCount val="5"/>
                <c:pt idx="0">
                  <c:v>2259938.9</c:v>
                </c:pt>
                <c:pt idx="1">
                  <c:v>2664796.9</c:v>
                </c:pt>
                <c:pt idx="2">
                  <c:v>4382857.95</c:v>
                </c:pt>
                <c:pt idx="3">
                  <c:v>5627884.5999999996</c:v>
                </c:pt>
                <c:pt idx="4">
                  <c:v>6175539.9500000002</c:v>
                </c:pt>
              </c:numCache>
            </c:numRef>
          </c:cat>
          <c:val>
            <c:numRef>
              <c:f>Лист1!$F$2:$F$6</c:f>
              <c:numCache>
                <c:formatCode>General</c:formatCode>
                <c:ptCount val="5"/>
              </c:numCache>
            </c:numRef>
          </c:val>
          <c:extLst>
            <c:ext xmlns:c16="http://schemas.microsoft.com/office/drawing/2014/chart" uri="{C3380CC4-5D6E-409C-BE32-E72D297353CC}">
              <c16:uniqueId val="{00000001-C5A4-483A-B1CD-44C5EE49E4CE}"/>
            </c:ext>
          </c:extLst>
        </c:ser>
        <c:dLbls>
          <c:showLegendKey val="0"/>
          <c:showVal val="0"/>
          <c:showCatName val="0"/>
          <c:showSerName val="0"/>
          <c:showPercent val="0"/>
          <c:showBubbleSize val="0"/>
        </c:dLbls>
        <c:gapWidth val="150"/>
        <c:shape val="cylinder"/>
        <c:axId val="90045056"/>
        <c:axId val="104161664"/>
        <c:axId val="0"/>
      </c:bar3DChart>
      <c:catAx>
        <c:axId val="90045056"/>
        <c:scaling>
          <c:orientation val="minMax"/>
        </c:scaling>
        <c:delete val="0"/>
        <c:axPos val="b"/>
        <c:numFmt formatCode="_(* #,##0.00_);_(* \(#,##0.00\);_(* &quot;-&quot;??_);_(@_)" sourceLinked="1"/>
        <c:majorTickMark val="out"/>
        <c:minorTickMark val="none"/>
        <c:tickLblPos val="nextTo"/>
        <c:txPr>
          <a:bodyPr/>
          <a:lstStyle/>
          <a:p>
            <a:pPr>
              <a:defRPr sz="1100">
                <a:latin typeface="Times New Roman" pitchFamily="18" charset="0"/>
                <a:cs typeface="Times New Roman" pitchFamily="18" charset="0"/>
              </a:defRPr>
            </a:pPr>
            <a:endParaRPr lang="ru-KZ"/>
          </a:p>
        </c:txPr>
        <c:crossAx val="104161664"/>
        <c:crosses val="autoZero"/>
        <c:auto val="1"/>
        <c:lblAlgn val="ctr"/>
        <c:lblOffset val="100"/>
        <c:noMultiLvlLbl val="0"/>
      </c:catAx>
      <c:valAx>
        <c:axId val="104161664"/>
        <c:scaling>
          <c:orientation val="minMax"/>
        </c:scaling>
        <c:delete val="1"/>
        <c:axPos val="l"/>
        <c:majorGridlines/>
        <c:numFmt formatCode="_(* #,##0.00_);_(* \(#,##0.00\);_(* &quot;-&quot;??_);_(@_)" sourceLinked="1"/>
        <c:majorTickMark val="out"/>
        <c:minorTickMark val="none"/>
        <c:tickLblPos val="nextTo"/>
        <c:crossAx val="90045056"/>
        <c:crosses val="autoZero"/>
        <c:crossBetween val="between"/>
      </c:valAx>
    </c:plotArea>
    <c:plotVisOnly val="1"/>
    <c:dispBlanksAs val="gap"/>
    <c:showDLblsOverMax val="0"/>
  </c:chart>
  <c:txPr>
    <a:bodyPr/>
    <a:lstStyle/>
    <a:p>
      <a:pPr>
        <a:defRPr sz="1800"/>
      </a:pPr>
      <a:endParaRPr lang="ru-KZ"/>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CBEA53-DF75-476D-9879-01E2C4AD07AB}" type="doc">
      <dgm:prSet loTypeId="urn:microsoft.com/office/officeart/2005/8/layout/hList1" loCatId="list" qsTypeId="urn:microsoft.com/office/officeart/2005/8/quickstyle/3d1" qsCatId="3D" csTypeId="urn:microsoft.com/office/officeart/2005/8/colors/accent0_1" csCatId="mainScheme" phldr="1"/>
      <dgm:spPr/>
      <dgm:t>
        <a:bodyPr/>
        <a:lstStyle/>
        <a:p>
          <a:endParaRPr lang="ru-RU"/>
        </a:p>
      </dgm:t>
    </dgm:pt>
    <dgm:pt modelId="{641A68DF-9C1A-47F1-96E8-66377B782D4E}">
      <dgm:prSet phldrT="[Текст]" custT="1"/>
      <dgm:spPr/>
      <dgm:t>
        <a:bodyPr/>
        <a:lstStyle/>
        <a:p>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Аллерго</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пульмонология бөлімшесі</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-35;</a:t>
          </a:r>
          <a:endParaRPr lang="ru-RU" sz="1400" b="1" dirty="0">
            <a:latin typeface="Times New Roman" pitchFamily="18" charset="0"/>
            <a:cs typeface="Times New Roman" pitchFamily="18" charset="0"/>
          </a:endParaRPr>
        </a:p>
      </dgm:t>
    </dgm:pt>
    <dgm:pt modelId="{969AB6E0-134D-4D61-AAB9-A03418324287}" type="parTrans" cxnId="{0566834C-B77C-499C-AEA3-E94C274D3B69}">
      <dgm:prSet/>
      <dgm:spPr/>
      <dgm:t>
        <a:bodyPr/>
        <a:lstStyle/>
        <a:p>
          <a:endParaRPr lang="ru-RU"/>
        </a:p>
      </dgm:t>
    </dgm:pt>
    <dgm:pt modelId="{C8FD5EE4-84B3-496C-88E2-8D0839707C21}" type="sibTrans" cxnId="{0566834C-B77C-499C-AEA3-E94C274D3B69}">
      <dgm:prSet/>
      <dgm:spPr/>
      <dgm:t>
        <a:bodyPr/>
        <a:lstStyle/>
        <a:p>
          <a:endParaRPr lang="ru-RU"/>
        </a:p>
      </dgm:t>
    </dgm:pt>
    <dgm:pt modelId="{C94660F0-BEDE-4781-81D6-1636AC049E75}">
      <dgm:prSet phldrT="[Текст]" custT="1"/>
      <dgm:spPr/>
      <dgm:t>
        <a:bodyPr/>
        <a:lstStyle/>
        <a:p>
          <a:pPr algn="l"/>
          <a:r>
            <a:rPr lang="kk-KZ" sz="2400" b="1" dirty="0">
              <a:latin typeface="Times New Roman" pitchFamily="18" charset="0"/>
              <a:cs typeface="Times New Roman" pitchFamily="18" charset="0"/>
            </a:rPr>
            <a:t>        </a:t>
          </a:r>
          <a:r>
            <a:rPr lang="kk-KZ" sz="1800" b="1" dirty="0">
              <a:latin typeface="Times New Roman" pitchFamily="18" charset="0"/>
              <a:cs typeface="Times New Roman" pitchFamily="18" charset="0"/>
            </a:rPr>
            <a:t>Емхана</a:t>
          </a:r>
          <a:r>
            <a:rPr lang="kk-KZ"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dgm:t>
    </dgm:pt>
    <dgm:pt modelId="{8A74795E-CB99-4348-8313-F8D37D3DC974}" type="parTrans" cxnId="{FDC8A000-8CA5-4E05-A919-627EC0690BA6}">
      <dgm:prSet/>
      <dgm:spPr/>
      <dgm:t>
        <a:bodyPr/>
        <a:lstStyle/>
        <a:p>
          <a:endParaRPr lang="ru-RU"/>
        </a:p>
      </dgm:t>
    </dgm:pt>
    <dgm:pt modelId="{CDFB295F-53EB-4776-B5FB-B4E9AB45AA96}" type="sibTrans" cxnId="{FDC8A000-8CA5-4E05-A919-627EC0690BA6}">
      <dgm:prSet/>
      <dgm:spPr/>
      <dgm:t>
        <a:bodyPr/>
        <a:lstStyle/>
        <a:p>
          <a:endParaRPr lang="ru-RU"/>
        </a:p>
      </dgm:t>
    </dgm:pt>
    <dgm:pt modelId="{D395EF2A-4DBE-4FB7-94CF-938B655DE916}">
      <dgm:prSet phldrT="[Текст]" custT="1"/>
      <dgm:spPr/>
      <dgm:t>
        <a:bodyPr/>
        <a:lstStyle/>
        <a:p>
          <a:r>
            <a:rPr lang="kk-KZ" sz="1400" dirty="0">
              <a:latin typeface="Times New Roman" panose="02020603050405020304" pitchFamily="18" charset="0"/>
              <a:cs typeface="Times New Roman" panose="02020603050405020304" pitchFamily="18" charset="0"/>
            </a:rPr>
            <a:t>Күндізгі стационар</a:t>
          </a:r>
          <a:r>
            <a:rPr lang="en-US" sz="1400" dirty="0">
              <a:latin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cs typeface="Times New Roman" panose="02020603050405020304" pitchFamily="18" charset="0"/>
            </a:rPr>
            <a:t>10 төсек</a:t>
          </a:r>
          <a:endParaRPr lang="ru-RU" sz="1400" dirty="0">
            <a:latin typeface="Times New Roman" pitchFamily="18" charset="0"/>
            <a:cs typeface="Times New Roman" pitchFamily="18" charset="0"/>
          </a:endParaRPr>
        </a:p>
      </dgm:t>
    </dgm:pt>
    <dgm:pt modelId="{6B0D50A1-249E-435E-8994-86BDE81D4256}" type="parTrans" cxnId="{324E91EC-4D2A-414C-9A17-D8C05C3F767B}">
      <dgm:prSet/>
      <dgm:spPr/>
      <dgm:t>
        <a:bodyPr/>
        <a:lstStyle/>
        <a:p>
          <a:endParaRPr lang="ru-RU"/>
        </a:p>
      </dgm:t>
    </dgm:pt>
    <dgm:pt modelId="{728C7FA2-D18B-4D54-B7B7-016A38C3BD14}" type="sibTrans" cxnId="{324E91EC-4D2A-414C-9A17-D8C05C3F767B}">
      <dgm:prSet/>
      <dgm:spPr/>
      <dgm:t>
        <a:bodyPr/>
        <a:lstStyle/>
        <a:p>
          <a:endParaRPr lang="ru-RU"/>
        </a:p>
      </dgm:t>
    </dgm:pt>
    <dgm:pt modelId="{AFFA5D9D-1B5D-4453-A629-96BD07A6F45C}">
      <dgm:prSet custT="1"/>
      <dgm:spPr/>
      <dgm:t>
        <a:bodyPr/>
        <a:lstStyle/>
        <a:p>
          <a:r>
            <a:rPr lang="kk-KZ" sz="1400">
              <a:latin typeface="Times New Roman" panose="02020603050405020304" pitchFamily="18" charset="0"/>
              <a:cs typeface="Times New Roman" panose="02020603050405020304" pitchFamily="18" charset="0"/>
            </a:rPr>
            <a:t>Үйдегі стационар </a:t>
          </a:r>
          <a:endParaRPr lang="ru-RU" sz="1400" dirty="0">
            <a:latin typeface="Times New Roman" panose="02020603050405020304" pitchFamily="18" charset="0"/>
            <a:cs typeface="Times New Roman" panose="02020603050405020304" pitchFamily="18" charset="0"/>
          </a:endParaRPr>
        </a:p>
      </dgm:t>
    </dgm:pt>
    <dgm:pt modelId="{BE7340BB-D069-48CD-AEF1-246186172164}" type="parTrans" cxnId="{32C35929-E0FE-446E-860C-9376CEB61D56}">
      <dgm:prSet/>
      <dgm:spPr/>
      <dgm:t>
        <a:bodyPr/>
        <a:lstStyle/>
        <a:p>
          <a:endParaRPr lang="ru-RU"/>
        </a:p>
      </dgm:t>
    </dgm:pt>
    <dgm:pt modelId="{F3C921AD-B80A-455D-975A-2511DB567C30}" type="sibTrans" cxnId="{32C35929-E0FE-446E-860C-9376CEB61D56}">
      <dgm:prSet/>
      <dgm:spPr/>
      <dgm:t>
        <a:bodyPr/>
        <a:lstStyle/>
        <a:p>
          <a:endParaRPr lang="ru-RU"/>
        </a:p>
      </dgm:t>
    </dgm:pt>
    <dgm:pt modelId="{6B0537D8-A8B3-4791-84B0-42F9E371FF6E}">
      <dgm:prSet custT="1"/>
      <dgm:spPr/>
      <dgm:t>
        <a:bodyPr/>
        <a:lstStyle/>
        <a:p>
          <a:r>
            <a:rPr lang="kk-KZ" sz="1400" dirty="0">
              <a:latin typeface="Times New Roman" panose="02020603050405020304" pitchFamily="18" charset="0"/>
              <a:cs typeface="Times New Roman" panose="02020603050405020304" pitchFamily="18" charset="0"/>
            </a:rPr>
            <a:t>Терапиялық аймақ - 2</a:t>
          </a:r>
          <a:endParaRPr lang="ru-RU" sz="1400" dirty="0">
            <a:latin typeface="Times New Roman" panose="02020603050405020304" pitchFamily="18" charset="0"/>
            <a:cs typeface="Times New Roman" panose="02020603050405020304" pitchFamily="18" charset="0"/>
          </a:endParaRPr>
        </a:p>
      </dgm:t>
    </dgm:pt>
    <dgm:pt modelId="{1BBC9277-0E4B-4A65-9838-212FF61ED439}" type="parTrans" cxnId="{A3BCD844-0DE5-406F-B172-A980BA7B93DF}">
      <dgm:prSet/>
      <dgm:spPr/>
      <dgm:t>
        <a:bodyPr/>
        <a:lstStyle/>
        <a:p>
          <a:endParaRPr lang="ru-RU"/>
        </a:p>
      </dgm:t>
    </dgm:pt>
    <dgm:pt modelId="{06C934D4-CB03-4E39-BD80-1AAB924DF24D}" type="sibTrans" cxnId="{A3BCD844-0DE5-406F-B172-A980BA7B93DF}">
      <dgm:prSet/>
      <dgm:spPr/>
      <dgm:t>
        <a:bodyPr/>
        <a:lstStyle/>
        <a:p>
          <a:endParaRPr lang="ru-RU"/>
        </a:p>
      </dgm:t>
    </dgm:pt>
    <dgm:pt modelId="{D01DD8C7-AB65-4A97-B007-FB78725A5154}">
      <dgm:prSet custT="1"/>
      <dgm:spPr/>
      <dgm:t>
        <a:bodyPr/>
        <a:lstStyle/>
        <a:p>
          <a:r>
            <a:rPr lang="kk-KZ" sz="1400" dirty="0">
              <a:latin typeface="Times New Roman" panose="02020603050405020304" pitchFamily="18" charset="0"/>
              <a:cs typeface="Times New Roman" panose="02020603050405020304" pitchFamily="18" charset="0"/>
            </a:rPr>
            <a:t>Педиатриялық аймақ</a:t>
          </a:r>
          <a:r>
            <a:rPr lang="en-US" sz="1400" dirty="0">
              <a:latin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dgm:t>
    </dgm:pt>
    <dgm:pt modelId="{4C8B5B30-6FB8-4BA6-81F1-C302559E8AA9}" type="parTrans" cxnId="{C76E9217-F9F5-4EAC-82BD-B306C7526385}">
      <dgm:prSet/>
      <dgm:spPr/>
      <dgm:t>
        <a:bodyPr/>
        <a:lstStyle/>
        <a:p>
          <a:endParaRPr lang="ru-RU"/>
        </a:p>
      </dgm:t>
    </dgm:pt>
    <dgm:pt modelId="{A31677D1-ACB8-4D09-A219-AD06919E1547}" type="sibTrans" cxnId="{C76E9217-F9F5-4EAC-82BD-B306C7526385}">
      <dgm:prSet/>
      <dgm:spPr/>
      <dgm:t>
        <a:bodyPr/>
        <a:lstStyle/>
        <a:p>
          <a:endParaRPr lang="ru-RU"/>
        </a:p>
      </dgm:t>
    </dgm:pt>
    <dgm:pt modelId="{2B9DD39A-2D75-4B6D-AB68-DD0EA993AAAE}">
      <dgm:prSet custT="1"/>
      <dgm:spPr/>
      <dgm:t>
        <a:bodyPr/>
        <a:lstStyle/>
        <a:p>
          <a:r>
            <a:rPr lang="kk-KZ" sz="1400" dirty="0">
              <a:latin typeface="Times New Roman" panose="02020603050405020304" pitchFamily="18" charset="0"/>
              <a:cs typeface="Times New Roman" panose="02020603050405020304" pitchFamily="18" charset="0"/>
            </a:rPr>
            <a:t>Акушер</a:t>
          </a:r>
          <a:r>
            <a:rPr lang="en-US" sz="1400" dirty="0">
              <a:latin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cs typeface="Times New Roman" panose="02020603050405020304" pitchFamily="18" charset="0"/>
            </a:rPr>
            <a:t>гинекологиялық аймақ</a:t>
          </a:r>
          <a:r>
            <a:rPr lang="en-US" sz="1400" dirty="0">
              <a:latin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5</a:t>
          </a:r>
        </a:p>
      </dgm:t>
    </dgm:pt>
    <dgm:pt modelId="{8FDBE4C5-C81A-4B32-AE93-5FA47F1DD90A}" type="parTrans" cxnId="{A2589C26-858D-4AE9-AC0E-99F7E02A0777}">
      <dgm:prSet/>
      <dgm:spPr/>
      <dgm:t>
        <a:bodyPr/>
        <a:lstStyle/>
        <a:p>
          <a:endParaRPr lang="ru-RU"/>
        </a:p>
      </dgm:t>
    </dgm:pt>
    <dgm:pt modelId="{D64C255A-3353-456E-8E18-1F7D71BE7933}" type="sibTrans" cxnId="{A2589C26-858D-4AE9-AC0E-99F7E02A0777}">
      <dgm:prSet/>
      <dgm:spPr/>
      <dgm:t>
        <a:bodyPr/>
        <a:lstStyle/>
        <a:p>
          <a:endParaRPr lang="ru-RU"/>
        </a:p>
      </dgm:t>
    </dgm:pt>
    <dgm:pt modelId="{FD4BE30B-3723-4AAB-8F19-80029BEE000F}">
      <dgm:prSet custT="1"/>
      <dgm:spPr/>
      <dgm:t>
        <a:bodyPr/>
        <a:lstStyle/>
        <a:p>
          <a:r>
            <a:rPr lang="kk-KZ" sz="1400" dirty="0">
              <a:latin typeface="Times New Roman" panose="02020603050405020304" pitchFamily="18" charset="0"/>
              <a:cs typeface="Times New Roman" panose="02020603050405020304" pitchFamily="18" charset="0"/>
            </a:rPr>
            <a:t>Бейінді мамандар</a:t>
          </a:r>
          <a:r>
            <a:rPr lang="en-US" sz="1400" dirty="0">
              <a:latin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cs typeface="Times New Roman" panose="02020603050405020304" pitchFamily="18" charset="0"/>
            </a:rPr>
            <a:t>27</a:t>
          </a:r>
          <a:endParaRPr lang="ru-RU" sz="1400" dirty="0">
            <a:latin typeface="Times New Roman" panose="02020603050405020304" pitchFamily="18" charset="0"/>
            <a:cs typeface="Times New Roman" panose="02020603050405020304" pitchFamily="18" charset="0"/>
          </a:endParaRPr>
        </a:p>
      </dgm:t>
    </dgm:pt>
    <dgm:pt modelId="{CFAE421B-765D-4DA1-A677-8B64A4DFB328}" type="parTrans" cxnId="{C2AC669D-23CC-4EB8-8779-ABF3342467BA}">
      <dgm:prSet/>
      <dgm:spPr/>
      <dgm:t>
        <a:bodyPr/>
        <a:lstStyle/>
        <a:p>
          <a:endParaRPr lang="ru-RU"/>
        </a:p>
      </dgm:t>
    </dgm:pt>
    <dgm:pt modelId="{E1E7871B-4E9F-437A-9953-70EBA7EBC78C}" type="sibTrans" cxnId="{C2AC669D-23CC-4EB8-8779-ABF3342467BA}">
      <dgm:prSet/>
      <dgm:spPr/>
      <dgm:t>
        <a:bodyPr/>
        <a:lstStyle/>
        <a:p>
          <a:endParaRPr lang="ru-RU"/>
        </a:p>
      </dgm:t>
    </dgm:pt>
    <dgm:pt modelId="{12978925-5ABC-41F7-988E-DA17E354ED62}">
      <dgm:prSet custT="1"/>
      <dgm:spPr/>
      <dgm:t>
        <a:bodyPr/>
        <a:lstStyle/>
        <a:p>
          <a:r>
            <a:rPr lang="kk-KZ" sz="1400" dirty="0">
              <a:latin typeface="Times New Roman" panose="02020603050405020304" pitchFamily="18" charset="0"/>
              <a:cs typeface="Times New Roman" panose="02020603050405020304" pitchFamily="18" charset="0"/>
            </a:rPr>
            <a:t>ЖТД - 16</a:t>
          </a:r>
          <a:endParaRPr lang="ru-RU" sz="1400" dirty="0">
            <a:latin typeface="Times New Roman" panose="02020603050405020304" pitchFamily="18" charset="0"/>
            <a:cs typeface="Times New Roman" panose="02020603050405020304" pitchFamily="18" charset="0"/>
          </a:endParaRPr>
        </a:p>
      </dgm:t>
    </dgm:pt>
    <dgm:pt modelId="{7B869C22-F27A-4957-81D1-5877B455DF4A}" type="parTrans" cxnId="{70F54589-8C1A-45A2-906C-9AEF5CFB5653}">
      <dgm:prSet/>
      <dgm:spPr/>
      <dgm:t>
        <a:bodyPr/>
        <a:lstStyle/>
        <a:p>
          <a:endParaRPr lang="ru-RU"/>
        </a:p>
      </dgm:t>
    </dgm:pt>
    <dgm:pt modelId="{767766C5-80EA-4283-ABCC-7D39CF272FAF}" type="sibTrans" cxnId="{70F54589-8C1A-45A2-906C-9AEF5CFB5653}">
      <dgm:prSet/>
      <dgm:spPr/>
      <dgm:t>
        <a:bodyPr/>
        <a:lstStyle/>
        <a:p>
          <a:endParaRPr lang="ru-RU"/>
        </a:p>
      </dgm:t>
    </dgm:pt>
    <dgm:pt modelId="{78A11DB7-1BC3-4FB3-8A75-1B70CBDDED42}">
      <dgm:prSet phldrT="[Текст]" custT="1"/>
      <dgm:spPr/>
      <dgm:t>
        <a:bodyPr/>
        <a:lstStyle/>
        <a:p>
          <a:pPr algn="ctr"/>
          <a:r>
            <a:rPr lang="kk-KZ" sz="1600" b="1" dirty="0">
              <a:latin typeface="Times New Roman" pitchFamily="18" charset="0"/>
              <a:cs typeface="Times New Roman" pitchFamily="18" charset="0"/>
            </a:rPr>
            <a:t>Қосымша        бөлімшелер:</a:t>
          </a:r>
          <a:endParaRPr lang="ru-RU" sz="1600" dirty="0">
            <a:latin typeface="Times New Roman" panose="02020603050405020304" pitchFamily="18" charset="0"/>
            <a:cs typeface="Times New Roman" panose="02020603050405020304" pitchFamily="18" charset="0"/>
          </a:endParaRPr>
        </a:p>
      </dgm:t>
    </dgm:pt>
    <dgm:pt modelId="{0971B4D4-8BFC-41C1-8997-C0E7FBAE7EDE}" type="sibTrans" cxnId="{120959DE-5D85-4FCB-BB23-84105094A6DC}">
      <dgm:prSet/>
      <dgm:spPr/>
      <dgm:t>
        <a:bodyPr/>
        <a:lstStyle/>
        <a:p>
          <a:endParaRPr lang="ru-RU"/>
        </a:p>
      </dgm:t>
    </dgm:pt>
    <dgm:pt modelId="{E4A89C56-66EE-4A66-885B-8E76E925BF41}" type="parTrans" cxnId="{120959DE-5D85-4FCB-BB23-84105094A6DC}">
      <dgm:prSet/>
      <dgm:spPr/>
      <dgm:t>
        <a:bodyPr/>
        <a:lstStyle/>
        <a:p>
          <a:endParaRPr lang="ru-RU"/>
        </a:p>
      </dgm:t>
    </dgm:pt>
    <dgm:pt modelId="{8587A669-E399-4940-BB63-0802348F4F03}">
      <dgm:prSet phldrT="[Текст]" custT="1"/>
      <dgm:spPr/>
      <dgm:t>
        <a:bodyPr/>
        <a:lstStyle/>
        <a:p>
          <a:pPr algn="ctr"/>
          <a:r>
            <a:rPr lang="ru-RU" sz="1400" b="1" dirty="0">
              <a:latin typeface="Times New Roman" pitchFamily="18" charset="0"/>
              <a:cs typeface="Times New Roman" pitchFamily="18" charset="0"/>
            </a:rPr>
            <a:t>            </a:t>
          </a:r>
          <a:r>
            <a:rPr lang="ru-RU" sz="1200" b="1" dirty="0">
              <a:latin typeface="Times New Roman" pitchFamily="18" charset="0"/>
              <a:cs typeface="Times New Roman" pitchFamily="18" charset="0"/>
            </a:rPr>
            <a:t>Т</a:t>
          </a:r>
          <a:r>
            <a:rPr lang="kk-KZ" sz="1200" b="1" dirty="0">
              <a:latin typeface="Times New Roman" pitchFamily="18" charset="0"/>
              <a:cs typeface="Times New Roman" pitchFamily="18" charset="0"/>
            </a:rPr>
            <a:t>әуліктік стационар</a:t>
          </a:r>
          <a:r>
            <a:rPr lang="en-US" sz="1200" b="1" dirty="0">
              <a:latin typeface="Times New Roman" pitchFamily="18" charset="0"/>
              <a:cs typeface="Times New Roman" pitchFamily="18" charset="0"/>
            </a:rPr>
            <a:t> </a:t>
          </a:r>
          <a:r>
            <a:rPr lang="kk-KZ" sz="1200" b="1" dirty="0">
              <a:latin typeface="Times New Roman" pitchFamily="18" charset="0"/>
              <a:cs typeface="Times New Roman" pitchFamily="18" charset="0"/>
            </a:rPr>
            <a:t>-</a:t>
          </a:r>
          <a:r>
            <a:rPr lang="en-US" sz="1200" b="1" dirty="0">
              <a:latin typeface="Times New Roman" pitchFamily="18" charset="0"/>
              <a:cs typeface="Times New Roman" pitchFamily="18" charset="0"/>
            </a:rPr>
            <a:t> </a:t>
          </a:r>
          <a:r>
            <a:rPr lang="kk-KZ" sz="1200" b="1" dirty="0">
              <a:latin typeface="Times New Roman" pitchFamily="18" charset="0"/>
              <a:cs typeface="Times New Roman" pitchFamily="18" charset="0"/>
            </a:rPr>
            <a:t>390         төсек; Стационарлық</a:t>
          </a:r>
          <a:r>
            <a:rPr lang="en-US" sz="1200" b="1" dirty="0">
              <a:latin typeface="Times New Roman" pitchFamily="18" charset="0"/>
              <a:cs typeface="Times New Roman" pitchFamily="18" charset="0"/>
            </a:rPr>
            <a:t> </a:t>
          </a:r>
          <a:r>
            <a:rPr lang="kk-KZ" sz="1200" b="1" dirty="0">
              <a:latin typeface="Times New Roman" pitchFamily="18" charset="0"/>
              <a:cs typeface="Times New Roman" pitchFamily="18" charset="0"/>
            </a:rPr>
            <a:t>күндізгі стационар</a:t>
          </a:r>
          <a:r>
            <a:rPr lang="en-US" sz="1200" b="1" dirty="0">
              <a:latin typeface="Times New Roman" pitchFamily="18" charset="0"/>
              <a:cs typeface="Times New Roman" pitchFamily="18" charset="0"/>
            </a:rPr>
            <a:t> </a:t>
          </a:r>
          <a:r>
            <a:rPr lang="kk-KZ" sz="1200" b="1" dirty="0">
              <a:latin typeface="Times New Roman" pitchFamily="18" charset="0"/>
              <a:cs typeface="Times New Roman" pitchFamily="18" charset="0"/>
            </a:rPr>
            <a:t>-</a:t>
          </a:r>
          <a:r>
            <a:rPr lang="en-US" sz="1200" b="1" dirty="0">
              <a:latin typeface="Times New Roman" pitchFamily="18" charset="0"/>
              <a:cs typeface="Times New Roman" pitchFamily="18" charset="0"/>
            </a:rPr>
            <a:t> </a:t>
          </a:r>
          <a:r>
            <a:rPr lang="kk-KZ" sz="1200" b="1" dirty="0">
              <a:latin typeface="Times New Roman" pitchFamily="18" charset="0"/>
              <a:cs typeface="Times New Roman" pitchFamily="18" charset="0"/>
            </a:rPr>
            <a:t>3</a:t>
          </a:r>
          <a:r>
            <a:rPr lang="en-US" sz="1200" b="1" dirty="0">
              <a:latin typeface="Times New Roman" pitchFamily="18" charset="0"/>
              <a:cs typeface="Times New Roman" pitchFamily="18" charset="0"/>
            </a:rPr>
            <a:t>3</a:t>
          </a:r>
          <a:r>
            <a:rPr lang="kk-KZ" sz="1200" b="1" dirty="0">
              <a:latin typeface="Times New Roman" pitchFamily="18" charset="0"/>
              <a:cs typeface="Times New Roman" pitchFamily="18" charset="0"/>
            </a:rPr>
            <a:t>.</a:t>
          </a:r>
          <a:endParaRPr lang="ru-RU" sz="1400" dirty="0">
            <a:latin typeface="Times New Roman" panose="02020603050405020304" pitchFamily="18" charset="0"/>
            <a:cs typeface="Times New Roman" panose="02020603050405020304" pitchFamily="18" charset="0"/>
          </a:endParaRPr>
        </a:p>
      </dgm:t>
    </dgm:pt>
    <dgm:pt modelId="{8B271E2F-2FBB-4EC7-90E6-0FE9580252DA}" type="sibTrans" cxnId="{C8620BBB-3468-47B1-8950-33C528A580A9}">
      <dgm:prSet/>
      <dgm:spPr/>
      <dgm:t>
        <a:bodyPr/>
        <a:lstStyle/>
        <a:p>
          <a:endParaRPr lang="ru-RU"/>
        </a:p>
      </dgm:t>
    </dgm:pt>
    <dgm:pt modelId="{FF740AB3-C7E3-47F3-A34B-DFF926DE05AE}" type="parTrans" cxnId="{C8620BBB-3468-47B1-8950-33C528A580A9}">
      <dgm:prSet/>
      <dgm:spPr/>
      <dgm:t>
        <a:bodyPr/>
        <a:lstStyle/>
        <a:p>
          <a:endParaRPr lang="ru-RU"/>
        </a:p>
      </dgm:t>
    </dgm:pt>
    <dgm:pt modelId="{7339E1BA-BB46-4834-B98B-023A0002834B}">
      <dgm:prSet phldrT="[Текст]" custT="1"/>
      <dgm:spPr/>
      <dgm:t>
        <a:bodyPr/>
        <a:lstStyle/>
        <a:p>
          <a:r>
            <a:rPr lang="kk-KZ" sz="1400" dirty="0">
              <a:latin typeface="Times New Roman" panose="02020603050405020304" pitchFamily="18" charset="0"/>
              <a:cs typeface="Times New Roman" panose="02020603050405020304" pitchFamily="18" charset="0"/>
            </a:rPr>
            <a:t>№1 анестезиология-реанимация және қарқынды терапия бөлімі - </a:t>
          </a:r>
          <a:r>
            <a:rPr lang="en-US" sz="1400" dirty="0">
              <a:latin typeface="Times New Roman" panose="02020603050405020304" pitchFamily="18" charset="0"/>
              <a:cs typeface="Times New Roman" panose="02020603050405020304" pitchFamily="18" charset="0"/>
            </a:rPr>
            <a:t>9</a:t>
          </a:r>
          <a:r>
            <a:rPr lang="kk-KZ" sz="1400" dirty="0">
              <a:latin typeface="Times New Roman" panose="02020603050405020304" pitchFamily="18" charset="0"/>
              <a:cs typeface="Times New Roman" panose="02020603050405020304" pitchFamily="18" charset="0"/>
            </a:rPr>
            <a:t> төсек</a:t>
          </a:r>
          <a:endParaRPr lang="ru-RU" sz="1400" dirty="0">
            <a:latin typeface="Times New Roman" pitchFamily="18" charset="0"/>
            <a:cs typeface="Times New Roman" pitchFamily="18" charset="0"/>
          </a:endParaRPr>
        </a:p>
      </dgm:t>
    </dgm:pt>
    <dgm:pt modelId="{E8A55B7D-8D0C-46AB-834C-49D1924E1225}" type="sibTrans" cxnId="{50FCC043-A0A4-4324-A772-A05D5004D245}">
      <dgm:prSet/>
      <dgm:spPr/>
      <dgm:t>
        <a:bodyPr/>
        <a:lstStyle/>
        <a:p>
          <a:endParaRPr lang="ru-RU"/>
        </a:p>
      </dgm:t>
    </dgm:pt>
    <dgm:pt modelId="{85772A27-0F83-442A-9C67-2711CCACFE63}" type="parTrans" cxnId="{50FCC043-A0A4-4324-A772-A05D5004D245}">
      <dgm:prSet/>
      <dgm:spPr/>
      <dgm:t>
        <a:bodyPr/>
        <a:lstStyle/>
        <a:p>
          <a:endParaRPr lang="ru-RU"/>
        </a:p>
      </dgm:t>
    </dgm:pt>
    <dgm:pt modelId="{84FDED51-DEDC-488E-8DA5-1730383E37B6}">
      <dgm:prSet custT="1"/>
      <dgm:spPr/>
      <dgm:t>
        <a:bodyPr/>
        <a:lstStyle/>
        <a:p>
          <a:r>
            <a:rPr lang="kk-KZ" sz="1400" dirty="0">
              <a:latin typeface="Times New Roman" panose="02020603050405020304" pitchFamily="18" charset="0"/>
              <a:cs typeface="Times New Roman" panose="02020603050405020304" pitchFamily="18" charset="0"/>
            </a:rPr>
            <a:t>№2 анестезиология-реанимация және қарқынды терапия бөлімі - 6 төсек</a:t>
          </a:r>
          <a:endParaRPr lang="ru-RU" sz="1400" dirty="0">
            <a:latin typeface="Times New Roman" panose="02020603050405020304" pitchFamily="18" charset="0"/>
            <a:cs typeface="Times New Roman" panose="02020603050405020304" pitchFamily="18" charset="0"/>
          </a:endParaRPr>
        </a:p>
      </dgm:t>
    </dgm:pt>
    <dgm:pt modelId="{E8EBD7B1-9C13-4D02-B2B6-763E95348FCC}" type="sibTrans" cxnId="{FA4AEE12-BF81-4148-A762-4FA4BBDCB843}">
      <dgm:prSet/>
      <dgm:spPr/>
      <dgm:t>
        <a:bodyPr/>
        <a:lstStyle/>
        <a:p>
          <a:endParaRPr lang="ru-RU"/>
        </a:p>
      </dgm:t>
    </dgm:pt>
    <dgm:pt modelId="{1CE77B25-B883-448B-8F19-C86FA3188B87}" type="parTrans" cxnId="{FA4AEE12-BF81-4148-A762-4FA4BBDCB843}">
      <dgm:prSet/>
      <dgm:spPr/>
      <dgm:t>
        <a:bodyPr/>
        <a:lstStyle/>
        <a:p>
          <a:endParaRPr lang="ru-RU"/>
        </a:p>
      </dgm:t>
    </dgm:pt>
    <dgm:pt modelId="{F6D62D4E-441F-4126-A675-0D33F7D86D55}">
      <dgm:prSet custT="1"/>
      <dgm:spPr/>
      <dgm:t>
        <a:bodyPr/>
        <a:lstStyle/>
        <a:p>
          <a:r>
            <a:rPr lang="kk-KZ" sz="1400" dirty="0">
              <a:latin typeface="Times New Roman" panose="02020603050405020304" pitchFamily="18" charset="0"/>
              <a:cs typeface="Times New Roman" panose="02020603050405020304" pitchFamily="18" charset="0"/>
            </a:rPr>
            <a:t>Қабылдау бөлімі</a:t>
          </a:r>
          <a:endParaRPr lang="ru-RU" sz="1400" dirty="0">
            <a:latin typeface="Times New Roman" panose="02020603050405020304" pitchFamily="18" charset="0"/>
            <a:cs typeface="Times New Roman" panose="02020603050405020304" pitchFamily="18" charset="0"/>
          </a:endParaRPr>
        </a:p>
      </dgm:t>
    </dgm:pt>
    <dgm:pt modelId="{BA4E6F7A-BC23-49F3-B067-A21007126E3E}" type="sibTrans" cxnId="{53724681-C910-42FC-8479-69DCCE82CF87}">
      <dgm:prSet/>
      <dgm:spPr/>
      <dgm:t>
        <a:bodyPr/>
        <a:lstStyle/>
        <a:p>
          <a:endParaRPr lang="ru-RU"/>
        </a:p>
      </dgm:t>
    </dgm:pt>
    <dgm:pt modelId="{4E69308B-A143-485A-B858-EC112544EA1A}" type="parTrans" cxnId="{53724681-C910-42FC-8479-69DCCE82CF87}">
      <dgm:prSet/>
      <dgm:spPr/>
      <dgm:t>
        <a:bodyPr/>
        <a:lstStyle/>
        <a:p>
          <a:endParaRPr lang="ru-RU"/>
        </a:p>
      </dgm:t>
    </dgm:pt>
    <dgm:pt modelId="{B27D5A5E-2A8B-4E2D-A6CB-CE94B740DA3B}">
      <dgm:prSet custT="1"/>
      <dgm:spPr/>
      <dgm:t>
        <a:bodyPr/>
        <a:lstStyle/>
        <a:p>
          <a:r>
            <a:rPr lang="kk-KZ" sz="1400" dirty="0">
              <a:latin typeface="Times New Roman" panose="02020603050405020304" pitchFamily="18" charset="0"/>
              <a:cs typeface="Times New Roman" panose="02020603050405020304" pitchFamily="18" charset="0"/>
            </a:rPr>
            <a:t>Функционалды сәулелі диагностикалық және физиотерапия бөлімі</a:t>
          </a:r>
          <a:endParaRPr lang="ru-RU" sz="1400" dirty="0">
            <a:latin typeface="Times New Roman" panose="02020603050405020304" pitchFamily="18" charset="0"/>
            <a:cs typeface="Times New Roman" panose="02020603050405020304" pitchFamily="18" charset="0"/>
          </a:endParaRPr>
        </a:p>
      </dgm:t>
    </dgm:pt>
    <dgm:pt modelId="{FBDD73BD-0665-419A-A8CA-1771C7DE10A0}" type="sibTrans" cxnId="{89F3EC1C-BCA4-4412-B8D2-D261BC30D2B0}">
      <dgm:prSet/>
      <dgm:spPr/>
      <dgm:t>
        <a:bodyPr/>
        <a:lstStyle/>
        <a:p>
          <a:endParaRPr lang="ru-RU"/>
        </a:p>
      </dgm:t>
    </dgm:pt>
    <dgm:pt modelId="{29E45701-06BE-4FC4-86E9-BCDEDB339DF4}" type="parTrans" cxnId="{89F3EC1C-BCA4-4412-B8D2-D261BC30D2B0}">
      <dgm:prSet/>
      <dgm:spPr/>
      <dgm:t>
        <a:bodyPr/>
        <a:lstStyle/>
        <a:p>
          <a:endParaRPr lang="ru-RU"/>
        </a:p>
      </dgm:t>
    </dgm:pt>
    <dgm:pt modelId="{2EA3111D-9E66-4791-B9AF-B67A055BB025}">
      <dgm:prSet custT="1"/>
      <dgm:spPr/>
      <dgm:t>
        <a:bodyPr/>
        <a:lstStyle/>
        <a:p>
          <a:r>
            <a:rPr lang="kk-KZ" sz="1400" dirty="0">
              <a:latin typeface="Times New Roman" panose="02020603050405020304" pitchFamily="18" charset="0"/>
              <a:cs typeface="Times New Roman" panose="02020603050405020304" pitchFamily="18" charset="0"/>
            </a:rPr>
            <a:t>Клиникалық -диагностикалық зертхана бөлімі</a:t>
          </a:r>
          <a:endParaRPr lang="ru-RU" sz="1400" dirty="0">
            <a:latin typeface="Times New Roman" panose="02020603050405020304" pitchFamily="18" charset="0"/>
            <a:cs typeface="Times New Roman" panose="02020603050405020304" pitchFamily="18" charset="0"/>
          </a:endParaRPr>
        </a:p>
      </dgm:t>
    </dgm:pt>
    <dgm:pt modelId="{BA66AD04-C816-4DD3-908F-F55007D6E4CC}" type="sibTrans" cxnId="{53F1C90C-CF58-4B00-AE6A-9455DC4CE812}">
      <dgm:prSet/>
      <dgm:spPr/>
      <dgm:t>
        <a:bodyPr/>
        <a:lstStyle/>
        <a:p>
          <a:endParaRPr lang="ru-RU"/>
        </a:p>
      </dgm:t>
    </dgm:pt>
    <dgm:pt modelId="{9BA179D6-9D5F-4FB2-8095-6AC86D1C966B}" type="parTrans" cxnId="{53F1C90C-CF58-4B00-AE6A-9455DC4CE812}">
      <dgm:prSet/>
      <dgm:spPr/>
      <dgm:t>
        <a:bodyPr/>
        <a:lstStyle/>
        <a:p>
          <a:endParaRPr lang="ru-RU"/>
        </a:p>
      </dgm:t>
    </dgm:pt>
    <dgm:pt modelId="{CD59B40C-E4CC-40DC-8CD7-7EE1517612C2}">
      <dgm:prSet custT="1"/>
      <dgm:spPr/>
      <dgm:t>
        <a:bodyPr/>
        <a:lstStyle/>
        <a:p>
          <a:r>
            <a:rPr lang="kk-KZ" sz="1400" dirty="0">
              <a:latin typeface="Times New Roman" panose="02020603050405020304" pitchFamily="18" charset="0"/>
              <a:cs typeface="Times New Roman" panose="02020603050405020304" pitchFamily="18" charset="0"/>
            </a:rPr>
            <a:t>Аурухана ішілік дәріхана</a:t>
          </a:r>
          <a:endParaRPr lang="ru-RU" sz="1400" dirty="0">
            <a:latin typeface="Times New Roman" panose="02020603050405020304" pitchFamily="18" charset="0"/>
            <a:cs typeface="Times New Roman" panose="02020603050405020304" pitchFamily="18" charset="0"/>
          </a:endParaRPr>
        </a:p>
      </dgm:t>
    </dgm:pt>
    <dgm:pt modelId="{F22EE73F-AF06-458C-B30E-464DE6926194}" type="sibTrans" cxnId="{76F324FB-E656-48E7-AA1C-0C9ED12CAF0C}">
      <dgm:prSet/>
      <dgm:spPr/>
      <dgm:t>
        <a:bodyPr/>
        <a:lstStyle/>
        <a:p>
          <a:endParaRPr lang="ru-RU"/>
        </a:p>
      </dgm:t>
    </dgm:pt>
    <dgm:pt modelId="{B58C6C55-C338-44D4-B971-36B4C58BD90D}" type="parTrans" cxnId="{76F324FB-E656-48E7-AA1C-0C9ED12CAF0C}">
      <dgm:prSet/>
      <dgm:spPr/>
      <dgm:t>
        <a:bodyPr/>
        <a:lstStyle/>
        <a:p>
          <a:endParaRPr lang="ru-RU"/>
        </a:p>
      </dgm:t>
    </dgm:pt>
    <dgm:pt modelId="{5A83AC9A-5238-4787-B730-3DD2AC073662}">
      <dgm:prSet custT="1"/>
      <dgm:spPr/>
      <dgm:t>
        <a:bodyPr/>
        <a:lstStyle/>
        <a:p>
          <a:r>
            <a:rPr lang="ru-RU" sz="1400" dirty="0" err="1">
              <a:latin typeface="Times New Roman" panose="02020603050405020304" pitchFamily="18" charset="0"/>
              <a:cs typeface="Times New Roman" panose="02020603050405020304" pitchFamily="18" charset="0"/>
            </a:rPr>
            <a:t>Орталық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зарарсыздандыру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бөлімшесі</a:t>
          </a:r>
          <a:endParaRPr lang="ru-RU" sz="1400" dirty="0">
            <a:latin typeface="Times New Roman" panose="02020603050405020304" pitchFamily="18" charset="0"/>
            <a:cs typeface="Times New Roman" panose="02020603050405020304" pitchFamily="18" charset="0"/>
          </a:endParaRPr>
        </a:p>
      </dgm:t>
    </dgm:pt>
    <dgm:pt modelId="{87561206-0C7F-4901-A309-9F05D646872A}" type="sibTrans" cxnId="{6683ED54-6FAF-4476-8C7C-16C4736DE636}">
      <dgm:prSet/>
      <dgm:spPr/>
      <dgm:t>
        <a:bodyPr/>
        <a:lstStyle/>
        <a:p>
          <a:endParaRPr lang="ru-RU"/>
        </a:p>
      </dgm:t>
    </dgm:pt>
    <dgm:pt modelId="{649AC31C-AAE2-4229-8D89-ED3F551DF47D}" type="parTrans" cxnId="{6683ED54-6FAF-4476-8C7C-16C4736DE636}">
      <dgm:prSet/>
      <dgm:spPr/>
      <dgm:t>
        <a:bodyPr/>
        <a:lstStyle/>
        <a:p>
          <a:endParaRPr lang="ru-RU"/>
        </a:p>
      </dgm:t>
    </dgm:pt>
    <dgm:pt modelId="{2A4140D0-7C7E-4F97-A5BD-BA384A16001C}">
      <dgm:prSet custT="1"/>
      <dgm:spPr/>
      <dgm:t>
        <a:bodyPr/>
        <a:lstStyle/>
        <a:p>
          <a:r>
            <a:rPr lang="kk-KZ" sz="1400" dirty="0">
              <a:latin typeface="Times New Roman" panose="02020603050405020304" pitchFamily="18" charset="0"/>
              <a:cs typeface="Times New Roman" panose="02020603050405020304" pitchFamily="18" charset="0"/>
            </a:rPr>
            <a:t>Нәрестелерге арналған реанимация және қарқынды терапия - 4</a:t>
          </a:r>
          <a:endParaRPr lang="ru-RU" sz="1400" dirty="0">
            <a:latin typeface="Times New Roman" panose="02020603050405020304" pitchFamily="18" charset="0"/>
            <a:cs typeface="Times New Roman" panose="02020603050405020304" pitchFamily="18" charset="0"/>
          </a:endParaRPr>
        </a:p>
      </dgm:t>
    </dgm:pt>
    <dgm:pt modelId="{14DC7DF2-C0DB-4B2D-BBBA-765DD0FCCDB2}" type="parTrans" cxnId="{4BDE28AC-757E-49FE-94A7-8275E22EB68F}">
      <dgm:prSet/>
      <dgm:spPr/>
      <dgm:t>
        <a:bodyPr/>
        <a:lstStyle/>
        <a:p>
          <a:endParaRPr lang="ru-RU"/>
        </a:p>
      </dgm:t>
    </dgm:pt>
    <dgm:pt modelId="{3D5EC3DA-7873-4D5C-A719-B3C86623DFE6}" type="sibTrans" cxnId="{4BDE28AC-757E-49FE-94A7-8275E22EB68F}">
      <dgm:prSet/>
      <dgm:spPr/>
      <dgm:t>
        <a:bodyPr/>
        <a:lstStyle/>
        <a:p>
          <a:endParaRPr lang="ru-RU"/>
        </a:p>
      </dgm:t>
    </dgm:pt>
    <dgm:pt modelId="{C5ED272E-1A04-4FE9-A60E-1DEBB9D4D5E4}">
      <dgm:prSet custT="1"/>
      <dgm:spPr/>
      <dgm:t>
        <a:bodyPr/>
        <a:lstStyle/>
        <a:p>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Неврология бөлімшесі</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4</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dgm:t>
    </dgm:pt>
    <dgm:pt modelId="{3BCEE205-4E0D-4BEF-BC4B-2947EAA84D8A}" type="parTrans" cxnId="{A73246EC-D15C-476D-82E5-9464E8B5A08F}">
      <dgm:prSet/>
      <dgm:spPr/>
      <dgm:t>
        <a:bodyPr/>
        <a:lstStyle/>
        <a:p>
          <a:endParaRPr lang="ru-RU"/>
        </a:p>
      </dgm:t>
    </dgm:pt>
    <dgm:pt modelId="{7C10153B-6CEF-440A-86F5-11D7B84AA43D}" type="sibTrans" cxnId="{A73246EC-D15C-476D-82E5-9464E8B5A08F}">
      <dgm:prSet/>
      <dgm:spPr/>
      <dgm:t>
        <a:bodyPr/>
        <a:lstStyle/>
        <a:p>
          <a:endParaRPr lang="ru-RU"/>
        </a:p>
      </dgm:t>
    </dgm:pt>
    <dgm:pt modelId="{E50D77F6-146F-43A8-8E20-1C9B4C9C6A57}">
      <dgm:prSet custT="1"/>
      <dgm:spPr/>
      <dgm:t>
        <a:bodyPr/>
        <a:lstStyle/>
        <a:p>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Қалпына келтіру емі мен медициналық оңалту</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b="1" dirty="0">
              <a:effectLst/>
              <a:latin typeface="Times New Roman" panose="02020603050405020304" pitchFamily="18" charset="0"/>
              <a:ea typeface="Calibri" panose="020F0502020204030204" pitchFamily="34" charset="0"/>
              <a:cs typeface="Times New Roman" panose="02020603050405020304" pitchFamily="18" charset="0"/>
            </a:rPr>
            <a:t>15</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dgm:t>
    </dgm:pt>
    <dgm:pt modelId="{81D6C04C-0C3D-4348-84B8-0EE50937F872}" type="parTrans" cxnId="{1C4E6AB9-E250-44BF-B0AE-93DA78AE5516}">
      <dgm:prSet/>
      <dgm:spPr/>
      <dgm:t>
        <a:bodyPr/>
        <a:lstStyle/>
        <a:p>
          <a:endParaRPr lang="ru-RU"/>
        </a:p>
      </dgm:t>
    </dgm:pt>
    <dgm:pt modelId="{BD35AA16-AAF9-49AD-AA59-42E7F3121C13}" type="sibTrans" cxnId="{1C4E6AB9-E250-44BF-B0AE-93DA78AE5516}">
      <dgm:prSet/>
      <dgm:spPr/>
      <dgm:t>
        <a:bodyPr/>
        <a:lstStyle/>
        <a:p>
          <a:endParaRPr lang="ru-RU"/>
        </a:p>
      </dgm:t>
    </dgm:pt>
    <dgm:pt modelId="{EC439D1E-AFB8-4511-AFE5-EE5A16300494}">
      <dgm:prSet custT="1"/>
      <dgm:spPr/>
      <dgm:t>
        <a:bodyPr/>
        <a:lstStyle/>
        <a:p>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Нефрология және гастроэнтерология бөлімшесі</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35</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dgm:t>
    </dgm:pt>
    <dgm:pt modelId="{6E140B02-DFF4-4741-88D7-529D89E40EE1}" type="parTrans" cxnId="{09A5698D-35ED-4F92-BFB4-A9CCAFFF0B5A}">
      <dgm:prSet/>
      <dgm:spPr/>
      <dgm:t>
        <a:bodyPr/>
        <a:lstStyle/>
        <a:p>
          <a:endParaRPr lang="ru-RU"/>
        </a:p>
      </dgm:t>
    </dgm:pt>
    <dgm:pt modelId="{D89724AC-1310-447D-9EE0-CC827470843A}" type="sibTrans" cxnId="{09A5698D-35ED-4F92-BFB4-A9CCAFFF0B5A}">
      <dgm:prSet/>
      <dgm:spPr/>
      <dgm:t>
        <a:bodyPr/>
        <a:lstStyle/>
        <a:p>
          <a:endParaRPr lang="ru-RU"/>
        </a:p>
      </dgm:t>
    </dgm:pt>
    <dgm:pt modelId="{0C298417-7568-40F7-8F6D-3F0ABBBBAC08}">
      <dgm:prSet custT="1"/>
      <dgm:spPr/>
      <dgm:t>
        <a:bodyPr/>
        <a:lstStyle/>
        <a:p>
          <a:pPr>
            <a:buNone/>
          </a:pP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-Нефрология</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dgm:t>
    </dgm:pt>
    <dgm:pt modelId="{1B8430DC-D3E3-40D4-8E0C-6AE04F1FA3A9}" type="parTrans" cxnId="{79162B69-0BEE-44C4-B07E-A22C09981362}">
      <dgm:prSet/>
      <dgm:spPr/>
      <dgm:t>
        <a:bodyPr/>
        <a:lstStyle/>
        <a:p>
          <a:endParaRPr lang="ru-RU"/>
        </a:p>
      </dgm:t>
    </dgm:pt>
    <dgm:pt modelId="{A6AEA9DB-BBD1-4DA0-9D4C-A919EA780E63}" type="sibTrans" cxnId="{79162B69-0BEE-44C4-B07E-A22C09981362}">
      <dgm:prSet/>
      <dgm:spPr/>
      <dgm:t>
        <a:bodyPr/>
        <a:lstStyle/>
        <a:p>
          <a:endParaRPr lang="ru-RU"/>
        </a:p>
      </dgm:t>
    </dgm:pt>
    <dgm:pt modelId="{74DC2B7C-E1DF-48CA-B03F-A442C0A50675}">
      <dgm:prSet custT="1"/>
      <dgm:spPr/>
      <dgm:t>
        <a:bodyPr/>
        <a:lstStyle/>
        <a:p>
          <a:pPr>
            <a:buNone/>
          </a:pP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-Гастроэнтерология</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dgm:t>
    </dgm:pt>
    <dgm:pt modelId="{6AFD1093-6D16-4F90-9B22-8D4110408B87}" type="parTrans" cxnId="{71E54CAD-42FA-418C-8738-64DD2C105894}">
      <dgm:prSet/>
      <dgm:spPr/>
      <dgm:t>
        <a:bodyPr/>
        <a:lstStyle/>
        <a:p>
          <a:endParaRPr lang="ru-RU"/>
        </a:p>
      </dgm:t>
    </dgm:pt>
    <dgm:pt modelId="{48EE5D59-D6E5-4BE5-BE47-DD3E5DC75F6E}" type="sibTrans" cxnId="{71E54CAD-42FA-418C-8738-64DD2C105894}">
      <dgm:prSet/>
      <dgm:spPr/>
      <dgm:t>
        <a:bodyPr/>
        <a:lstStyle/>
        <a:p>
          <a:endParaRPr lang="ru-RU"/>
        </a:p>
      </dgm:t>
    </dgm:pt>
    <dgm:pt modelId="{5CA89118-355F-4096-AB2A-876FB2E671CD}">
      <dgm:prSet custT="1"/>
      <dgm:spPr/>
      <dgm:t>
        <a:bodyPr/>
        <a:lstStyle/>
        <a:p>
          <a:pPr>
            <a:buNone/>
          </a:pP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Онког</a:t>
          </a: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ематология</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5</a:t>
          </a: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CA4D7DB0-63FC-47F2-AA1D-F32C4F41A7F1}" type="parTrans" cxnId="{F490FF56-45B5-4432-AD14-AC3AF8804D90}">
      <dgm:prSet/>
      <dgm:spPr/>
      <dgm:t>
        <a:bodyPr/>
        <a:lstStyle/>
        <a:p>
          <a:endParaRPr lang="ru-RU"/>
        </a:p>
      </dgm:t>
    </dgm:pt>
    <dgm:pt modelId="{6DDA56F9-EEC0-46A4-A4D8-EB511ACB4BEA}" type="sibTrans" cxnId="{F490FF56-45B5-4432-AD14-AC3AF8804D90}">
      <dgm:prSet/>
      <dgm:spPr/>
      <dgm:t>
        <a:bodyPr/>
        <a:lstStyle/>
        <a:p>
          <a:endParaRPr lang="ru-RU"/>
        </a:p>
      </dgm:t>
    </dgm:pt>
    <dgm:pt modelId="{15E8D2A2-2C49-4B3E-89E3-E88624F09818}">
      <dgm:prSet custT="1"/>
      <dgm:spPr/>
      <dgm:t>
        <a:bodyPr/>
        <a:lstStyle/>
        <a:p>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Кардиология</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b="1" dirty="0">
              <a:effectLst/>
              <a:latin typeface="Times New Roman" panose="02020603050405020304" pitchFamily="18" charset="0"/>
              <a:ea typeface="Calibri" panose="020F0502020204030204" pitchFamily="34" charset="0"/>
              <a:cs typeface="Times New Roman" panose="02020603050405020304" pitchFamily="18" charset="0"/>
            </a:rPr>
            <a:t>20</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dgm:t>
    </dgm:pt>
    <dgm:pt modelId="{29A752E6-EF4C-49DC-8737-208EC4E6BE4A}" type="parTrans" cxnId="{BAE5B375-CD20-4668-9608-080C26982E5E}">
      <dgm:prSet/>
      <dgm:spPr/>
      <dgm:t>
        <a:bodyPr/>
        <a:lstStyle/>
        <a:p>
          <a:endParaRPr lang="ru-RU"/>
        </a:p>
      </dgm:t>
    </dgm:pt>
    <dgm:pt modelId="{156B7385-90C7-4203-B7A1-159A36D0445A}" type="sibTrans" cxnId="{BAE5B375-CD20-4668-9608-080C26982E5E}">
      <dgm:prSet/>
      <dgm:spPr/>
      <dgm:t>
        <a:bodyPr/>
        <a:lstStyle/>
        <a:p>
          <a:endParaRPr lang="ru-RU"/>
        </a:p>
      </dgm:t>
    </dgm:pt>
    <dgm:pt modelId="{F9F2EE8C-33D1-47FB-A4FF-E30349BAB5CA}">
      <dgm:prSet custT="1"/>
      <dgm:spPr/>
      <dgm:t>
        <a:bodyPr/>
        <a:lstStyle/>
        <a:p>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Хирургия бөлімшесі</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30</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dgm:t>
    </dgm:pt>
    <dgm:pt modelId="{69C47F1F-E6A5-4D9A-8434-9A4A26E4C6BD}" type="parTrans" cxnId="{E2B72A30-68E8-4161-8000-54DCDC383482}">
      <dgm:prSet/>
      <dgm:spPr/>
      <dgm:t>
        <a:bodyPr/>
        <a:lstStyle/>
        <a:p>
          <a:endParaRPr lang="ru-RU"/>
        </a:p>
      </dgm:t>
    </dgm:pt>
    <dgm:pt modelId="{60B6D0B4-24C3-42D2-AD8D-2D91BE6EC437}" type="sibTrans" cxnId="{E2B72A30-68E8-4161-8000-54DCDC383482}">
      <dgm:prSet/>
      <dgm:spPr/>
      <dgm:t>
        <a:bodyPr/>
        <a:lstStyle/>
        <a:p>
          <a:endParaRPr lang="ru-RU"/>
        </a:p>
      </dgm:t>
    </dgm:pt>
    <dgm:pt modelId="{8777B869-98BD-43A4-9320-3B5C5555D2F8}">
      <dgm:prSet custT="1"/>
      <dgm:spPr/>
      <dgm:t>
        <a:bodyPr/>
        <a:lstStyle/>
        <a:p>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Гинекология бөлімшесі</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25;</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dgm:t>
    </dgm:pt>
    <dgm:pt modelId="{77623B5A-679A-4D42-BAAD-DA67C6FD72C4}" type="parTrans" cxnId="{F55847B3-B567-43D6-A880-790BB0C53EEF}">
      <dgm:prSet/>
      <dgm:spPr/>
      <dgm:t>
        <a:bodyPr/>
        <a:lstStyle/>
        <a:p>
          <a:endParaRPr lang="ru-RU"/>
        </a:p>
      </dgm:t>
    </dgm:pt>
    <dgm:pt modelId="{D824266C-5C49-4629-B9FB-0374FB2C960F}" type="sibTrans" cxnId="{F55847B3-B567-43D6-A880-790BB0C53EEF}">
      <dgm:prSet/>
      <dgm:spPr/>
      <dgm:t>
        <a:bodyPr/>
        <a:lstStyle/>
        <a:p>
          <a:endParaRPr lang="ru-RU"/>
        </a:p>
      </dgm:t>
    </dgm:pt>
    <dgm:pt modelId="{D56F11F7-353A-4E49-8651-E05DAAD15973}">
      <dgm:prSet custT="1"/>
      <dgm:spPr/>
      <dgm:t>
        <a:bodyPr/>
        <a:lstStyle/>
        <a:p>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Босану бөлімшесі</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b="1" dirty="0">
              <a:effectLst/>
              <a:latin typeface="Times New Roman" panose="02020603050405020304" pitchFamily="18" charset="0"/>
              <a:ea typeface="Calibri" panose="020F0502020204030204" pitchFamily="34" charset="0"/>
              <a:cs typeface="Times New Roman" panose="02020603050405020304" pitchFamily="18" charset="0"/>
            </a:rPr>
            <a:t>10</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dgm:t>
    </dgm:pt>
    <dgm:pt modelId="{812C38B1-92F9-4CE0-8946-3E2446DA9893}" type="parTrans" cxnId="{19366E3E-BB82-406A-AD2D-1D4B161E5729}">
      <dgm:prSet/>
      <dgm:spPr/>
      <dgm:t>
        <a:bodyPr/>
        <a:lstStyle/>
        <a:p>
          <a:endParaRPr lang="ru-RU"/>
        </a:p>
      </dgm:t>
    </dgm:pt>
    <dgm:pt modelId="{54D7F453-1815-4751-8D0B-8023CD4180F8}" type="sibTrans" cxnId="{19366E3E-BB82-406A-AD2D-1D4B161E5729}">
      <dgm:prSet/>
      <dgm:spPr/>
      <dgm:t>
        <a:bodyPr/>
        <a:lstStyle/>
        <a:p>
          <a:endParaRPr lang="ru-RU"/>
        </a:p>
      </dgm:t>
    </dgm:pt>
    <dgm:pt modelId="{E14F3301-E63F-4C2A-8029-3A95D8C85570}">
      <dgm:prSet custT="1"/>
      <dgm:spPr/>
      <dgm:t>
        <a:bodyPr/>
        <a:lstStyle/>
        <a:p>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Нәрестелер патологиясы</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dgm:t>
    </dgm:pt>
    <dgm:pt modelId="{BD9A71B6-0F53-402D-B265-81186F72C782}" type="parTrans" cxnId="{3CD8E457-2C4B-4CF5-8A87-1D4BDAFAF906}">
      <dgm:prSet/>
      <dgm:spPr/>
      <dgm:t>
        <a:bodyPr/>
        <a:lstStyle/>
        <a:p>
          <a:endParaRPr lang="ru-RU"/>
        </a:p>
      </dgm:t>
    </dgm:pt>
    <dgm:pt modelId="{6FDAA3E2-AE2D-496D-8D7B-324B2D5E5481}" type="sibTrans" cxnId="{3CD8E457-2C4B-4CF5-8A87-1D4BDAFAF906}">
      <dgm:prSet/>
      <dgm:spPr/>
      <dgm:t>
        <a:bodyPr/>
        <a:lstStyle/>
        <a:p>
          <a:endParaRPr lang="ru-RU"/>
        </a:p>
      </dgm:t>
    </dgm:pt>
    <dgm:pt modelId="{C7A7BB29-D0D2-4058-926F-701834EFCD42}">
      <dgm:prSet custT="1"/>
      <dgm:spPr/>
      <dgm:t>
        <a:bodyPr/>
        <a:lstStyle/>
        <a:p>
          <a:r>
            <a:rPr lang="kk-KZ" sz="1400" b="1" dirty="0">
              <a:effectLst/>
              <a:latin typeface="Times New Roman" panose="02020603050405020304" pitchFamily="18" charset="0"/>
              <a:ea typeface="Calibri" panose="020F0502020204030204" pitchFamily="34" charset="0"/>
            </a:rPr>
            <a:t>Жүкті әйелдер п</a:t>
          </a:r>
          <a:r>
            <a:rPr lang="ru-RU" sz="1400" b="1" dirty="0">
              <a:effectLst/>
              <a:latin typeface="Times New Roman" panose="02020603050405020304" pitchFamily="18" charset="0"/>
              <a:ea typeface="Calibri" panose="020F0502020204030204" pitchFamily="34" charset="0"/>
            </a:rPr>
            <a:t>а</a:t>
          </a:r>
          <a:r>
            <a:rPr lang="kk-KZ" sz="1400" b="1" dirty="0">
              <a:effectLst/>
              <a:latin typeface="Times New Roman" panose="02020603050405020304" pitchFamily="18" charset="0"/>
              <a:ea typeface="Calibri" panose="020F0502020204030204" pitchFamily="34" charset="0"/>
            </a:rPr>
            <a:t>тологиясы</a:t>
          </a:r>
          <a:r>
            <a:rPr lang="en-US" sz="1400" b="1" dirty="0">
              <a:effectLst/>
              <a:latin typeface="Times New Roman" panose="02020603050405020304" pitchFamily="18" charset="0"/>
              <a:ea typeface="Calibri" panose="020F0502020204030204" pitchFamily="34" charset="0"/>
            </a:rPr>
            <a:t> </a:t>
          </a:r>
          <a:r>
            <a:rPr lang="kk-KZ" sz="1400" b="1" dirty="0">
              <a:effectLst/>
              <a:latin typeface="Times New Roman" panose="02020603050405020304" pitchFamily="18" charset="0"/>
              <a:ea typeface="Calibri" panose="020F0502020204030204" pitchFamily="34" charset="0"/>
            </a:rPr>
            <a:t>-</a:t>
          </a:r>
          <a:r>
            <a:rPr lang="en-US" sz="1400" b="1" dirty="0">
              <a:effectLst/>
              <a:latin typeface="Times New Roman" panose="02020603050405020304" pitchFamily="18" charset="0"/>
              <a:ea typeface="Calibri" panose="020F0502020204030204" pitchFamily="34" charset="0"/>
            </a:rPr>
            <a:t> </a:t>
          </a:r>
          <a:r>
            <a:rPr lang="kk-KZ" sz="1400" b="1" dirty="0">
              <a:effectLst/>
              <a:latin typeface="Times New Roman" panose="02020603050405020304" pitchFamily="18" charset="0"/>
              <a:ea typeface="Calibri" panose="020F0502020204030204" pitchFamily="34" charset="0"/>
            </a:rPr>
            <a:t>20</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dgm:t>
    </dgm:pt>
    <dgm:pt modelId="{4747D586-6FAB-4662-B288-096C3B5A3C26}" type="parTrans" cxnId="{1A4F7F35-A573-456A-B4CF-5B96967427DA}">
      <dgm:prSet/>
      <dgm:spPr/>
      <dgm:t>
        <a:bodyPr/>
        <a:lstStyle/>
        <a:p>
          <a:endParaRPr lang="ru-RU"/>
        </a:p>
      </dgm:t>
    </dgm:pt>
    <dgm:pt modelId="{EDF03273-5DE3-4F99-9599-19FE81A3221C}" type="sibTrans" cxnId="{1A4F7F35-A573-456A-B4CF-5B96967427DA}">
      <dgm:prSet/>
      <dgm:spPr/>
      <dgm:t>
        <a:bodyPr/>
        <a:lstStyle/>
        <a:p>
          <a:endParaRPr lang="ru-RU"/>
        </a:p>
      </dgm:t>
    </dgm:pt>
    <dgm:pt modelId="{38AFF640-F742-4051-818C-AB2BA78E5F81}">
      <dgm:prSet phldrT="[Текст]" custT="1"/>
      <dgm:spPr/>
      <dgm:t>
        <a:bodyPr/>
        <a:lstStyle/>
        <a:p>
          <a:pPr>
            <a:buNone/>
          </a:pP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-Пульмонология</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dirty="0">
              <a:effectLst/>
              <a:latin typeface="Times New Roman" panose="02020603050405020304" pitchFamily="18" charset="0"/>
              <a:ea typeface="Calibri" panose="020F0502020204030204" pitchFamily="34" charset="0"/>
              <a:cs typeface="Times New Roman" panose="02020603050405020304" pitchFamily="18" charset="0"/>
            </a:rPr>
            <a:t>17</a:t>
          </a:r>
          <a:endParaRPr lang="ru-RU" sz="1400" b="1" dirty="0">
            <a:latin typeface="Times New Roman" pitchFamily="18" charset="0"/>
            <a:cs typeface="Times New Roman" pitchFamily="18" charset="0"/>
          </a:endParaRPr>
        </a:p>
      </dgm:t>
    </dgm:pt>
    <dgm:pt modelId="{A96F2978-22B5-4F02-90F6-BA27E8A88EF2}" type="parTrans" cxnId="{D7A657B5-A2DE-4028-A982-34F1C9961649}">
      <dgm:prSet/>
      <dgm:spPr/>
      <dgm:t>
        <a:bodyPr/>
        <a:lstStyle/>
        <a:p>
          <a:endParaRPr lang="ru-RU"/>
        </a:p>
      </dgm:t>
    </dgm:pt>
    <dgm:pt modelId="{C4767C3A-4D33-413F-B9E4-B15387061A84}" type="sibTrans" cxnId="{D7A657B5-A2DE-4028-A982-34F1C9961649}">
      <dgm:prSet/>
      <dgm:spPr/>
      <dgm:t>
        <a:bodyPr/>
        <a:lstStyle/>
        <a:p>
          <a:endParaRPr lang="ru-RU"/>
        </a:p>
      </dgm:t>
    </dgm:pt>
    <dgm:pt modelId="{EC7AC830-A4B9-42A9-9546-0BAED7C4EF5F}">
      <dgm:prSet phldrT="[Текст]" custT="1"/>
      <dgm:spPr/>
      <dgm:t>
        <a:bodyPr/>
        <a:lstStyle/>
        <a:p>
          <a:pPr>
            <a:buNone/>
          </a:pPr>
          <a:r>
            <a:rPr lang="kk-KZ" sz="1400">
              <a:effectLst/>
              <a:latin typeface="Times New Roman" panose="02020603050405020304" pitchFamily="18" charset="0"/>
              <a:ea typeface="Calibri" panose="020F0502020204030204" pitchFamily="34" charset="0"/>
              <a:cs typeface="Times New Roman" panose="02020603050405020304" pitchFamily="18" charset="0"/>
            </a:rPr>
            <a:t>-Аллергология</a:t>
          </a:r>
          <a:r>
            <a:rPr lang="en-US" sz="140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a:effectLst/>
              <a:latin typeface="Times New Roman" panose="02020603050405020304" pitchFamily="18" charset="0"/>
              <a:ea typeface="Calibri" panose="020F0502020204030204" pitchFamily="34" charset="0"/>
              <a:cs typeface="Times New Roman" panose="02020603050405020304" pitchFamily="18" charset="0"/>
            </a:rPr>
            <a:t>-</a:t>
          </a:r>
          <a:r>
            <a:rPr lang="en-US" sz="140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a:effectLst/>
              <a:latin typeface="Times New Roman" panose="02020603050405020304" pitchFamily="18" charset="0"/>
              <a:ea typeface="Calibri" panose="020F0502020204030204" pitchFamily="34" charset="0"/>
              <a:cs typeface="Times New Roman" panose="02020603050405020304" pitchFamily="18" charset="0"/>
            </a:rPr>
            <a:t>18</a:t>
          </a:r>
          <a:endParaRPr lang="ru-RU" sz="1400" b="1" dirty="0">
            <a:latin typeface="Times New Roman" pitchFamily="18" charset="0"/>
            <a:cs typeface="Times New Roman" pitchFamily="18" charset="0"/>
          </a:endParaRPr>
        </a:p>
      </dgm:t>
    </dgm:pt>
    <dgm:pt modelId="{C4F0A750-4326-4752-913E-45B1AB4E4CCF}" type="sibTrans" cxnId="{CE78C9C7-412D-4E80-BC9D-6F59378966A5}">
      <dgm:prSet/>
      <dgm:spPr/>
      <dgm:t>
        <a:bodyPr/>
        <a:lstStyle/>
        <a:p>
          <a:endParaRPr lang="ru-RU"/>
        </a:p>
      </dgm:t>
    </dgm:pt>
    <dgm:pt modelId="{60B88C21-7BFB-477B-8F22-B5286A00E590}" type="parTrans" cxnId="{CE78C9C7-412D-4E80-BC9D-6F59378966A5}">
      <dgm:prSet/>
      <dgm:spPr/>
      <dgm:t>
        <a:bodyPr/>
        <a:lstStyle/>
        <a:p>
          <a:endParaRPr lang="ru-RU"/>
        </a:p>
      </dgm:t>
    </dgm:pt>
    <dgm:pt modelId="{569C2C44-9A4D-46C9-A9D6-8F36B2EF8AFB}">
      <dgm:prSet custT="1"/>
      <dgm:spPr/>
      <dgm:t>
        <a:bodyPr/>
        <a:lstStyle/>
        <a:p>
          <a:r>
            <a:rPr lang="ru-RU" sz="1400" b="1" dirty="0">
              <a:effectLst/>
              <a:latin typeface="Times New Roman" panose="02020603050405020304" pitchFamily="18" charset="0"/>
              <a:ea typeface="Calibri" panose="020F0502020204030204" pitchFamily="34" charset="0"/>
              <a:cs typeface="Times New Roman" panose="02020603050405020304" pitchFamily="18" charset="0"/>
            </a:rPr>
            <a:t>Инсульт орталығы-30</a:t>
          </a:r>
        </a:p>
      </dgm:t>
    </dgm:pt>
    <dgm:pt modelId="{8B94C00C-F43B-4A7C-83CA-EFF46050890D}" type="parTrans" cxnId="{0082D1AF-BFC7-4F20-A41F-9DAB89177F68}">
      <dgm:prSet/>
      <dgm:spPr/>
      <dgm:t>
        <a:bodyPr/>
        <a:lstStyle/>
        <a:p>
          <a:endParaRPr lang="ru-RU"/>
        </a:p>
      </dgm:t>
    </dgm:pt>
    <dgm:pt modelId="{348B7E6F-AF49-41F8-B297-A31333247BF7}" type="sibTrans" cxnId="{0082D1AF-BFC7-4F20-A41F-9DAB89177F68}">
      <dgm:prSet/>
      <dgm:spPr/>
      <dgm:t>
        <a:bodyPr/>
        <a:lstStyle/>
        <a:p>
          <a:endParaRPr lang="ru-RU"/>
        </a:p>
      </dgm:t>
    </dgm:pt>
    <dgm:pt modelId="{B845A221-FDB6-4E66-B369-3D58A04F3ABC}">
      <dgm:prSet custT="1"/>
      <dgm:spPr/>
      <dgm:t>
        <a:bodyPr/>
        <a:lstStyle/>
        <a:p>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Нейрохирургия -</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3</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25C53FFA-934E-4A9B-9195-892B8AF6F09A}" type="parTrans" cxnId="{5E542898-6E82-47A0-B879-46C5B754E0B1}">
      <dgm:prSet/>
      <dgm:spPr/>
      <dgm:t>
        <a:bodyPr/>
        <a:lstStyle/>
        <a:p>
          <a:endParaRPr lang="ru-RU"/>
        </a:p>
      </dgm:t>
    </dgm:pt>
    <dgm:pt modelId="{636FFB7E-CB2C-4D4F-8A99-D5891FACC846}" type="sibTrans" cxnId="{5E542898-6E82-47A0-B879-46C5B754E0B1}">
      <dgm:prSet/>
      <dgm:spPr/>
      <dgm:t>
        <a:bodyPr/>
        <a:lstStyle/>
        <a:p>
          <a:endParaRPr lang="ru-RU"/>
        </a:p>
      </dgm:t>
    </dgm:pt>
    <dgm:pt modelId="{3271350B-B245-4948-AF7D-0C3BB7369E52}">
      <dgm:prSet custT="1"/>
      <dgm:spPr/>
      <dgm:t>
        <a:bodyPr/>
        <a:lstStyle/>
        <a:p>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Ревматология</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dirty="0">
              <a:effectLst/>
              <a:latin typeface="Times New Roman" panose="02020603050405020304" pitchFamily="18" charset="0"/>
              <a:ea typeface="Calibri" panose="020F0502020204030204" pitchFamily="34" charset="0"/>
              <a:cs typeface="Times New Roman" panose="02020603050405020304" pitchFamily="18" charset="0"/>
            </a:rPr>
            <a:t>23;</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dgm:t>
    </dgm:pt>
    <dgm:pt modelId="{324476E8-DA86-4D25-B26D-3FE5C7F8F1DB}" type="parTrans" cxnId="{05540AD5-C8D8-4E7C-A206-DFF93D4CE20E}">
      <dgm:prSet/>
      <dgm:spPr/>
      <dgm:t>
        <a:bodyPr/>
        <a:lstStyle/>
        <a:p>
          <a:endParaRPr lang="ru-RU"/>
        </a:p>
      </dgm:t>
    </dgm:pt>
    <dgm:pt modelId="{281A97E7-186E-4D89-8D6C-BAF9DA2D7BE0}" type="sibTrans" cxnId="{05540AD5-C8D8-4E7C-A206-DFF93D4CE20E}">
      <dgm:prSet/>
      <dgm:spPr/>
      <dgm:t>
        <a:bodyPr/>
        <a:lstStyle/>
        <a:p>
          <a:endParaRPr lang="ru-RU"/>
        </a:p>
      </dgm:t>
    </dgm:pt>
    <dgm:pt modelId="{47298848-554A-46E7-976C-52BC7098BE15}">
      <dgm:prSet phldrT="[Текст]" custT="1"/>
      <dgm:spPr/>
      <dgm:t>
        <a:bodyPr/>
        <a:lstStyle/>
        <a:p>
          <a:r>
            <a:rPr lang="kk-KZ" sz="1400" dirty="0">
              <a:latin typeface="Times New Roman" pitchFamily="18" charset="0"/>
              <a:cs typeface="Times New Roman" pitchFamily="18" charset="0"/>
            </a:rPr>
            <a:t>Интенсивті терапиялық блок </a:t>
          </a:r>
          <a:r>
            <a:rPr lang="en-US" sz="1400" dirty="0">
              <a:latin typeface="Times New Roman" pitchFamily="18" charset="0"/>
              <a:cs typeface="Times New Roman" pitchFamily="18" charset="0"/>
            </a:rPr>
            <a:t>(</a:t>
          </a:r>
          <a:r>
            <a:rPr lang="kk-KZ" sz="1400" dirty="0">
              <a:latin typeface="Times New Roman" pitchFamily="18" charset="0"/>
              <a:cs typeface="Times New Roman" pitchFamily="18" charset="0"/>
            </a:rPr>
            <a:t>БИТ</a:t>
          </a:r>
          <a:r>
            <a:rPr lang="en-US" sz="1400" dirty="0">
              <a:latin typeface="Times New Roman" pitchFamily="18" charset="0"/>
              <a:cs typeface="Times New Roman" pitchFamily="18" charset="0"/>
            </a:rPr>
            <a:t>)</a:t>
          </a:r>
          <a:r>
            <a:rPr lang="kk-KZ" sz="1400" dirty="0">
              <a:latin typeface="Times New Roman" pitchFamily="18" charset="0"/>
              <a:cs typeface="Times New Roman" pitchFamily="18" charset="0"/>
            </a:rPr>
            <a:t>-6 төсек</a:t>
          </a:r>
          <a:endParaRPr lang="ru-RU" sz="1400" dirty="0">
            <a:latin typeface="Times New Roman" pitchFamily="18" charset="0"/>
            <a:cs typeface="Times New Roman" pitchFamily="18" charset="0"/>
          </a:endParaRPr>
        </a:p>
      </dgm:t>
    </dgm:pt>
    <dgm:pt modelId="{4FB9530E-B97E-42D9-B2FA-2817D901E3C2}" type="parTrans" cxnId="{DF7EE275-D121-49C0-86B4-E8077CA9A6AA}">
      <dgm:prSet/>
      <dgm:spPr/>
      <dgm:t>
        <a:bodyPr/>
        <a:lstStyle/>
        <a:p>
          <a:endParaRPr lang="ru-RU"/>
        </a:p>
      </dgm:t>
    </dgm:pt>
    <dgm:pt modelId="{8F41AFC5-2D98-439A-A571-C3AF86011CD4}" type="sibTrans" cxnId="{DF7EE275-D121-49C0-86B4-E8077CA9A6AA}">
      <dgm:prSet/>
      <dgm:spPr/>
      <dgm:t>
        <a:bodyPr/>
        <a:lstStyle/>
        <a:p>
          <a:endParaRPr lang="ru-RU"/>
        </a:p>
      </dgm:t>
    </dgm:pt>
    <dgm:pt modelId="{519654F9-A3C7-4E95-8EAD-84D987695475}">
      <dgm:prSet custT="1"/>
      <dgm:spPr/>
      <dgm:t>
        <a:bodyPr/>
        <a:lstStyle/>
        <a:p>
          <a:r>
            <a:rPr lang="kk-KZ" sz="1400" dirty="0">
              <a:latin typeface="Times New Roman" panose="02020603050405020304" pitchFamily="18" charset="0"/>
              <a:cs typeface="Times New Roman" panose="02020603050405020304" pitchFamily="18" charset="0"/>
            </a:rPr>
            <a:t>Травматолоиялық пункт</a:t>
          </a:r>
          <a:endParaRPr lang="ru-RU" sz="1400" dirty="0">
            <a:latin typeface="Times New Roman" panose="02020603050405020304" pitchFamily="18" charset="0"/>
            <a:cs typeface="Times New Roman" panose="02020603050405020304" pitchFamily="18" charset="0"/>
          </a:endParaRPr>
        </a:p>
      </dgm:t>
    </dgm:pt>
    <dgm:pt modelId="{8A7ACCFA-AB4A-41FA-BC43-3AC3A701BA82}" type="parTrans" cxnId="{6117FDC2-A188-4467-A5FA-2CA5B1329082}">
      <dgm:prSet/>
      <dgm:spPr/>
      <dgm:t>
        <a:bodyPr/>
        <a:lstStyle/>
        <a:p>
          <a:endParaRPr lang="ru-RU"/>
        </a:p>
      </dgm:t>
    </dgm:pt>
    <dgm:pt modelId="{41EDEB7A-4CA5-4EA1-9FE6-70763EB90102}" type="sibTrans" cxnId="{6117FDC2-A188-4467-A5FA-2CA5B1329082}">
      <dgm:prSet/>
      <dgm:spPr/>
      <dgm:t>
        <a:bodyPr/>
        <a:lstStyle/>
        <a:p>
          <a:endParaRPr lang="ru-RU"/>
        </a:p>
      </dgm:t>
    </dgm:pt>
    <dgm:pt modelId="{C5113429-E95A-4A20-82CA-7099ACE2EE51}">
      <dgm:prSet custT="1"/>
      <dgm:spPr/>
      <dgm:t>
        <a:bodyPr/>
        <a:lstStyle/>
        <a:p>
          <a:r>
            <a:rPr lang="kk-KZ" sz="1400" dirty="0">
              <a:latin typeface="Times New Roman" panose="02020603050405020304" pitchFamily="18" charset="0"/>
              <a:cs typeface="Times New Roman" panose="02020603050405020304" pitchFamily="18" charset="0"/>
            </a:rPr>
            <a:t>Рабиологиялық бөлімше</a:t>
          </a:r>
          <a:endParaRPr lang="ru-RU" sz="1400" dirty="0">
            <a:latin typeface="Times New Roman" panose="02020603050405020304" pitchFamily="18" charset="0"/>
            <a:cs typeface="Times New Roman" panose="02020603050405020304" pitchFamily="18" charset="0"/>
          </a:endParaRPr>
        </a:p>
      </dgm:t>
    </dgm:pt>
    <dgm:pt modelId="{35D952A9-08B2-4A7C-9CB0-84618D96CCC3}" type="parTrans" cxnId="{E0CCDB84-0CE4-43DA-8608-C28FB383E5CE}">
      <dgm:prSet/>
      <dgm:spPr/>
      <dgm:t>
        <a:bodyPr/>
        <a:lstStyle/>
        <a:p>
          <a:endParaRPr lang="ru-RU"/>
        </a:p>
      </dgm:t>
    </dgm:pt>
    <dgm:pt modelId="{11FF191C-ED91-4128-83D5-2221D7CEF673}" type="sibTrans" cxnId="{E0CCDB84-0CE4-43DA-8608-C28FB383E5CE}">
      <dgm:prSet/>
      <dgm:spPr/>
      <dgm:t>
        <a:bodyPr/>
        <a:lstStyle/>
        <a:p>
          <a:endParaRPr lang="ru-RU"/>
        </a:p>
      </dgm:t>
    </dgm:pt>
    <dgm:pt modelId="{942ABC89-3C31-4344-92BF-01D396704DA9}" type="pres">
      <dgm:prSet presAssocID="{71CBEA53-DF75-476D-9879-01E2C4AD07AB}" presName="Name0" presStyleCnt="0">
        <dgm:presLayoutVars>
          <dgm:dir/>
          <dgm:animLvl val="lvl"/>
          <dgm:resizeHandles val="exact"/>
        </dgm:presLayoutVars>
      </dgm:prSet>
      <dgm:spPr/>
    </dgm:pt>
    <dgm:pt modelId="{B2BE0E32-5872-4231-8D8D-C7D03186F117}" type="pres">
      <dgm:prSet presAssocID="{8587A669-E399-4940-BB63-0802348F4F03}" presName="composite" presStyleCnt="0"/>
      <dgm:spPr/>
    </dgm:pt>
    <dgm:pt modelId="{6C170B67-5D06-4CFC-B00A-BB77C54291C4}" type="pres">
      <dgm:prSet presAssocID="{8587A669-E399-4940-BB63-0802348F4F03}" presName="parTx" presStyleLbl="alignNode1" presStyleIdx="0" presStyleCnt="3" custScaleX="154693" custLinFactNeighborX="-397" custLinFactNeighborY="-7187">
        <dgm:presLayoutVars>
          <dgm:chMax val="0"/>
          <dgm:chPref val="0"/>
          <dgm:bulletEnabled val="1"/>
        </dgm:presLayoutVars>
      </dgm:prSet>
      <dgm:spPr/>
    </dgm:pt>
    <dgm:pt modelId="{0815D509-B83D-4535-A151-83340B422F4F}" type="pres">
      <dgm:prSet presAssocID="{8587A669-E399-4940-BB63-0802348F4F03}" presName="desTx" presStyleLbl="alignAccFollowNode1" presStyleIdx="0" presStyleCnt="3" custScaleX="154165">
        <dgm:presLayoutVars>
          <dgm:bulletEnabled val="1"/>
        </dgm:presLayoutVars>
      </dgm:prSet>
      <dgm:spPr/>
    </dgm:pt>
    <dgm:pt modelId="{974DD648-4763-4C7B-B4F9-7DF8E2352075}" type="pres">
      <dgm:prSet presAssocID="{8B271E2F-2FBB-4EC7-90E6-0FE9580252DA}" presName="space" presStyleCnt="0"/>
      <dgm:spPr/>
    </dgm:pt>
    <dgm:pt modelId="{2AAAC555-57B4-4BE4-BA34-DBEAD240E5E7}" type="pres">
      <dgm:prSet presAssocID="{78A11DB7-1BC3-4FB3-8A75-1B70CBDDED42}" presName="composite" presStyleCnt="0"/>
      <dgm:spPr/>
    </dgm:pt>
    <dgm:pt modelId="{3CE43769-07AE-496C-97DD-43C8376AC8C1}" type="pres">
      <dgm:prSet presAssocID="{78A11DB7-1BC3-4FB3-8A75-1B70CBDDED42}" presName="parTx" presStyleLbl="alignNode1" presStyleIdx="1" presStyleCnt="3" custScaleX="108336">
        <dgm:presLayoutVars>
          <dgm:chMax val="0"/>
          <dgm:chPref val="0"/>
          <dgm:bulletEnabled val="1"/>
        </dgm:presLayoutVars>
      </dgm:prSet>
      <dgm:spPr/>
    </dgm:pt>
    <dgm:pt modelId="{6021FA16-787B-4154-BA86-4BCB428C41B1}" type="pres">
      <dgm:prSet presAssocID="{78A11DB7-1BC3-4FB3-8A75-1B70CBDDED42}" presName="desTx" presStyleLbl="alignAccFollowNode1" presStyleIdx="1" presStyleCnt="3" custScaleX="108336">
        <dgm:presLayoutVars>
          <dgm:bulletEnabled val="1"/>
        </dgm:presLayoutVars>
      </dgm:prSet>
      <dgm:spPr/>
    </dgm:pt>
    <dgm:pt modelId="{AF30C9C2-1ED9-4F30-AE3D-D53D10A0EBD5}" type="pres">
      <dgm:prSet presAssocID="{0971B4D4-8BFC-41C1-8997-C0E7FBAE7EDE}" presName="space" presStyleCnt="0"/>
      <dgm:spPr/>
    </dgm:pt>
    <dgm:pt modelId="{084044AD-8550-4588-A0C7-D1FE7EEDAE3D}" type="pres">
      <dgm:prSet presAssocID="{C94660F0-BEDE-4781-81D6-1636AC049E75}" presName="composite" presStyleCnt="0"/>
      <dgm:spPr/>
    </dgm:pt>
    <dgm:pt modelId="{3082F13A-F464-4096-A774-13DC0ED7B28F}" type="pres">
      <dgm:prSet presAssocID="{C94660F0-BEDE-4781-81D6-1636AC049E75}" presName="parTx" presStyleLbl="alignNode1" presStyleIdx="2" presStyleCnt="3" custScaleX="122817" custLinFactNeighborX="1431" custLinFactNeighborY="4703">
        <dgm:presLayoutVars>
          <dgm:chMax val="0"/>
          <dgm:chPref val="0"/>
          <dgm:bulletEnabled val="1"/>
        </dgm:presLayoutVars>
      </dgm:prSet>
      <dgm:spPr/>
    </dgm:pt>
    <dgm:pt modelId="{32A92A70-955F-48D7-A002-C6A4A19EA955}" type="pres">
      <dgm:prSet presAssocID="{C94660F0-BEDE-4781-81D6-1636AC049E75}" presName="desTx" presStyleLbl="alignAccFollowNode1" presStyleIdx="2" presStyleCnt="3" custScaleX="123184" custLinFactNeighborX="1335" custLinFactNeighborY="627">
        <dgm:presLayoutVars>
          <dgm:bulletEnabled val="1"/>
        </dgm:presLayoutVars>
      </dgm:prSet>
      <dgm:spPr/>
    </dgm:pt>
  </dgm:ptLst>
  <dgm:cxnLst>
    <dgm:cxn modelId="{FDC8A000-8CA5-4E05-A919-627EC0690BA6}" srcId="{71CBEA53-DF75-476D-9879-01E2C4AD07AB}" destId="{C94660F0-BEDE-4781-81D6-1636AC049E75}" srcOrd="2" destOrd="0" parTransId="{8A74795E-CB99-4348-8313-F8D37D3DC974}" sibTransId="{CDFB295F-53EB-4776-B5FB-B4E9AB45AA96}"/>
    <dgm:cxn modelId="{DBCDB101-A807-4B82-97EF-2CAEB4F4673E}" type="presOf" srcId="{38AFF640-F742-4051-818C-AB2BA78E5F81}" destId="{0815D509-B83D-4535-A151-83340B422F4F}" srcOrd="0" destOrd="2" presId="urn:microsoft.com/office/officeart/2005/8/layout/hList1"/>
    <dgm:cxn modelId="{E40FDC07-A95D-4B54-A6C2-1BC84A86D409}" type="presOf" srcId="{EC7AC830-A4B9-42A9-9546-0BAED7C4EF5F}" destId="{0815D509-B83D-4535-A151-83340B422F4F}" srcOrd="0" destOrd="1" presId="urn:microsoft.com/office/officeart/2005/8/layout/hList1"/>
    <dgm:cxn modelId="{53F1C90C-CF58-4B00-AE6A-9455DC4CE812}" srcId="{78A11DB7-1BC3-4FB3-8A75-1B70CBDDED42}" destId="{2EA3111D-9E66-4791-B9AF-B67A055BB025}" srcOrd="6" destOrd="0" parTransId="{9BA179D6-9D5F-4FB2-8095-6AC86D1C966B}" sibTransId="{BA66AD04-C816-4DD3-908F-F55007D6E4CC}"/>
    <dgm:cxn modelId="{1E9FB90D-439A-40E1-A158-72FEBCDDF6B1}" type="presOf" srcId="{C5ED272E-1A04-4FE9-A60E-1DEBB9D4D5E4}" destId="{0815D509-B83D-4535-A151-83340B422F4F}" srcOrd="0" destOrd="3" presId="urn:microsoft.com/office/officeart/2005/8/layout/hList1"/>
    <dgm:cxn modelId="{958B660F-F506-46DA-AE54-95C9D73FA30A}" type="presOf" srcId="{3271350B-B245-4948-AF7D-0C3BB7369E52}" destId="{0815D509-B83D-4535-A151-83340B422F4F}" srcOrd="0" destOrd="11" presId="urn:microsoft.com/office/officeart/2005/8/layout/hList1"/>
    <dgm:cxn modelId="{FA4AEE12-BF81-4148-A762-4FA4BBDCB843}" srcId="{78A11DB7-1BC3-4FB3-8A75-1B70CBDDED42}" destId="{84FDED51-DEDC-488E-8DA5-1730383E37B6}" srcOrd="2" destOrd="0" parTransId="{1CE77B25-B883-448B-8F19-C86FA3188B87}" sibTransId="{E8EBD7B1-9C13-4D02-B2B6-763E95348FCC}"/>
    <dgm:cxn modelId="{7178CF16-D8C3-45E6-8592-131EBEF6CD97}" type="presOf" srcId="{C7A7BB29-D0D2-4058-926F-701834EFCD42}" destId="{0815D509-B83D-4535-A151-83340B422F4F}" srcOrd="0" destOrd="17" presId="urn:microsoft.com/office/officeart/2005/8/layout/hList1"/>
    <dgm:cxn modelId="{C76E9217-F9F5-4EAC-82BD-B306C7526385}" srcId="{C94660F0-BEDE-4781-81D6-1636AC049E75}" destId="{D01DD8C7-AB65-4A97-B007-FB78725A5154}" srcOrd="4" destOrd="0" parTransId="{4C8B5B30-6FB8-4BA6-81F1-C302559E8AA9}" sibTransId="{A31677D1-ACB8-4D09-A219-AD06919E1547}"/>
    <dgm:cxn modelId="{B51E3819-BD70-412D-A942-28B78199491E}" type="presOf" srcId="{71CBEA53-DF75-476D-9879-01E2C4AD07AB}" destId="{942ABC89-3C31-4344-92BF-01D396704DA9}" srcOrd="0" destOrd="0" presId="urn:microsoft.com/office/officeart/2005/8/layout/hList1"/>
    <dgm:cxn modelId="{89F3EC1C-BCA4-4412-B8D2-D261BC30D2B0}" srcId="{78A11DB7-1BC3-4FB3-8A75-1B70CBDDED42}" destId="{B27D5A5E-2A8B-4E2D-A6CB-CE94B740DA3B}" srcOrd="5" destOrd="0" parTransId="{29E45701-06BE-4FC4-86E9-BCDEDB339DF4}" sibTransId="{FBDD73BD-0665-419A-A8CA-1771C7DE10A0}"/>
    <dgm:cxn modelId="{2493A91D-BD09-4B6D-B92D-B76FBAD51556}" type="presOf" srcId="{47298848-554A-46E7-976C-52BC7098BE15}" destId="{6021FA16-787B-4154-BA86-4BCB428C41B1}" srcOrd="0" destOrd="1" presId="urn:microsoft.com/office/officeart/2005/8/layout/hList1"/>
    <dgm:cxn modelId="{7DAAC120-8114-472D-986B-98D9C905A5EB}" type="presOf" srcId="{569C2C44-9A4D-46C9-A9D6-8F36B2EF8AFB}" destId="{0815D509-B83D-4535-A151-83340B422F4F}" srcOrd="0" destOrd="9" presId="urn:microsoft.com/office/officeart/2005/8/layout/hList1"/>
    <dgm:cxn modelId="{A2589C26-858D-4AE9-AC0E-99F7E02A0777}" srcId="{C94660F0-BEDE-4781-81D6-1636AC049E75}" destId="{2B9DD39A-2D75-4B6D-AB68-DD0EA993AAAE}" srcOrd="5" destOrd="0" parTransId="{8FDBE4C5-C81A-4B32-AE93-5FA47F1DD90A}" sibTransId="{D64C255A-3353-456E-8E18-1F7D71BE7933}"/>
    <dgm:cxn modelId="{32C35929-E0FE-446E-860C-9376CEB61D56}" srcId="{C94660F0-BEDE-4781-81D6-1636AC049E75}" destId="{AFFA5D9D-1B5D-4453-A629-96BD07A6F45C}" srcOrd="1" destOrd="0" parTransId="{BE7340BB-D069-48CD-AEF1-246186172164}" sibTransId="{F3C921AD-B80A-455D-975A-2511DB567C30}"/>
    <dgm:cxn modelId="{E2B72A30-68E8-4161-8000-54DCDC383482}" srcId="{8587A669-E399-4940-BB63-0802348F4F03}" destId="{F9F2EE8C-33D1-47FB-A4FF-E30349BAB5CA}" srcOrd="13" destOrd="0" parTransId="{69C47F1F-E6A5-4D9A-8434-9A4A26E4C6BD}" sibTransId="{60B6D0B4-24C3-42D2-AD8D-2D91BE6EC437}"/>
    <dgm:cxn modelId="{1A4F7F35-A573-456A-B4CF-5B96967427DA}" srcId="{8587A669-E399-4940-BB63-0802348F4F03}" destId="{C7A7BB29-D0D2-4058-926F-701834EFCD42}" srcOrd="17" destOrd="0" parTransId="{4747D586-6FAB-4662-B288-096C3B5A3C26}" sibTransId="{EDF03273-5DE3-4F99-9599-19FE81A3221C}"/>
    <dgm:cxn modelId="{159DF235-993A-43CE-9F64-9E5843EBEB78}" type="presOf" srcId="{2B9DD39A-2D75-4B6D-AB68-DD0EA993AAAE}" destId="{32A92A70-955F-48D7-A002-C6A4A19EA955}" srcOrd="0" destOrd="5" presId="urn:microsoft.com/office/officeart/2005/8/layout/hList1"/>
    <dgm:cxn modelId="{90AA3E36-B178-4D6A-A222-E6411AF9C497}" type="presOf" srcId="{8777B869-98BD-43A4-9320-3B5C5555D2F8}" destId="{0815D509-B83D-4535-A151-83340B422F4F}" srcOrd="0" destOrd="14" presId="urn:microsoft.com/office/officeart/2005/8/layout/hList1"/>
    <dgm:cxn modelId="{19366E3E-BB82-406A-AD2D-1D4B161E5729}" srcId="{8587A669-E399-4940-BB63-0802348F4F03}" destId="{D56F11F7-353A-4E49-8651-E05DAAD15973}" srcOrd="15" destOrd="0" parTransId="{812C38B1-92F9-4CE0-8946-3E2446DA9893}" sibTransId="{54D7F453-1815-4751-8D0B-8023CD4180F8}"/>
    <dgm:cxn modelId="{F312DB3E-FFE5-4FC6-8FBC-684137485D2A}" type="presOf" srcId="{B845A221-FDB6-4E66-B369-3D58A04F3ABC}" destId="{0815D509-B83D-4535-A151-83340B422F4F}" srcOrd="0" destOrd="10" presId="urn:microsoft.com/office/officeart/2005/8/layout/hList1"/>
    <dgm:cxn modelId="{C879D95E-8CE8-43DC-A1F7-51B5BF42D46A}" type="presOf" srcId="{FD4BE30B-3723-4AAB-8F19-80029BEE000F}" destId="{32A92A70-955F-48D7-A002-C6A4A19EA955}" srcOrd="0" destOrd="6" presId="urn:microsoft.com/office/officeart/2005/8/layout/hList1"/>
    <dgm:cxn modelId="{72DD195F-0430-4D60-8FEE-FAAE255E3B0A}" type="presOf" srcId="{8587A669-E399-4940-BB63-0802348F4F03}" destId="{6C170B67-5D06-4CFC-B00A-BB77C54291C4}" srcOrd="0" destOrd="0" presId="urn:microsoft.com/office/officeart/2005/8/layout/hList1"/>
    <dgm:cxn modelId="{50FCC043-A0A4-4324-A772-A05D5004D245}" srcId="{78A11DB7-1BC3-4FB3-8A75-1B70CBDDED42}" destId="{7339E1BA-BB46-4834-B98B-023A0002834B}" srcOrd="0" destOrd="0" parTransId="{85772A27-0F83-442A-9C67-2711CCACFE63}" sibTransId="{E8A55B7D-8D0C-46AB-834C-49D1924E1225}"/>
    <dgm:cxn modelId="{A3BCD844-0DE5-406F-B172-A980BA7B93DF}" srcId="{C94660F0-BEDE-4781-81D6-1636AC049E75}" destId="{6B0537D8-A8B3-4791-84B0-42F9E371FF6E}" srcOrd="2" destOrd="0" parTransId="{1BBC9277-0E4B-4A65-9838-212FF61ED439}" sibTransId="{06C934D4-CB03-4E39-BD80-1AAB924DF24D}"/>
    <dgm:cxn modelId="{F5588666-6D46-499E-B68F-1F016CA43C60}" type="presOf" srcId="{CD59B40C-E4CC-40DC-8CD7-7EE1517612C2}" destId="{6021FA16-787B-4154-BA86-4BCB428C41B1}" srcOrd="0" destOrd="7" presId="urn:microsoft.com/office/officeart/2005/8/layout/hList1"/>
    <dgm:cxn modelId="{79162B69-0BEE-44C4-B07E-A22C09981362}" srcId="{8587A669-E399-4940-BB63-0802348F4F03}" destId="{0C298417-7568-40F7-8F6D-3F0ABBBBAC08}" srcOrd="6" destOrd="0" parTransId="{1B8430DC-D3E3-40D4-8E0C-6AE04F1FA3A9}" sibTransId="{A6AEA9DB-BBD1-4DA0-9D4C-A919EA780E63}"/>
    <dgm:cxn modelId="{0566834C-B77C-499C-AEA3-E94C274D3B69}" srcId="{8587A669-E399-4940-BB63-0802348F4F03}" destId="{641A68DF-9C1A-47F1-96E8-66377B782D4E}" srcOrd="0" destOrd="0" parTransId="{969AB6E0-134D-4D61-AAB9-A03418324287}" sibTransId="{C8FD5EE4-84B3-496C-88E2-8D0839707C21}"/>
    <dgm:cxn modelId="{22E2596E-401F-4A07-ABF5-02CB63711997}" type="presOf" srcId="{AFFA5D9D-1B5D-4453-A629-96BD07A6F45C}" destId="{32A92A70-955F-48D7-A002-C6A4A19EA955}" srcOrd="0" destOrd="1" presId="urn:microsoft.com/office/officeart/2005/8/layout/hList1"/>
    <dgm:cxn modelId="{0E91F86E-7C09-4652-9C0D-CADF3810D84C}" type="presOf" srcId="{84FDED51-DEDC-488E-8DA5-1730383E37B6}" destId="{6021FA16-787B-4154-BA86-4BCB428C41B1}" srcOrd="0" destOrd="2" presId="urn:microsoft.com/office/officeart/2005/8/layout/hList1"/>
    <dgm:cxn modelId="{6683ED54-6FAF-4476-8C7C-16C4736DE636}" srcId="{78A11DB7-1BC3-4FB3-8A75-1B70CBDDED42}" destId="{5A83AC9A-5238-4787-B730-3DD2AC073662}" srcOrd="8" destOrd="0" parTransId="{649AC31C-AAE2-4229-8D89-ED3F551DF47D}" sibTransId="{87561206-0C7F-4901-A309-9F05D646872A}"/>
    <dgm:cxn modelId="{BAE5B375-CD20-4668-9608-080C26982E5E}" srcId="{8587A669-E399-4940-BB63-0802348F4F03}" destId="{15E8D2A2-2C49-4B3E-89E3-E88624F09818}" srcOrd="12" destOrd="0" parTransId="{29A752E6-EF4C-49DC-8737-208EC4E6BE4A}" sibTransId="{156B7385-90C7-4203-B7A1-159A36D0445A}"/>
    <dgm:cxn modelId="{DF7EE275-D121-49C0-86B4-E8077CA9A6AA}" srcId="{78A11DB7-1BC3-4FB3-8A75-1B70CBDDED42}" destId="{47298848-554A-46E7-976C-52BC7098BE15}" srcOrd="1" destOrd="0" parTransId="{4FB9530E-B97E-42D9-B2FA-2817D901E3C2}" sibTransId="{8F41AFC5-2D98-439A-A571-C3AF86011CD4}"/>
    <dgm:cxn modelId="{CE3DEB56-7C01-45F8-80BC-03C13849439F}" type="presOf" srcId="{5A83AC9A-5238-4787-B730-3DD2AC073662}" destId="{6021FA16-787B-4154-BA86-4BCB428C41B1}" srcOrd="0" destOrd="8" presId="urn:microsoft.com/office/officeart/2005/8/layout/hList1"/>
    <dgm:cxn modelId="{F490FF56-45B5-4432-AD14-AC3AF8804D90}" srcId="{8587A669-E399-4940-BB63-0802348F4F03}" destId="{5CA89118-355F-4096-AB2A-876FB2E671CD}" srcOrd="8" destOrd="0" parTransId="{CA4D7DB0-63FC-47F2-AA1D-F32C4F41A7F1}" sibTransId="{6DDA56F9-EEC0-46A4-A4D8-EB511ACB4BEA}"/>
    <dgm:cxn modelId="{3CD8E457-2C4B-4CF5-8A87-1D4BDAFAF906}" srcId="{8587A669-E399-4940-BB63-0802348F4F03}" destId="{E14F3301-E63F-4C2A-8029-3A95D8C85570}" srcOrd="16" destOrd="0" parTransId="{BD9A71B6-0F53-402D-B265-81186F72C782}" sibTransId="{6FDAA3E2-AE2D-496D-8D7B-324B2D5E5481}"/>
    <dgm:cxn modelId="{1E0E967B-13E9-4A36-9D2D-4CB161CF7A89}" type="presOf" srcId="{2EA3111D-9E66-4791-B9AF-B67A055BB025}" destId="{6021FA16-787B-4154-BA86-4BCB428C41B1}" srcOrd="0" destOrd="6" presId="urn:microsoft.com/office/officeart/2005/8/layout/hList1"/>
    <dgm:cxn modelId="{53724681-C910-42FC-8479-69DCCE82CF87}" srcId="{78A11DB7-1BC3-4FB3-8A75-1B70CBDDED42}" destId="{F6D62D4E-441F-4126-A675-0D33F7D86D55}" srcOrd="4" destOrd="0" parTransId="{4E69308B-A143-485A-B858-EC112544EA1A}" sibTransId="{BA4E6F7A-BC23-49F3-B067-A21007126E3E}"/>
    <dgm:cxn modelId="{F0D16F81-95D2-4603-B4F9-5065EA56DACE}" type="presOf" srcId="{5CA89118-355F-4096-AB2A-876FB2E671CD}" destId="{0815D509-B83D-4535-A151-83340B422F4F}" srcOrd="0" destOrd="8" presId="urn:microsoft.com/office/officeart/2005/8/layout/hList1"/>
    <dgm:cxn modelId="{BDDFAA84-D1BC-46C7-98FC-3E0D0D43DB4D}" type="presOf" srcId="{74DC2B7C-E1DF-48CA-B03F-A442C0A50675}" destId="{0815D509-B83D-4535-A151-83340B422F4F}" srcOrd="0" destOrd="7" presId="urn:microsoft.com/office/officeart/2005/8/layout/hList1"/>
    <dgm:cxn modelId="{E0CCDB84-0CE4-43DA-8608-C28FB383E5CE}" srcId="{C94660F0-BEDE-4781-81D6-1636AC049E75}" destId="{C5113429-E95A-4A20-82CA-7099ACE2EE51}" srcOrd="8" destOrd="0" parTransId="{35D952A9-08B2-4A7C-9CB0-84618D96CCC3}" sibTransId="{11FF191C-ED91-4128-83D5-2221D7CEF673}"/>
    <dgm:cxn modelId="{9C02EA85-6C36-400B-B70E-CB7EAD210F26}" type="presOf" srcId="{519654F9-A3C7-4E95-8EAD-84D987695475}" destId="{32A92A70-955F-48D7-A002-C6A4A19EA955}" srcOrd="0" destOrd="7" presId="urn:microsoft.com/office/officeart/2005/8/layout/hList1"/>
    <dgm:cxn modelId="{70F54589-8C1A-45A2-906C-9AEF5CFB5653}" srcId="{C94660F0-BEDE-4781-81D6-1636AC049E75}" destId="{12978925-5ABC-41F7-988E-DA17E354ED62}" srcOrd="3" destOrd="0" parTransId="{7B869C22-F27A-4957-81D1-5877B455DF4A}" sibTransId="{767766C5-80EA-4283-ABCC-7D39CF272FAF}"/>
    <dgm:cxn modelId="{590E878C-7CB7-4E9C-A070-C058683DA2B9}" type="presOf" srcId="{E50D77F6-146F-43A8-8E20-1C9B4C9C6A57}" destId="{0815D509-B83D-4535-A151-83340B422F4F}" srcOrd="0" destOrd="4" presId="urn:microsoft.com/office/officeart/2005/8/layout/hList1"/>
    <dgm:cxn modelId="{09A5698D-35ED-4F92-BFB4-A9CCAFFF0B5A}" srcId="{8587A669-E399-4940-BB63-0802348F4F03}" destId="{EC439D1E-AFB8-4511-AFE5-EE5A16300494}" srcOrd="5" destOrd="0" parTransId="{6E140B02-DFF4-4741-88D7-529D89E40EE1}" sibTransId="{D89724AC-1310-447D-9EE0-CC827470843A}"/>
    <dgm:cxn modelId="{5E542898-6E82-47A0-B879-46C5B754E0B1}" srcId="{8587A669-E399-4940-BB63-0802348F4F03}" destId="{B845A221-FDB6-4E66-B369-3D58A04F3ABC}" srcOrd="10" destOrd="0" parTransId="{25C53FFA-934E-4A9B-9195-892B8AF6F09A}" sibTransId="{636FFB7E-CB2C-4D4F-8A99-D5891FACC846}"/>
    <dgm:cxn modelId="{9FA24E98-E568-4CEE-85D9-D2D3B19ACA6B}" type="presOf" srcId="{E14F3301-E63F-4C2A-8029-3A95D8C85570}" destId="{0815D509-B83D-4535-A151-83340B422F4F}" srcOrd="0" destOrd="16" presId="urn:microsoft.com/office/officeart/2005/8/layout/hList1"/>
    <dgm:cxn modelId="{32C1EB98-C048-44B5-B99D-F7C8B3CF9950}" type="presOf" srcId="{12978925-5ABC-41F7-988E-DA17E354ED62}" destId="{32A92A70-955F-48D7-A002-C6A4A19EA955}" srcOrd="0" destOrd="3" presId="urn:microsoft.com/office/officeart/2005/8/layout/hList1"/>
    <dgm:cxn modelId="{24F4D59C-2535-42F2-A8AE-9161975E5125}" type="presOf" srcId="{7339E1BA-BB46-4834-B98B-023A0002834B}" destId="{6021FA16-787B-4154-BA86-4BCB428C41B1}" srcOrd="0" destOrd="0" presId="urn:microsoft.com/office/officeart/2005/8/layout/hList1"/>
    <dgm:cxn modelId="{C2AC669D-23CC-4EB8-8779-ABF3342467BA}" srcId="{C94660F0-BEDE-4781-81D6-1636AC049E75}" destId="{FD4BE30B-3723-4AAB-8F19-80029BEE000F}" srcOrd="6" destOrd="0" parTransId="{CFAE421B-765D-4DA1-A677-8B64A4DFB328}" sibTransId="{E1E7871B-4E9F-437A-9953-70EBA7EBC78C}"/>
    <dgm:cxn modelId="{4BDE28AC-757E-49FE-94A7-8275E22EB68F}" srcId="{78A11DB7-1BC3-4FB3-8A75-1B70CBDDED42}" destId="{2A4140D0-7C7E-4F97-A5BD-BA384A16001C}" srcOrd="3" destOrd="0" parTransId="{14DC7DF2-C0DB-4B2D-BBBA-765DD0FCCDB2}" sibTransId="{3D5EC3DA-7873-4D5C-A719-B3C86623DFE6}"/>
    <dgm:cxn modelId="{71E54CAD-42FA-418C-8738-64DD2C105894}" srcId="{8587A669-E399-4940-BB63-0802348F4F03}" destId="{74DC2B7C-E1DF-48CA-B03F-A442C0A50675}" srcOrd="7" destOrd="0" parTransId="{6AFD1093-6D16-4F90-9B22-8D4110408B87}" sibTransId="{48EE5D59-D6E5-4BE5-BE47-DD3E5DC75F6E}"/>
    <dgm:cxn modelId="{0082D1AF-BFC7-4F20-A41F-9DAB89177F68}" srcId="{8587A669-E399-4940-BB63-0802348F4F03}" destId="{569C2C44-9A4D-46C9-A9D6-8F36B2EF8AFB}" srcOrd="9" destOrd="0" parTransId="{8B94C00C-F43B-4A7C-83CA-EFF46050890D}" sibTransId="{348B7E6F-AF49-41F8-B297-A31333247BF7}"/>
    <dgm:cxn modelId="{8BB6D7AF-CD5B-4D7E-A06F-4F83FB08B691}" type="presOf" srcId="{0C298417-7568-40F7-8F6D-3F0ABBBBAC08}" destId="{0815D509-B83D-4535-A151-83340B422F4F}" srcOrd="0" destOrd="6" presId="urn:microsoft.com/office/officeart/2005/8/layout/hList1"/>
    <dgm:cxn modelId="{EC4778B1-FB88-4444-870C-4113C49F744E}" type="presOf" srcId="{F9F2EE8C-33D1-47FB-A4FF-E30349BAB5CA}" destId="{0815D509-B83D-4535-A151-83340B422F4F}" srcOrd="0" destOrd="13" presId="urn:microsoft.com/office/officeart/2005/8/layout/hList1"/>
    <dgm:cxn modelId="{C53511B3-C2BD-45F7-831E-34B71746B2CB}" type="presOf" srcId="{D01DD8C7-AB65-4A97-B007-FB78725A5154}" destId="{32A92A70-955F-48D7-A002-C6A4A19EA955}" srcOrd="0" destOrd="4" presId="urn:microsoft.com/office/officeart/2005/8/layout/hList1"/>
    <dgm:cxn modelId="{F55847B3-B567-43D6-A880-790BB0C53EEF}" srcId="{8587A669-E399-4940-BB63-0802348F4F03}" destId="{8777B869-98BD-43A4-9320-3B5C5555D2F8}" srcOrd="14" destOrd="0" parTransId="{77623B5A-679A-4D42-BAAD-DA67C6FD72C4}" sibTransId="{D824266C-5C49-4629-B9FB-0374FB2C960F}"/>
    <dgm:cxn modelId="{D7A657B5-A2DE-4028-A982-34F1C9961649}" srcId="{8587A669-E399-4940-BB63-0802348F4F03}" destId="{38AFF640-F742-4051-818C-AB2BA78E5F81}" srcOrd="2" destOrd="0" parTransId="{A96F2978-22B5-4F02-90F6-BA27E8A88EF2}" sibTransId="{C4767C3A-4D33-413F-B9E4-B15387061A84}"/>
    <dgm:cxn modelId="{8895C5B8-F488-4618-B965-EC1D8C9E967A}" type="presOf" srcId="{C5113429-E95A-4A20-82CA-7099ACE2EE51}" destId="{32A92A70-955F-48D7-A002-C6A4A19EA955}" srcOrd="0" destOrd="8" presId="urn:microsoft.com/office/officeart/2005/8/layout/hList1"/>
    <dgm:cxn modelId="{1C4E6AB9-E250-44BF-B0AE-93DA78AE5516}" srcId="{8587A669-E399-4940-BB63-0802348F4F03}" destId="{E50D77F6-146F-43A8-8E20-1C9B4C9C6A57}" srcOrd="4" destOrd="0" parTransId="{81D6C04C-0C3D-4348-84B8-0EE50937F872}" sibTransId="{BD35AA16-AAF9-49AD-AA59-42E7F3121C13}"/>
    <dgm:cxn modelId="{481477B9-27D2-4A3A-A123-86645323BCB1}" type="presOf" srcId="{15E8D2A2-2C49-4B3E-89E3-E88624F09818}" destId="{0815D509-B83D-4535-A151-83340B422F4F}" srcOrd="0" destOrd="12" presId="urn:microsoft.com/office/officeart/2005/8/layout/hList1"/>
    <dgm:cxn modelId="{C8620BBB-3468-47B1-8950-33C528A580A9}" srcId="{71CBEA53-DF75-476D-9879-01E2C4AD07AB}" destId="{8587A669-E399-4940-BB63-0802348F4F03}" srcOrd="0" destOrd="0" parTransId="{FF740AB3-C7E3-47F3-A34B-DFF926DE05AE}" sibTransId="{8B271E2F-2FBB-4EC7-90E6-0FE9580252DA}"/>
    <dgm:cxn modelId="{E17309C0-66F7-48C6-83D6-0C745DBBAB29}" type="presOf" srcId="{EC439D1E-AFB8-4511-AFE5-EE5A16300494}" destId="{0815D509-B83D-4535-A151-83340B422F4F}" srcOrd="0" destOrd="5" presId="urn:microsoft.com/office/officeart/2005/8/layout/hList1"/>
    <dgm:cxn modelId="{6117FDC2-A188-4467-A5FA-2CA5B1329082}" srcId="{C94660F0-BEDE-4781-81D6-1636AC049E75}" destId="{519654F9-A3C7-4E95-8EAD-84D987695475}" srcOrd="7" destOrd="0" parTransId="{8A7ACCFA-AB4A-41FA-BC43-3AC3A701BA82}" sibTransId="{41EDEB7A-4CA5-4EA1-9FE6-70763EB90102}"/>
    <dgm:cxn modelId="{695C1DC4-2F7C-4120-87D9-28FB66179634}" type="presOf" srcId="{D56F11F7-353A-4E49-8651-E05DAAD15973}" destId="{0815D509-B83D-4535-A151-83340B422F4F}" srcOrd="0" destOrd="15" presId="urn:microsoft.com/office/officeart/2005/8/layout/hList1"/>
    <dgm:cxn modelId="{CE78C9C7-412D-4E80-BC9D-6F59378966A5}" srcId="{8587A669-E399-4940-BB63-0802348F4F03}" destId="{EC7AC830-A4B9-42A9-9546-0BAED7C4EF5F}" srcOrd="1" destOrd="0" parTransId="{60B88C21-7BFB-477B-8F22-B5286A00E590}" sibTransId="{C4F0A750-4326-4752-913E-45B1AB4E4CCF}"/>
    <dgm:cxn modelId="{6CC3B2CA-4470-4449-B049-F9658CBF65C8}" type="presOf" srcId="{78A11DB7-1BC3-4FB3-8A75-1B70CBDDED42}" destId="{3CE43769-07AE-496C-97DD-43C8376AC8C1}" srcOrd="0" destOrd="0" presId="urn:microsoft.com/office/officeart/2005/8/layout/hList1"/>
    <dgm:cxn modelId="{6C121AD4-7184-41EE-BA7B-19BD77382A51}" type="presOf" srcId="{641A68DF-9C1A-47F1-96E8-66377B782D4E}" destId="{0815D509-B83D-4535-A151-83340B422F4F}" srcOrd="0" destOrd="0" presId="urn:microsoft.com/office/officeart/2005/8/layout/hList1"/>
    <dgm:cxn modelId="{05540AD5-C8D8-4E7C-A206-DFF93D4CE20E}" srcId="{8587A669-E399-4940-BB63-0802348F4F03}" destId="{3271350B-B245-4948-AF7D-0C3BB7369E52}" srcOrd="11" destOrd="0" parTransId="{324476E8-DA86-4D25-B26D-3FE5C7F8F1DB}" sibTransId="{281A97E7-186E-4D89-8D6C-BAF9DA2D7BE0}"/>
    <dgm:cxn modelId="{8CA3E6D9-7873-4A8E-9F31-C8C85DEC469B}" type="presOf" srcId="{C94660F0-BEDE-4781-81D6-1636AC049E75}" destId="{3082F13A-F464-4096-A774-13DC0ED7B28F}" srcOrd="0" destOrd="0" presId="urn:microsoft.com/office/officeart/2005/8/layout/hList1"/>
    <dgm:cxn modelId="{FA4004DA-724B-42CA-9F21-2C150B804509}" type="presOf" srcId="{6B0537D8-A8B3-4791-84B0-42F9E371FF6E}" destId="{32A92A70-955F-48D7-A002-C6A4A19EA955}" srcOrd="0" destOrd="2" presId="urn:microsoft.com/office/officeart/2005/8/layout/hList1"/>
    <dgm:cxn modelId="{120959DE-5D85-4FCB-BB23-84105094A6DC}" srcId="{71CBEA53-DF75-476D-9879-01E2C4AD07AB}" destId="{78A11DB7-1BC3-4FB3-8A75-1B70CBDDED42}" srcOrd="1" destOrd="0" parTransId="{E4A89C56-66EE-4A66-885B-8E76E925BF41}" sibTransId="{0971B4D4-8BFC-41C1-8997-C0E7FBAE7EDE}"/>
    <dgm:cxn modelId="{6F6563E2-D6D0-4678-A1E3-0BCF304A1380}" type="presOf" srcId="{D395EF2A-4DBE-4FB7-94CF-938B655DE916}" destId="{32A92A70-955F-48D7-A002-C6A4A19EA955}" srcOrd="0" destOrd="0" presId="urn:microsoft.com/office/officeart/2005/8/layout/hList1"/>
    <dgm:cxn modelId="{DA7D9FEA-D89B-4E01-B573-F1D7551CA1D2}" type="presOf" srcId="{B27D5A5E-2A8B-4E2D-A6CB-CE94B740DA3B}" destId="{6021FA16-787B-4154-BA86-4BCB428C41B1}" srcOrd="0" destOrd="5" presId="urn:microsoft.com/office/officeart/2005/8/layout/hList1"/>
    <dgm:cxn modelId="{A73246EC-D15C-476D-82E5-9464E8B5A08F}" srcId="{8587A669-E399-4940-BB63-0802348F4F03}" destId="{C5ED272E-1A04-4FE9-A60E-1DEBB9D4D5E4}" srcOrd="3" destOrd="0" parTransId="{3BCEE205-4E0D-4BEF-BC4B-2947EAA84D8A}" sibTransId="{7C10153B-6CEF-440A-86F5-11D7B84AA43D}"/>
    <dgm:cxn modelId="{324E91EC-4D2A-414C-9A17-D8C05C3F767B}" srcId="{C94660F0-BEDE-4781-81D6-1636AC049E75}" destId="{D395EF2A-4DBE-4FB7-94CF-938B655DE916}" srcOrd="0" destOrd="0" parTransId="{6B0D50A1-249E-435E-8994-86BDE81D4256}" sibTransId="{728C7FA2-D18B-4D54-B7B7-016A38C3BD14}"/>
    <dgm:cxn modelId="{B15DFAEF-A1CD-43E7-910E-47AB991DFCB5}" type="presOf" srcId="{2A4140D0-7C7E-4F97-A5BD-BA384A16001C}" destId="{6021FA16-787B-4154-BA86-4BCB428C41B1}" srcOrd="0" destOrd="3" presId="urn:microsoft.com/office/officeart/2005/8/layout/hList1"/>
    <dgm:cxn modelId="{1D68D1F5-31F9-421E-873B-0755AC3FEE08}" type="presOf" srcId="{F6D62D4E-441F-4126-A675-0D33F7D86D55}" destId="{6021FA16-787B-4154-BA86-4BCB428C41B1}" srcOrd="0" destOrd="4" presId="urn:microsoft.com/office/officeart/2005/8/layout/hList1"/>
    <dgm:cxn modelId="{76F324FB-E656-48E7-AA1C-0C9ED12CAF0C}" srcId="{78A11DB7-1BC3-4FB3-8A75-1B70CBDDED42}" destId="{CD59B40C-E4CC-40DC-8CD7-7EE1517612C2}" srcOrd="7" destOrd="0" parTransId="{B58C6C55-C338-44D4-B971-36B4C58BD90D}" sibTransId="{F22EE73F-AF06-458C-B30E-464DE6926194}"/>
    <dgm:cxn modelId="{635CE17C-CA34-4743-A437-949CDA239783}" type="presParOf" srcId="{942ABC89-3C31-4344-92BF-01D396704DA9}" destId="{B2BE0E32-5872-4231-8D8D-C7D03186F117}" srcOrd="0" destOrd="0" presId="urn:microsoft.com/office/officeart/2005/8/layout/hList1"/>
    <dgm:cxn modelId="{62A3127B-33C4-49FC-A033-F868AA176399}" type="presParOf" srcId="{B2BE0E32-5872-4231-8D8D-C7D03186F117}" destId="{6C170B67-5D06-4CFC-B00A-BB77C54291C4}" srcOrd="0" destOrd="0" presId="urn:microsoft.com/office/officeart/2005/8/layout/hList1"/>
    <dgm:cxn modelId="{CAEDEBBC-4EB5-41E0-820D-BD31D5F0FC2D}" type="presParOf" srcId="{B2BE0E32-5872-4231-8D8D-C7D03186F117}" destId="{0815D509-B83D-4535-A151-83340B422F4F}" srcOrd="1" destOrd="0" presId="urn:microsoft.com/office/officeart/2005/8/layout/hList1"/>
    <dgm:cxn modelId="{BDF8BE60-3F0D-4995-A973-8C25C306E2CF}" type="presParOf" srcId="{942ABC89-3C31-4344-92BF-01D396704DA9}" destId="{974DD648-4763-4C7B-B4F9-7DF8E2352075}" srcOrd="1" destOrd="0" presId="urn:microsoft.com/office/officeart/2005/8/layout/hList1"/>
    <dgm:cxn modelId="{262060A2-8FC7-41B7-A98B-EDC3241E0968}" type="presParOf" srcId="{942ABC89-3C31-4344-92BF-01D396704DA9}" destId="{2AAAC555-57B4-4BE4-BA34-DBEAD240E5E7}" srcOrd="2" destOrd="0" presId="urn:microsoft.com/office/officeart/2005/8/layout/hList1"/>
    <dgm:cxn modelId="{7B6548FC-64B9-48C1-93C2-A0F100752969}" type="presParOf" srcId="{2AAAC555-57B4-4BE4-BA34-DBEAD240E5E7}" destId="{3CE43769-07AE-496C-97DD-43C8376AC8C1}" srcOrd="0" destOrd="0" presId="urn:microsoft.com/office/officeart/2005/8/layout/hList1"/>
    <dgm:cxn modelId="{83A88E81-1C20-4813-A42C-D5A40B749D31}" type="presParOf" srcId="{2AAAC555-57B4-4BE4-BA34-DBEAD240E5E7}" destId="{6021FA16-787B-4154-BA86-4BCB428C41B1}" srcOrd="1" destOrd="0" presId="urn:microsoft.com/office/officeart/2005/8/layout/hList1"/>
    <dgm:cxn modelId="{3C077856-3714-41E3-8909-3390A26A3EAD}" type="presParOf" srcId="{942ABC89-3C31-4344-92BF-01D396704DA9}" destId="{AF30C9C2-1ED9-4F30-AE3D-D53D10A0EBD5}" srcOrd="3" destOrd="0" presId="urn:microsoft.com/office/officeart/2005/8/layout/hList1"/>
    <dgm:cxn modelId="{670E90EA-3DB1-47C8-9E56-9E6572BAA8F5}" type="presParOf" srcId="{942ABC89-3C31-4344-92BF-01D396704DA9}" destId="{084044AD-8550-4588-A0C7-D1FE7EEDAE3D}" srcOrd="4" destOrd="0" presId="urn:microsoft.com/office/officeart/2005/8/layout/hList1"/>
    <dgm:cxn modelId="{F74863C8-4CE5-4AC4-82F2-8C26C9259E6F}" type="presParOf" srcId="{084044AD-8550-4588-A0C7-D1FE7EEDAE3D}" destId="{3082F13A-F464-4096-A774-13DC0ED7B28F}" srcOrd="0" destOrd="0" presId="urn:microsoft.com/office/officeart/2005/8/layout/hList1"/>
    <dgm:cxn modelId="{7B05D42D-62D2-422B-8F9B-7ECFEDEAFB26}" type="presParOf" srcId="{084044AD-8550-4588-A0C7-D1FE7EEDAE3D}" destId="{32A92A70-955F-48D7-A002-C6A4A19EA95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7EAA01-4497-45BB-A650-6304D72E37FF}" type="doc">
      <dgm:prSet loTypeId="urn:microsoft.com/office/officeart/2005/8/layout/orgChart1" loCatId="hierarchy" qsTypeId="urn:microsoft.com/office/officeart/2005/8/quickstyle/simple3" qsCatId="simple" csTypeId="urn:microsoft.com/office/officeart/2005/8/colors/accent1_5" csCatId="accent1" phldr="1"/>
      <dgm:spPr/>
      <dgm:t>
        <a:bodyPr/>
        <a:lstStyle/>
        <a:p>
          <a:endParaRPr lang="ru-RU"/>
        </a:p>
      </dgm:t>
    </dgm:pt>
    <dgm:pt modelId="{AE08C27C-2E5E-422C-AA91-180144B0552A}">
      <dgm:prSet phldrT="[Текст]" custT="1"/>
      <dgm:spPr/>
      <dgm:t>
        <a:bodyPr/>
        <a:lstStyle/>
        <a:p>
          <a:r>
            <a:rPr lang="kk-KZ" sz="1800" b="1" dirty="0">
              <a:latin typeface="Times New Roman" panose="02020603050405020304" pitchFamily="18" charset="0"/>
              <a:cs typeface="Times New Roman" panose="02020603050405020304" pitchFamily="18" charset="0"/>
            </a:rPr>
            <a:t>Арыз шағымдардың саны: 69</a:t>
          </a:r>
          <a:endParaRPr lang="ru-RU" sz="1800" b="1" dirty="0">
            <a:latin typeface="Times New Roman" panose="02020603050405020304" pitchFamily="18" charset="0"/>
            <a:cs typeface="Times New Roman" panose="02020603050405020304" pitchFamily="18" charset="0"/>
          </a:endParaRPr>
        </a:p>
      </dgm:t>
    </dgm:pt>
    <dgm:pt modelId="{C9430A26-CCB7-4A86-B7C3-5628284C342D}" type="parTrans" cxnId="{ADC23E0D-9E17-4792-8735-8851A93C53F3}">
      <dgm:prSet/>
      <dgm:spPr/>
      <dgm:t>
        <a:bodyPr/>
        <a:lstStyle/>
        <a:p>
          <a:endParaRPr lang="ru-RU"/>
        </a:p>
      </dgm:t>
    </dgm:pt>
    <dgm:pt modelId="{36D61F5D-C624-43E1-9CEE-FC7E8EDDE758}" type="sibTrans" cxnId="{ADC23E0D-9E17-4792-8735-8851A93C53F3}">
      <dgm:prSet/>
      <dgm:spPr/>
      <dgm:t>
        <a:bodyPr/>
        <a:lstStyle/>
        <a:p>
          <a:endParaRPr lang="ru-RU"/>
        </a:p>
      </dgm:t>
    </dgm:pt>
    <dgm:pt modelId="{820CE7A7-FB84-42C8-BC7E-EF803D96D3CC}">
      <dgm:prSet phldrT="[Текст]" custT="1"/>
      <dgm:spPr/>
      <dgm:t>
        <a:bodyPr/>
        <a:lstStyle/>
        <a:p>
          <a:pPr>
            <a:spcAft>
              <a:spcPct val="35000"/>
            </a:spcAft>
          </a:pPr>
          <a:endParaRPr lang="kk-KZ" sz="1800" b="1" dirty="0">
            <a:latin typeface="Times New Roman" panose="02020603050405020304" pitchFamily="18" charset="0"/>
            <a:cs typeface="Times New Roman" panose="02020603050405020304" pitchFamily="18" charset="0"/>
          </a:endParaRPr>
        </a:p>
        <a:p>
          <a:pPr>
            <a:spcAft>
              <a:spcPts val="0"/>
            </a:spcAft>
          </a:pPr>
          <a:endParaRPr lang="kk-KZ" sz="1600" b="0" dirty="0">
            <a:latin typeface="Times New Roman" panose="02020603050405020304" pitchFamily="18" charset="0"/>
            <a:cs typeface="Times New Roman" panose="02020603050405020304" pitchFamily="18" charset="0"/>
          </a:endParaRPr>
        </a:p>
        <a:p>
          <a:pPr>
            <a:spcAft>
              <a:spcPts val="0"/>
            </a:spcAft>
          </a:pPr>
          <a:r>
            <a:rPr lang="kk-KZ" sz="1600" b="0" dirty="0">
              <a:latin typeface="Times New Roman" panose="02020603050405020304" pitchFamily="18" charset="0"/>
              <a:cs typeface="Times New Roman" panose="02020603050405020304" pitchFamily="18" charset="0"/>
            </a:rPr>
            <a:t>негізді-1</a:t>
          </a:r>
        </a:p>
        <a:p>
          <a:pPr>
            <a:spcAft>
              <a:spcPts val="0"/>
            </a:spcAft>
          </a:pPr>
          <a:r>
            <a:rPr lang="kk-KZ" sz="1600" b="0" dirty="0">
              <a:latin typeface="Times New Roman" panose="02020603050405020304" pitchFamily="18" charset="0"/>
              <a:cs typeface="Times New Roman" panose="02020603050405020304" pitchFamily="18" charset="0"/>
            </a:rPr>
            <a:t>ішінара негізді-1</a:t>
          </a:r>
        </a:p>
        <a:p>
          <a:pPr>
            <a:spcAft>
              <a:spcPts val="0"/>
            </a:spcAft>
          </a:pPr>
          <a:r>
            <a:rPr lang="kk-KZ" sz="1600" b="0" dirty="0">
              <a:latin typeface="Times New Roman" panose="02020603050405020304" pitchFamily="18" charset="0"/>
              <a:cs typeface="Times New Roman" panose="02020603050405020304" pitchFamily="18" charset="0"/>
            </a:rPr>
            <a:t>негізсіз-29</a:t>
          </a:r>
        </a:p>
        <a:p>
          <a:pPr>
            <a:spcAft>
              <a:spcPts val="0"/>
            </a:spcAft>
          </a:pPr>
          <a:endParaRPr lang="kk-KZ" sz="1600" b="0" dirty="0">
            <a:latin typeface="Times New Roman" panose="02020603050405020304" pitchFamily="18" charset="0"/>
            <a:cs typeface="Times New Roman" panose="02020603050405020304" pitchFamily="18" charset="0"/>
          </a:endParaRPr>
        </a:p>
        <a:p>
          <a:pPr>
            <a:spcAft>
              <a:spcPts val="0"/>
            </a:spcAft>
          </a:pPr>
          <a:r>
            <a:rPr lang="kk-KZ" sz="1600" b="0" dirty="0">
              <a:latin typeface="Times New Roman" panose="02020603050405020304" pitchFamily="18" charset="0"/>
              <a:cs typeface="Times New Roman" panose="02020603050405020304" pitchFamily="18" charset="0"/>
            </a:rPr>
            <a:t>Пациент қанағаттанды-28</a:t>
          </a:r>
        </a:p>
        <a:p>
          <a:pPr>
            <a:spcAft>
              <a:spcPts val="0"/>
            </a:spcAft>
          </a:pPr>
          <a:r>
            <a:rPr lang="kk-KZ" sz="1600" b="0" dirty="0">
              <a:latin typeface="Times New Roman" panose="02020603050405020304" pitchFamily="18" charset="0"/>
              <a:cs typeface="Times New Roman" panose="02020603050405020304" pitchFamily="18" charset="0"/>
            </a:rPr>
            <a:t>Пациент қанағаттанбады-3</a:t>
          </a:r>
        </a:p>
        <a:p>
          <a:pPr>
            <a:spcAft>
              <a:spcPct val="35000"/>
            </a:spcAft>
          </a:pPr>
          <a:endParaRPr lang="kk-KZ" sz="1800" b="1" dirty="0">
            <a:latin typeface="Times New Roman" panose="02020603050405020304" pitchFamily="18" charset="0"/>
            <a:cs typeface="Times New Roman" panose="02020603050405020304" pitchFamily="18" charset="0"/>
          </a:endParaRPr>
        </a:p>
        <a:p>
          <a:pPr>
            <a:spcAft>
              <a:spcPct val="35000"/>
            </a:spcAft>
          </a:pPr>
          <a:endParaRPr lang="ru-RU" sz="1800" b="1" dirty="0">
            <a:latin typeface="Times New Roman" panose="02020603050405020304" pitchFamily="18" charset="0"/>
            <a:cs typeface="Times New Roman" panose="02020603050405020304" pitchFamily="18" charset="0"/>
          </a:endParaRPr>
        </a:p>
      </dgm:t>
    </dgm:pt>
    <dgm:pt modelId="{6C35E230-0A2B-44E3-B20E-13F2D3BDF91E}" type="parTrans" cxnId="{56AF5C90-2C4F-4565-BC32-87445A0682B4}">
      <dgm:prSet/>
      <dgm:spPr/>
      <dgm:t>
        <a:bodyPr/>
        <a:lstStyle/>
        <a:p>
          <a:endParaRPr lang="ru-RU"/>
        </a:p>
      </dgm:t>
    </dgm:pt>
    <dgm:pt modelId="{F5D3D495-E782-4A19-8F3C-73B8ED2E22F6}" type="sibTrans" cxnId="{56AF5C90-2C4F-4565-BC32-87445A0682B4}">
      <dgm:prSet/>
      <dgm:spPr/>
      <dgm:t>
        <a:bodyPr/>
        <a:lstStyle/>
        <a:p>
          <a:endParaRPr lang="ru-RU"/>
        </a:p>
      </dgm:t>
    </dgm:pt>
    <dgm:pt modelId="{E33CA0DF-7F0F-48C6-9982-4FD4443E843F}">
      <dgm:prSet phldrT="[Текст]" custT="1"/>
      <dgm:spPr/>
      <dgm:t>
        <a:bodyPr/>
        <a:lstStyle/>
        <a:p>
          <a:pPr>
            <a:spcAft>
              <a:spcPts val="0"/>
            </a:spcAft>
          </a:pPr>
          <a:r>
            <a:rPr lang="kk-KZ" sz="1600" b="0" dirty="0">
              <a:latin typeface="Times New Roman" panose="02020603050405020304" pitchFamily="18" charset="0"/>
              <a:cs typeface="Times New Roman" panose="02020603050405020304" pitchFamily="18" charset="0"/>
            </a:rPr>
            <a:t>негізді-0</a:t>
          </a:r>
        </a:p>
        <a:p>
          <a:pPr>
            <a:spcAft>
              <a:spcPts val="0"/>
            </a:spcAft>
          </a:pPr>
          <a:r>
            <a:rPr lang="kk-KZ" sz="1600" b="0" dirty="0">
              <a:latin typeface="Times New Roman" panose="02020603050405020304" pitchFamily="18" charset="0"/>
              <a:cs typeface="Times New Roman" panose="02020603050405020304" pitchFamily="18" charset="0"/>
            </a:rPr>
            <a:t>ішінара негізді-</a:t>
          </a:r>
          <a:r>
            <a:rPr lang="en-US" sz="1600" b="0" dirty="0">
              <a:latin typeface="Times New Roman" panose="02020603050405020304" pitchFamily="18" charset="0"/>
              <a:cs typeface="Times New Roman" panose="02020603050405020304" pitchFamily="18" charset="0"/>
            </a:rPr>
            <a:t>1</a:t>
          </a:r>
          <a:endParaRPr lang="kk-KZ" sz="1600" b="0" dirty="0">
            <a:latin typeface="Times New Roman" panose="02020603050405020304" pitchFamily="18" charset="0"/>
            <a:cs typeface="Times New Roman" panose="02020603050405020304" pitchFamily="18" charset="0"/>
          </a:endParaRPr>
        </a:p>
        <a:p>
          <a:pPr>
            <a:spcAft>
              <a:spcPts val="0"/>
            </a:spcAft>
          </a:pPr>
          <a:r>
            <a:rPr lang="kk-KZ" sz="1600" b="0" dirty="0">
              <a:latin typeface="Times New Roman" panose="02020603050405020304" pitchFamily="18" charset="0"/>
              <a:cs typeface="Times New Roman" panose="02020603050405020304" pitchFamily="18" charset="0"/>
            </a:rPr>
            <a:t>негізсіз-4</a:t>
          </a:r>
        </a:p>
        <a:p>
          <a:pPr>
            <a:spcAft>
              <a:spcPts val="0"/>
            </a:spcAft>
          </a:pPr>
          <a:endParaRPr lang="kk-KZ" sz="1600" b="0" dirty="0">
            <a:latin typeface="Times New Roman" panose="02020603050405020304" pitchFamily="18" charset="0"/>
            <a:cs typeface="Times New Roman" panose="02020603050405020304" pitchFamily="18" charset="0"/>
          </a:endParaRPr>
        </a:p>
        <a:p>
          <a:pPr>
            <a:spcAft>
              <a:spcPts val="0"/>
            </a:spcAft>
          </a:pPr>
          <a:r>
            <a:rPr lang="kk-KZ" sz="1600" b="0" dirty="0">
              <a:latin typeface="Times New Roman" panose="02020603050405020304" pitchFamily="18" charset="0"/>
              <a:cs typeface="Times New Roman" panose="02020603050405020304" pitchFamily="18" charset="0"/>
            </a:rPr>
            <a:t>Пациент қанағаттанды-</a:t>
          </a:r>
          <a:r>
            <a:rPr lang="en-US" sz="1600" b="0" dirty="0">
              <a:latin typeface="Times New Roman" panose="02020603050405020304" pitchFamily="18" charset="0"/>
              <a:cs typeface="Times New Roman" panose="02020603050405020304" pitchFamily="18" charset="0"/>
            </a:rPr>
            <a:t>5</a:t>
          </a:r>
          <a:endParaRPr lang="kk-KZ" sz="1600" b="0" dirty="0">
            <a:latin typeface="Times New Roman" panose="02020603050405020304" pitchFamily="18" charset="0"/>
            <a:cs typeface="Times New Roman" panose="02020603050405020304" pitchFamily="18" charset="0"/>
          </a:endParaRPr>
        </a:p>
        <a:p>
          <a:pPr>
            <a:spcAft>
              <a:spcPts val="0"/>
            </a:spcAft>
          </a:pPr>
          <a:r>
            <a:rPr lang="kk-KZ" sz="1600" b="0" dirty="0">
              <a:latin typeface="Times New Roman" panose="02020603050405020304" pitchFamily="18" charset="0"/>
              <a:cs typeface="Times New Roman" panose="02020603050405020304" pitchFamily="18" charset="0"/>
            </a:rPr>
            <a:t>Пациент қанағаттанбады-0</a:t>
          </a:r>
          <a:endParaRPr lang="ru-RU" sz="1600" b="0" dirty="0">
            <a:latin typeface="Times New Roman" panose="02020603050405020304" pitchFamily="18" charset="0"/>
            <a:cs typeface="Times New Roman" panose="02020603050405020304" pitchFamily="18" charset="0"/>
          </a:endParaRPr>
        </a:p>
      </dgm:t>
    </dgm:pt>
    <dgm:pt modelId="{01571BD7-2076-443C-B425-6FDFBA66005B}" type="parTrans" cxnId="{7C56E639-88E0-4104-BBB5-DB955C870C33}">
      <dgm:prSet/>
      <dgm:spPr/>
      <dgm:t>
        <a:bodyPr/>
        <a:lstStyle/>
        <a:p>
          <a:endParaRPr lang="ru-RU"/>
        </a:p>
      </dgm:t>
    </dgm:pt>
    <dgm:pt modelId="{DAA6AD19-5DC7-428B-B65C-142D46DB846C}" type="sibTrans" cxnId="{7C56E639-88E0-4104-BBB5-DB955C870C33}">
      <dgm:prSet/>
      <dgm:spPr/>
      <dgm:t>
        <a:bodyPr/>
        <a:lstStyle/>
        <a:p>
          <a:endParaRPr lang="ru-RU"/>
        </a:p>
      </dgm:t>
    </dgm:pt>
    <dgm:pt modelId="{2C93A9F7-C79C-42FC-9AB7-5421B5DB8E2E}">
      <dgm:prSet phldrT="[Текст]" custT="1"/>
      <dgm:spPr/>
      <dgm:t>
        <a:bodyPr/>
        <a:lstStyle/>
        <a:p>
          <a:pPr>
            <a:spcAft>
              <a:spcPts val="0"/>
            </a:spcAft>
          </a:pPr>
          <a:r>
            <a:rPr lang="kk-KZ" sz="1600" b="0" dirty="0">
              <a:latin typeface="Times New Roman" panose="02020603050405020304" pitchFamily="18" charset="0"/>
              <a:cs typeface="Times New Roman" panose="02020603050405020304" pitchFamily="18" charset="0"/>
            </a:rPr>
            <a:t>негізді-1</a:t>
          </a:r>
        </a:p>
        <a:p>
          <a:pPr>
            <a:spcAft>
              <a:spcPts val="0"/>
            </a:spcAft>
          </a:pPr>
          <a:r>
            <a:rPr lang="kk-KZ" sz="1600" b="0" dirty="0">
              <a:latin typeface="Times New Roman" panose="02020603050405020304" pitchFamily="18" charset="0"/>
              <a:cs typeface="Times New Roman" panose="02020603050405020304" pitchFamily="18" charset="0"/>
            </a:rPr>
            <a:t>ішінара негізді-10</a:t>
          </a:r>
        </a:p>
        <a:p>
          <a:pPr>
            <a:spcAft>
              <a:spcPts val="0"/>
            </a:spcAft>
          </a:pPr>
          <a:r>
            <a:rPr lang="kk-KZ" sz="1600" b="0" dirty="0">
              <a:latin typeface="Times New Roman" panose="02020603050405020304" pitchFamily="18" charset="0"/>
              <a:cs typeface="Times New Roman" panose="02020603050405020304" pitchFamily="18" charset="0"/>
            </a:rPr>
            <a:t>негізсіз-22</a:t>
          </a:r>
        </a:p>
        <a:p>
          <a:pPr>
            <a:spcAft>
              <a:spcPts val="0"/>
            </a:spcAft>
          </a:pPr>
          <a:endParaRPr lang="kk-KZ" sz="1600" b="0" dirty="0">
            <a:latin typeface="Times New Roman" panose="02020603050405020304" pitchFamily="18" charset="0"/>
            <a:cs typeface="Times New Roman" panose="02020603050405020304" pitchFamily="18" charset="0"/>
          </a:endParaRPr>
        </a:p>
        <a:p>
          <a:pPr>
            <a:spcAft>
              <a:spcPts val="0"/>
            </a:spcAft>
          </a:pPr>
          <a:r>
            <a:rPr lang="kk-KZ" sz="1600" b="0" dirty="0">
              <a:latin typeface="Times New Roman" panose="02020603050405020304" pitchFamily="18" charset="0"/>
              <a:cs typeface="Times New Roman" panose="02020603050405020304" pitchFamily="18" charset="0"/>
            </a:rPr>
            <a:t>Пациент қанағаттанды-31</a:t>
          </a:r>
        </a:p>
        <a:p>
          <a:pPr>
            <a:spcAft>
              <a:spcPts val="0"/>
            </a:spcAft>
          </a:pPr>
          <a:r>
            <a:rPr lang="kk-KZ" sz="1600" b="0" dirty="0">
              <a:latin typeface="Times New Roman" panose="02020603050405020304" pitchFamily="18" charset="0"/>
              <a:cs typeface="Times New Roman" panose="02020603050405020304" pitchFamily="18" charset="0"/>
            </a:rPr>
            <a:t>Пациент қанағаттанбады-2</a:t>
          </a:r>
          <a:endParaRPr lang="ru-RU" sz="1600" b="0" dirty="0">
            <a:latin typeface="Times New Roman" panose="02020603050405020304" pitchFamily="18" charset="0"/>
            <a:cs typeface="Times New Roman" panose="02020603050405020304" pitchFamily="18" charset="0"/>
          </a:endParaRPr>
        </a:p>
      </dgm:t>
    </dgm:pt>
    <dgm:pt modelId="{D190CA6B-BB97-40DF-A196-1264B4E92C2D}" type="parTrans" cxnId="{98E907DE-3CED-4143-B25F-C17159332BA3}">
      <dgm:prSet/>
      <dgm:spPr/>
      <dgm:t>
        <a:bodyPr/>
        <a:lstStyle/>
        <a:p>
          <a:endParaRPr lang="ru-RU"/>
        </a:p>
      </dgm:t>
    </dgm:pt>
    <dgm:pt modelId="{CA1ADF20-2491-4CC4-AE1E-CA13B662E548}" type="sibTrans" cxnId="{98E907DE-3CED-4143-B25F-C17159332BA3}">
      <dgm:prSet/>
      <dgm:spPr/>
      <dgm:t>
        <a:bodyPr/>
        <a:lstStyle/>
        <a:p>
          <a:endParaRPr lang="ru-RU"/>
        </a:p>
      </dgm:t>
    </dgm:pt>
    <dgm:pt modelId="{066BD1E6-2CD0-4D2D-BB4B-A674FEF49F1E}">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sz="1600" b="1" dirty="0">
              <a:latin typeface="Times New Roman" panose="02020603050405020304" pitchFamily="18" charset="0"/>
              <a:cs typeface="Times New Roman" panose="02020603050405020304" pitchFamily="18" charset="0"/>
            </a:rPr>
            <a:t>Стационар-31</a:t>
          </a:r>
          <a:endParaRPr lang="ru-RU" sz="1600" b="1" dirty="0">
            <a:latin typeface="Times New Roman" panose="02020603050405020304" pitchFamily="18" charset="0"/>
            <a:cs typeface="Times New Roman" panose="02020603050405020304" pitchFamily="18" charset="0"/>
          </a:endParaRPr>
        </a:p>
        <a:p>
          <a:pPr defTabSz="2044700">
            <a:lnSpc>
              <a:spcPct val="90000"/>
            </a:lnSpc>
            <a:spcBef>
              <a:spcPct val="0"/>
            </a:spcBef>
            <a:spcAft>
              <a:spcPct val="35000"/>
            </a:spcAft>
          </a:pPr>
          <a:endParaRPr lang="ru-RU" dirty="0"/>
        </a:p>
      </dgm:t>
    </dgm:pt>
    <dgm:pt modelId="{31472A58-C393-4F90-84CA-EA468AE5798A}" type="parTrans" cxnId="{D8516A50-0720-4FF7-8AF0-867122CE34A5}">
      <dgm:prSet/>
      <dgm:spPr/>
      <dgm:t>
        <a:bodyPr/>
        <a:lstStyle/>
        <a:p>
          <a:endParaRPr lang="ru-RU"/>
        </a:p>
      </dgm:t>
    </dgm:pt>
    <dgm:pt modelId="{150812E5-6E10-426D-8297-C431EC966731}" type="sibTrans" cxnId="{D8516A50-0720-4FF7-8AF0-867122CE34A5}">
      <dgm:prSet/>
      <dgm:spPr/>
      <dgm:t>
        <a:bodyPr/>
        <a:lstStyle/>
        <a:p>
          <a:endParaRPr lang="ru-RU"/>
        </a:p>
      </dgm:t>
    </dgm:pt>
    <dgm:pt modelId="{70035ED8-A536-4DE6-99B9-73AE7266E289}">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sz="1600" b="1" dirty="0">
              <a:latin typeface="Times New Roman" panose="02020603050405020304" pitchFamily="18" charset="0"/>
              <a:cs typeface="Times New Roman" panose="02020603050405020304" pitchFamily="18" charset="0"/>
            </a:rPr>
            <a:t>Перзентхана -</a:t>
          </a:r>
          <a:r>
            <a:rPr lang="en-US" sz="1600" b="1" dirty="0">
              <a:latin typeface="Times New Roman" panose="02020603050405020304" pitchFamily="18" charset="0"/>
              <a:cs typeface="Times New Roman" panose="02020603050405020304" pitchFamily="18" charset="0"/>
            </a:rPr>
            <a:t>5</a:t>
          </a:r>
          <a:endParaRPr lang="ru-RU" sz="1600" b="1" dirty="0">
            <a:latin typeface="Times New Roman" panose="02020603050405020304" pitchFamily="18" charset="0"/>
            <a:cs typeface="Times New Roman" panose="02020603050405020304" pitchFamily="18" charset="0"/>
          </a:endParaRPr>
        </a:p>
        <a:p>
          <a:pPr defTabSz="755650">
            <a:lnSpc>
              <a:spcPct val="90000"/>
            </a:lnSpc>
            <a:spcBef>
              <a:spcPct val="0"/>
            </a:spcBef>
            <a:spcAft>
              <a:spcPct val="35000"/>
            </a:spcAft>
          </a:pPr>
          <a:endParaRPr lang="ru-RU" dirty="0"/>
        </a:p>
      </dgm:t>
    </dgm:pt>
    <dgm:pt modelId="{28943878-4F74-427D-A102-520BD75D6B37}" type="parTrans" cxnId="{2B151D3F-EC1E-4F64-853D-1255EDA8A3F5}">
      <dgm:prSet/>
      <dgm:spPr/>
      <dgm:t>
        <a:bodyPr/>
        <a:lstStyle/>
        <a:p>
          <a:endParaRPr lang="ru-RU"/>
        </a:p>
      </dgm:t>
    </dgm:pt>
    <dgm:pt modelId="{C715BBDF-13C7-42E3-853A-5D69A2322533}" type="sibTrans" cxnId="{2B151D3F-EC1E-4F64-853D-1255EDA8A3F5}">
      <dgm:prSet/>
      <dgm:spPr/>
      <dgm:t>
        <a:bodyPr/>
        <a:lstStyle/>
        <a:p>
          <a:endParaRPr lang="ru-RU"/>
        </a:p>
      </dgm:t>
    </dgm:pt>
    <dgm:pt modelId="{478C6A29-D708-4B05-B05C-6B51E53162C8}">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sz="1600" b="1" dirty="0">
              <a:latin typeface="Times New Roman" panose="02020603050405020304" pitchFamily="18" charset="0"/>
              <a:cs typeface="Times New Roman" panose="02020603050405020304" pitchFamily="18" charset="0"/>
            </a:rPr>
            <a:t>Емхана-33</a:t>
          </a:r>
          <a:endParaRPr lang="ru-RU" sz="1600" b="1" dirty="0">
            <a:latin typeface="Times New Roman" panose="02020603050405020304" pitchFamily="18" charset="0"/>
            <a:cs typeface="Times New Roman" panose="02020603050405020304" pitchFamily="18" charset="0"/>
          </a:endParaRPr>
        </a:p>
        <a:p>
          <a:pPr defTabSz="711200">
            <a:lnSpc>
              <a:spcPct val="90000"/>
            </a:lnSpc>
            <a:spcBef>
              <a:spcPct val="0"/>
            </a:spcBef>
            <a:spcAft>
              <a:spcPct val="35000"/>
            </a:spcAft>
          </a:pPr>
          <a:endParaRPr lang="ru-RU" dirty="0"/>
        </a:p>
      </dgm:t>
    </dgm:pt>
    <dgm:pt modelId="{D53AD07D-AEDA-4B02-94BA-4550CE6B9111}" type="parTrans" cxnId="{5CFD60C3-4180-42EB-8252-8E20D932D892}">
      <dgm:prSet/>
      <dgm:spPr/>
      <dgm:t>
        <a:bodyPr/>
        <a:lstStyle/>
        <a:p>
          <a:endParaRPr lang="ru-RU"/>
        </a:p>
      </dgm:t>
    </dgm:pt>
    <dgm:pt modelId="{1DA5E478-A0F1-4FE2-A173-10F3732EEC2A}" type="sibTrans" cxnId="{5CFD60C3-4180-42EB-8252-8E20D932D892}">
      <dgm:prSet/>
      <dgm:spPr/>
      <dgm:t>
        <a:bodyPr/>
        <a:lstStyle/>
        <a:p>
          <a:endParaRPr lang="ru-RU"/>
        </a:p>
      </dgm:t>
    </dgm:pt>
    <dgm:pt modelId="{A57DB3AE-7E4C-4CEE-9E98-9684E033F052}" type="pres">
      <dgm:prSet presAssocID="{F27EAA01-4497-45BB-A650-6304D72E37FF}" presName="hierChild1" presStyleCnt="0">
        <dgm:presLayoutVars>
          <dgm:orgChart val="1"/>
          <dgm:chPref val="1"/>
          <dgm:dir/>
          <dgm:animOne val="branch"/>
          <dgm:animLvl val="lvl"/>
          <dgm:resizeHandles/>
        </dgm:presLayoutVars>
      </dgm:prSet>
      <dgm:spPr/>
    </dgm:pt>
    <dgm:pt modelId="{58C993C4-CED4-41AB-8443-04CE95D38C1C}" type="pres">
      <dgm:prSet presAssocID="{AE08C27C-2E5E-422C-AA91-180144B0552A}" presName="hierRoot1" presStyleCnt="0">
        <dgm:presLayoutVars>
          <dgm:hierBranch val="init"/>
        </dgm:presLayoutVars>
      </dgm:prSet>
      <dgm:spPr/>
    </dgm:pt>
    <dgm:pt modelId="{FE45AFFB-B075-45F0-B1F0-98F154870CBF}" type="pres">
      <dgm:prSet presAssocID="{AE08C27C-2E5E-422C-AA91-180144B0552A}" presName="rootComposite1" presStyleCnt="0"/>
      <dgm:spPr/>
    </dgm:pt>
    <dgm:pt modelId="{B93B59CB-0AFE-44C8-A49E-818AFCF7E1CD}" type="pres">
      <dgm:prSet presAssocID="{AE08C27C-2E5E-422C-AA91-180144B0552A}" presName="rootText1" presStyleLbl="node0" presStyleIdx="0" presStyleCnt="1" custScaleX="197374" custScaleY="71789" custLinFactNeighborX="-1239" custLinFactNeighborY="-4161">
        <dgm:presLayoutVars>
          <dgm:chPref val="3"/>
        </dgm:presLayoutVars>
      </dgm:prSet>
      <dgm:spPr/>
    </dgm:pt>
    <dgm:pt modelId="{48B06A92-D2C5-4B40-A17A-1DCE35D7A2CF}" type="pres">
      <dgm:prSet presAssocID="{AE08C27C-2E5E-422C-AA91-180144B0552A}" presName="rootConnector1" presStyleLbl="node1" presStyleIdx="0" presStyleCnt="0"/>
      <dgm:spPr/>
    </dgm:pt>
    <dgm:pt modelId="{E333DBDB-983A-4CE0-A508-735D6294C1C3}" type="pres">
      <dgm:prSet presAssocID="{AE08C27C-2E5E-422C-AA91-180144B0552A}" presName="hierChild2" presStyleCnt="0"/>
      <dgm:spPr/>
    </dgm:pt>
    <dgm:pt modelId="{89097DB1-E4B8-456F-BF59-70EFFA1BFA39}" type="pres">
      <dgm:prSet presAssocID="{31472A58-C393-4F90-84CA-EA468AE5798A}" presName="Name37" presStyleLbl="parChTrans1D2" presStyleIdx="0" presStyleCnt="3"/>
      <dgm:spPr/>
    </dgm:pt>
    <dgm:pt modelId="{F1EBB227-3779-486D-9C44-2C9EEFDF9836}" type="pres">
      <dgm:prSet presAssocID="{066BD1E6-2CD0-4D2D-BB4B-A674FEF49F1E}" presName="hierRoot2" presStyleCnt="0">
        <dgm:presLayoutVars>
          <dgm:hierBranch val="init"/>
        </dgm:presLayoutVars>
      </dgm:prSet>
      <dgm:spPr/>
    </dgm:pt>
    <dgm:pt modelId="{E0995969-E5A9-4FCF-B7A5-9435E6FC4CD9}" type="pres">
      <dgm:prSet presAssocID="{066BD1E6-2CD0-4D2D-BB4B-A674FEF49F1E}" presName="rootComposite" presStyleCnt="0"/>
      <dgm:spPr/>
    </dgm:pt>
    <dgm:pt modelId="{3B9BF46E-7F70-4E5C-8540-B018FF0924F9}" type="pres">
      <dgm:prSet presAssocID="{066BD1E6-2CD0-4D2D-BB4B-A674FEF49F1E}" presName="rootText" presStyleLbl="node2" presStyleIdx="0" presStyleCnt="3" custLinFactNeighborX="2934" custLinFactNeighborY="-1677">
        <dgm:presLayoutVars>
          <dgm:chPref val="3"/>
        </dgm:presLayoutVars>
      </dgm:prSet>
      <dgm:spPr/>
    </dgm:pt>
    <dgm:pt modelId="{4864C9D3-60B8-430C-8271-3ACDAEA60B89}" type="pres">
      <dgm:prSet presAssocID="{066BD1E6-2CD0-4D2D-BB4B-A674FEF49F1E}" presName="rootConnector" presStyleLbl="node2" presStyleIdx="0" presStyleCnt="3"/>
      <dgm:spPr/>
    </dgm:pt>
    <dgm:pt modelId="{EA964110-3332-4E82-B7C1-32D97E3901F3}" type="pres">
      <dgm:prSet presAssocID="{066BD1E6-2CD0-4D2D-BB4B-A674FEF49F1E}" presName="hierChild4" presStyleCnt="0"/>
      <dgm:spPr/>
    </dgm:pt>
    <dgm:pt modelId="{C3A1AC77-5A4C-4A03-9DA0-6259F8C7D84F}" type="pres">
      <dgm:prSet presAssocID="{6C35E230-0A2B-44E3-B20E-13F2D3BDF91E}" presName="Name37" presStyleLbl="parChTrans1D3" presStyleIdx="0" presStyleCnt="3"/>
      <dgm:spPr/>
    </dgm:pt>
    <dgm:pt modelId="{48D52074-C2C0-4EBC-8852-C135F79EB003}" type="pres">
      <dgm:prSet presAssocID="{820CE7A7-FB84-42C8-BC7E-EF803D96D3CC}" presName="hierRoot2" presStyleCnt="0">
        <dgm:presLayoutVars>
          <dgm:hierBranch val="init"/>
        </dgm:presLayoutVars>
      </dgm:prSet>
      <dgm:spPr/>
    </dgm:pt>
    <dgm:pt modelId="{76758287-6059-4D59-875E-BB302EF3F5A0}" type="pres">
      <dgm:prSet presAssocID="{820CE7A7-FB84-42C8-BC7E-EF803D96D3CC}" presName="rootComposite" presStyleCnt="0"/>
      <dgm:spPr/>
    </dgm:pt>
    <dgm:pt modelId="{DE49F135-3616-4EED-8B65-193A4A0B7D87}" type="pres">
      <dgm:prSet presAssocID="{820CE7A7-FB84-42C8-BC7E-EF803D96D3CC}" presName="rootText" presStyleLbl="node3" presStyleIdx="0" presStyleCnt="3" custScaleX="124316" custScaleY="152441">
        <dgm:presLayoutVars>
          <dgm:chPref val="3"/>
        </dgm:presLayoutVars>
      </dgm:prSet>
      <dgm:spPr/>
    </dgm:pt>
    <dgm:pt modelId="{6274D1B7-B429-41F1-97E4-8C5FFBA9A465}" type="pres">
      <dgm:prSet presAssocID="{820CE7A7-FB84-42C8-BC7E-EF803D96D3CC}" presName="rootConnector" presStyleLbl="node3" presStyleIdx="0" presStyleCnt="3"/>
      <dgm:spPr/>
    </dgm:pt>
    <dgm:pt modelId="{B3A6A6C4-3AA7-4CE1-ADFF-FE7B00707BF2}" type="pres">
      <dgm:prSet presAssocID="{820CE7A7-FB84-42C8-BC7E-EF803D96D3CC}" presName="hierChild4" presStyleCnt="0"/>
      <dgm:spPr/>
    </dgm:pt>
    <dgm:pt modelId="{B21DE62F-1E2D-4FC7-8FCA-A27EEC69217C}" type="pres">
      <dgm:prSet presAssocID="{820CE7A7-FB84-42C8-BC7E-EF803D96D3CC}" presName="hierChild5" presStyleCnt="0"/>
      <dgm:spPr/>
    </dgm:pt>
    <dgm:pt modelId="{2C67B9CB-7753-470D-92F9-BC3AD6205109}" type="pres">
      <dgm:prSet presAssocID="{066BD1E6-2CD0-4D2D-BB4B-A674FEF49F1E}" presName="hierChild5" presStyleCnt="0"/>
      <dgm:spPr/>
    </dgm:pt>
    <dgm:pt modelId="{5782746A-B934-43F4-AA61-DC296219BF29}" type="pres">
      <dgm:prSet presAssocID="{28943878-4F74-427D-A102-520BD75D6B37}" presName="Name37" presStyleLbl="parChTrans1D2" presStyleIdx="1" presStyleCnt="3"/>
      <dgm:spPr/>
    </dgm:pt>
    <dgm:pt modelId="{54BF0E8D-788C-45FF-8C59-5D64EEEAA64F}" type="pres">
      <dgm:prSet presAssocID="{70035ED8-A536-4DE6-99B9-73AE7266E289}" presName="hierRoot2" presStyleCnt="0">
        <dgm:presLayoutVars>
          <dgm:hierBranch val="init"/>
        </dgm:presLayoutVars>
      </dgm:prSet>
      <dgm:spPr/>
    </dgm:pt>
    <dgm:pt modelId="{855D6770-037C-4FA5-87BD-21A79A84B20E}" type="pres">
      <dgm:prSet presAssocID="{70035ED8-A536-4DE6-99B9-73AE7266E289}" presName="rootComposite" presStyleCnt="0"/>
      <dgm:spPr/>
    </dgm:pt>
    <dgm:pt modelId="{F9ECAC18-5D12-482B-A34E-74FD18C0DCE2}" type="pres">
      <dgm:prSet presAssocID="{70035ED8-A536-4DE6-99B9-73AE7266E289}" presName="rootText" presStyleLbl="node2" presStyleIdx="1" presStyleCnt="3">
        <dgm:presLayoutVars>
          <dgm:chPref val="3"/>
        </dgm:presLayoutVars>
      </dgm:prSet>
      <dgm:spPr/>
    </dgm:pt>
    <dgm:pt modelId="{19E90FAF-6093-4A51-9EA9-E612B65F7E44}" type="pres">
      <dgm:prSet presAssocID="{70035ED8-A536-4DE6-99B9-73AE7266E289}" presName="rootConnector" presStyleLbl="node2" presStyleIdx="1" presStyleCnt="3"/>
      <dgm:spPr/>
    </dgm:pt>
    <dgm:pt modelId="{4E3AFF9B-0C9B-472D-9FE4-C7782A80CC2A}" type="pres">
      <dgm:prSet presAssocID="{70035ED8-A536-4DE6-99B9-73AE7266E289}" presName="hierChild4" presStyleCnt="0"/>
      <dgm:spPr/>
    </dgm:pt>
    <dgm:pt modelId="{D2EC8C68-07D2-48BF-9DAE-682FB6A0DD80}" type="pres">
      <dgm:prSet presAssocID="{01571BD7-2076-443C-B425-6FDFBA66005B}" presName="Name37" presStyleLbl="parChTrans1D3" presStyleIdx="1" presStyleCnt="3"/>
      <dgm:spPr/>
    </dgm:pt>
    <dgm:pt modelId="{F06607FB-4A47-496D-8270-71807448FFB8}" type="pres">
      <dgm:prSet presAssocID="{E33CA0DF-7F0F-48C6-9982-4FD4443E843F}" presName="hierRoot2" presStyleCnt="0">
        <dgm:presLayoutVars>
          <dgm:hierBranch val="init"/>
        </dgm:presLayoutVars>
      </dgm:prSet>
      <dgm:spPr/>
    </dgm:pt>
    <dgm:pt modelId="{8F92D9B4-38CD-4A27-B601-2706103701AA}" type="pres">
      <dgm:prSet presAssocID="{E33CA0DF-7F0F-48C6-9982-4FD4443E843F}" presName="rootComposite" presStyleCnt="0"/>
      <dgm:spPr/>
    </dgm:pt>
    <dgm:pt modelId="{414B4C2B-79E9-4627-AC5A-EB0B11C2ED2B}" type="pres">
      <dgm:prSet presAssocID="{E33CA0DF-7F0F-48C6-9982-4FD4443E843F}" presName="rootText" presStyleLbl="node3" presStyleIdx="1" presStyleCnt="3" custScaleX="127027" custScaleY="152276">
        <dgm:presLayoutVars>
          <dgm:chPref val="3"/>
        </dgm:presLayoutVars>
      </dgm:prSet>
      <dgm:spPr/>
    </dgm:pt>
    <dgm:pt modelId="{8178D4C5-2C40-4BF3-8346-9C9CD731B205}" type="pres">
      <dgm:prSet presAssocID="{E33CA0DF-7F0F-48C6-9982-4FD4443E843F}" presName="rootConnector" presStyleLbl="node3" presStyleIdx="1" presStyleCnt="3"/>
      <dgm:spPr/>
    </dgm:pt>
    <dgm:pt modelId="{399381C4-55B9-4135-A884-650060C3AE89}" type="pres">
      <dgm:prSet presAssocID="{E33CA0DF-7F0F-48C6-9982-4FD4443E843F}" presName="hierChild4" presStyleCnt="0"/>
      <dgm:spPr/>
    </dgm:pt>
    <dgm:pt modelId="{E9710703-7963-413E-A941-0C59D1B3383D}" type="pres">
      <dgm:prSet presAssocID="{E33CA0DF-7F0F-48C6-9982-4FD4443E843F}" presName="hierChild5" presStyleCnt="0"/>
      <dgm:spPr/>
    </dgm:pt>
    <dgm:pt modelId="{D5E743E0-49D6-4C27-8BE3-9FC7081AA2F7}" type="pres">
      <dgm:prSet presAssocID="{70035ED8-A536-4DE6-99B9-73AE7266E289}" presName="hierChild5" presStyleCnt="0"/>
      <dgm:spPr/>
    </dgm:pt>
    <dgm:pt modelId="{E1F6CF0F-01DF-4BF2-A397-D832FA6231C0}" type="pres">
      <dgm:prSet presAssocID="{D53AD07D-AEDA-4B02-94BA-4550CE6B9111}" presName="Name37" presStyleLbl="parChTrans1D2" presStyleIdx="2" presStyleCnt="3"/>
      <dgm:spPr/>
    </dgm:pt>
    <dgm:pt modelId="{A0051201-F62F-4F0D-99F6-53504B352A8A}" type="pres">
      <dgm:prSet presAssocID="{478C6A29-D708-4B05-B05C-6B51E53162C8}" presName="hierRoot2" presStyleCnt="0">
        <dgm:presLayoutVars>
          <dgm:hierBranch val="init"/>
        </dgm:presLayoutVars>
      </dgm:prSet>
      <dgm:spPr/>
    </dgm:pt>
    <dgm:pt modelId="{6C61C986-ADCC-403E-AB1F-FC96DBC85DDC}" type="pres">
      <dgm:prSet presAssocID="{478C6A29-D708-4B05-B05C-6B51E53162C8}" presName="rootComposite" presStyleCnt="0"/>
      <dgm:spPr/>
    </dgm:pt>
    <dgm:pt modelId="{F36B8AFD-12F1-4D02-80C6-E8005A7435E9}" type="pres">
      <dgm:prSet presAssocID="{478C6A29-D708-4B05-B05C-6B51E53162C8}" presName="rootText" presStyleLbl="node2" presStyleIdx="2" presStyleCnt="3">
        <dgm:presLayoutVars>
          <dgm:chPref val="3"/>
        </dgm:presLayoutVars>
      </dgm:prSet>
      <dgm:spPr/>
    </dgm:pt>
    <dgm:pt modelId="{8288D878-2E10-40F6-9924-9C784F6C083E}" type="pres">
      <dgm:prSet presAssocID="{478C6A29-D708-4B05-B05C-6B51E53162C8}" presName="rootConnector" presStyleLbl="node2" presStyleIdx="2" presStyleCnt="3"/>
      <dgm:spPr/>
    </dgm:pt>
    <dgm:pt modelId="{A1776CD3-722B-422E-B37F-289575449DC4}" type="pres">
      <dgm:prSet presAssocID="{478C6A29-D708-4B05-B05C-6B51E53162C8}" presName="hierChild4" presStyleCnt="0"/>
      <dgm:spPr/>
    </dgm:pt>
    <dgm:pt modelId="{E1C61696-F341-467E-9962-AAF97181470E}" type="pres">
      <dgm:prSet presAssocID="{D190CA6B-BB97-40DF-A196-1264B4E92C2D}" presName="Name37" presStyleLbl="parChTrans1D3" presStyleIdx="2" presStyleCnt="3"/>
      <dgm:spPr/>
    </dgm:pt>
    <dgm:pt modelId="{ED821AC3-5B96-46D6-A353-79CBFBB7A0A8}" type="pres">
      <dgm:prSet presAssocID="{2C93A9F7-C79C-42FC-9AB7-5421B5DB8E2E}" presName="hierRoot2" presStyleCnt="0">
        <dgm:presLayoutVars>
          <dgm:hierBranch val="init"/>
        </dgm:presLayoutVars>
      </dgm:prSet>
      <dgm:spPr/>
    </dgm:pt>
    <dgm:pt modelId="{51D5ED03-6D76-46DC-8CD7-4E8D8985C4B3}" type="pres">
      <dgm:prSet presAssocID="{2C93A9F7-C79C-42FC-9AB7-5421B5DB8E2E}" presName="rootComposite" presStyleCnt="0"/>
      <dgm:spPr/>
    </dgm:pt>
    <dgm:pt modelId="{0B338EC5-5469-45AE-8274-0E6BFD5ACBF4}" type="pres">
      <dgm:prSet presAssocID="{2C93A9F7-C79C-42FC-9AB7-5421B5DB8E2E}" presName="rootText" presStyleLbl="node3" presStyleIdx="2" presStyleCnt="3" custScaleX="114550" custScaleY="152832" custLinFactNeighborX="-3939">
        <dgm:presLayoutVars>
          <dgm:chPref val="3"/>
        </dgm:presLayoutVars>
      </dgm:prSet>
      <dgm:spPr/>
    </dgm:pt>
    <dgm:pt modelId="{3F809BD8-4895-4C62-A770-4284DEF31B80}" type="pres">
      <dgm:prSet presAssocID="{2C93A9F7-C79C-42FC-9AB7-5421B5DB8E2E}" presName="rootConnector" presStyleLbl="node3" presStyleIdx="2" presStyleCnt="3"/>
      <dgm:spPr/>
    </dgm:pt>
    <dgm:pt modelId="{912F8C83-4448-42F2-B6E9-0B4AEE20FB8F}" type="pres">
      <dgm:prSet presAssocID="{2C93A9F7-C79C-42FC-9AB7-5421B5DB8E2E}" presName="hierChild4" presStyleCnt="0"/>
      <dgm:spPr/>
    </dgm:pt>
    <dgm:pt modelId="{73DE0425-0CD2-4310-BAAE-BBB1FD3B86C1}" type="pres">
      <dgm:prSet presAssocID="{2C93A9F7-C79C-42FC-9AB7-5421B5DB8E2E}" presName="hierChild5" presStyleCnt="0"/>
      <dgm:spPr/>
    </dgm:pt>
    <dgm:pt modelId="{0D28D940-7890-4FE1-92B6-030887E84013}" type="pres">
      <dgm:prSet presAssocID="{478C6A29-D708-4B05-B05C-6B51E53162C8}" presName="hierChild5" presStyleCnt="0"/>
      <dgm:spPr/>
    </dgm:pt>
    <dgm:pt modelId="{4455DD16-673C-47CB-BCCC-D2B7BFF15605}" type="pres">
      <dgm:prSet presAssocID="{AE08C27C-2E5E-422C-AA91-180144B0552A}" presName="hierChild3" presStyleCnt="0"/>
      <dgm:spPr/>
    </dgm:pt>
  </dgm:ptLst>
  <dgm:cxnLst>
    <dgm:cxn modelId="{5FC67809-9635-479F-B8CC-1CBF4262D151}" type="presOf" srcId="{E33CA0DF-7F0F-48C6-9982-4FD4443E843F}" destId="{414B4C2B-79E9-4627-AC5A-EB0B11C2ED2B}" srcOrd="0" destOrd="0" presId="urn:microsoft.com/office/officeart/2005/8/layout/orgChart1"/>
    <dgm:cxn modelId="{ADC23E0D-9E17-4792-8735-8851A93C53F3}" srcId="{F27EAA01-4497-45BB-A650-6304D72E37FF}" destId="{AE08C27C-2E5E-422C-AA91-180144B0552A}" srcOrd="0" destOrd="0" parTransId="{C9430A26-CCB7-4A86-B7C3-5628284C342D}" sibTransId="{36D61F5D-C624-43E1-9CEE-FC7E8EDDE758}"/>
    <dgm:cxn modelId="{F3A0550D-7094-4E01-9AE3-2798401EF3B5}" type="presOf" srcId="{066BD1E6-2CD0-4D2D-BB4B-A674FEF49F1E}" destId="{3B9BF46E-7F70-4E5C-8540-B018FF0924F9}" srcOrd="0" destOrd="0" presId="urn:microsoft.com/office/officeart/2005/8/layout/orgChart1"/>
    <dgm:cxn modelId="{3B306822-24EC-4BAA-A088-10A07BF297BC}" type="presOf" srcId="{70035ED8-A536-4DE6-99B9-73AE7266E289}" destId="{F9ECAC18-5D12-482B-A34E-74FD18C0DCE2}" srcOrd="0" destOrd="0" presId="urn:microsoft.com/office/officeart/2005/8/layout/orgChart1"/>
    <dgm:cxn modelId="{3EB9AD29-CF7A-459E-96C5-87162B707E82}" type="presOf" srcId="{AE08C27C-2E5E-422C-AA91-180144B0552A}" destId="{48B06A92-D2C5-4B40-A17A-1DCE35D7A2CF}" srcOrd="1" destOrd="0" presId="urn:microsoft.com/office/officeart/2005/8/layout/orgChart1"/>
    <dgm:cxn modelId="{7C56E639-88E0-4104-BBB5-DB955C870C33}" srcId="{70035ED8-A536-4DE6-99B9-73AE7266E289}" destId="{E33CA0DF-7F0F-48C6-9982-4FD4443E843F}" srcOrd="0" destOrd="0" parTransId="{01571BD7-2076-443C-B425-6FDFBA66005B}" sibTransId="{DAA6AD19-5DC7-428B-B65C-142D46DB846C}"/>
    <dgm:cxn modelId="{2B151D3F-EC1E-4F64-853D-1255EDA8A3F5}" srcId="{AE08C27C-2E5E-422C-AA91-180144B0552A}" destId="{70035ED8-A536-4DE6-99B9-73AE7266E289}" srcOrd="1" destOrd="0" parTransId="{28943878-4F74-427D-A102-520BD75D6B37}" sibTransId="{C715BBDF-13C7-42E3-853A-5D69A2322533}"/>
    <dgm:cxn modelId="{824E9668-5E83-4FD1-8BBE-B109EA4A73CB}" type="presOf" srcId="{E33CA0DF-7F0F-48C6-9982-4FD4443E843F}" destId="{8178D4C5-2C40-4BF3-8346-9C9CD731B205}" srcOrd="1" destOrd="0" presId="urn:microsoft.com/office/officeart/2005/8/layout/orgChart1"/>
    <dgm:cxn modelId="{51F1C06E-B661-4682-9621-9B8656F6C08A}" type="presOf" srcId="{F27EAA01-4497-45BB-A650-6304D72E37FF}" destId="{A57DB3AE-7E4C-4CEE-9E98-9684E033F052}" srcOrd="0" destOrd="0" presId="urn:microsoft.com/office/officeart/2005/8/layout/orgChart1"/>
    <dgm:cxn modelId="{C7793F70-72A3-4293-9069-69DAB822B411}" type="presOf" srcId="{478C6A29-D708-4B05-B05C-6B51E53162C8}" destId="{8288D878-2E10-40F6-9924-9C784F6C083E}" srcOrd="1" destOrd="0" presId="urn:microsoft.com/office/officeart/2005/8/layout/orgChart1"/>
    <dgm:cxn modelId="{D8516A50-0720-4FF7-8AF0-867122CE34A5}" srcId="{AE08C27C-2E5E-422C-AA91-180144B0552A}" destId="{066BD1E6-2CD0-4D2D-BB4B-A674FEF49F1E}" srcOrd="0" destOrd="0" parTransId="{31472A58-C393-4F90-84CA-EA468AE5798A}" sibTransId="{150812E5-6E10-426D-8297-C431EC966731}"/>
    <dgm:cxn modelId="{0422E374-8310-4432-85B4-DBDCE942E876}" type="presOf" srcId="{2C93A9F7-C79C-42FC-9AB7-5421B5DB8E2E}" destId="{0B338EC5-5469-45AE-8274-0E6BFD5ACBF4}" srcOrd="0" destOrd="0" presId="urn:microsoft.com/office/officeart/2005/8/layout/orgChart1"/>
    <dgm:cxn modelId="{81CEAB7B-CA5A-43F3-96DC-D4F2CC60FFE5}" type="presOf" srcId="{70035ED8-A536-4DE6-99B9-73AE7266E289}" destId="{19E90FAF-6093-4A51-9EA9-E612B65F7E44}" srcOrd="1" destOrd="0" presId="urn:microsoft.com/office/officeart/2005/8/layout/orgChart1"/>
    <dgm:cxn modelId="{6289B584-112E-436E-9B1F-59DD8A3691BA}" type="presOf" srcId="{AE08C27C-2E5E-422C-AA91-180144B0552A}" destId="{B93B59CB-0AFE-44C8-A49E-818AFCF7E1CD}" srcOrd="0" destOrd="0" presId="urn:microsoft.com/office/officeart/2005/8/layout/orgChart1"/>
    <dgm:cxn modelId="{14F5D389-18A2-4DE7-A8C0-D29D48D107FE}" type="presOf" srcId="{31472A58-C393-4F90-84CA-EA468AE5798A}" destId="{89097DB1-E4B8-456F-BF59-70EFFA1BFA39}" srcOrd="0" destOrd="0" presId="urn:microsoft.com/office/officeart/2005/8/layout/orgChart1"/>
    <dgm:cxn modelId="{56AF5C90-2C4F-4565-BC32-87445A0682B4}" srcId="{066BD1E6-2CD0-4D2D-BB4B-A674FEF49F1E}" destId="{820CE7A7-FB84-42C8-BC7E-EF803D96D3CC}" srcOrd="0" destOrd="0" parTransId="{6C35E230-0A2B-44E3-B20E-13F2D3BDF91E}" sibTransId="{F5D3D495-E782-4A19-8F3C-73B8ED2E22F6}"/>
    <dgm:cxn modelId="{30E2C292-258B-4CC4-A8BA-4B347FBDA3C6}" type="presOf" srcId="{6C35E230-0A2B-44E3-B20E-13F2D3BDF91E}" destId="{C3A1AC77-5A4C-4A03-9DA0-6259F8C7D84F}" srcOrd="0" destOrd="0" presId="urn:microsoft.com/office/officeart/2005/8/layout/orgChart1"/>
    <dgm:cxn modelId="{A8CC5B94-80C0-4160-837D-C48212FD94E9}" type="presOf" srcId="{2C93A9F7-C79C-42FC-9AB7-5421B5DB8E2E}" destId="{3F809BD8-4895-4C62-A770-4284DEF31B80}" srcOrd="1" destOrd="0" presId="urn:microsoft.com/office/officeart/2005/8/layout/orgChart1"/>
    <dgm:cxn modelId="{636C91A0-B9F8-4D29-8000-558349C907BE}" type="presOf" srcId="{820CE7A7-FB84-42C8-BC7E-EF803D96D3CC}" destId="{6274D1B7-B429-41F1-97E4-8C5FFBA9A465}" srcOrd="1" destOrd="0" presId="urn:microsoft.com/office/officeart/2005/8/layout/orgChart1"/>
    <dgm:cxn modelId="{E53A14B5-C1CD-4A2A-91BF-E82745965AEA}" type="presOf" srcId="{478C6A29-D708-4B05-B05C-6B51E53162C8}" destId="{F36B8AFD-12F1-4D02-80C6-E8005A7435E9}" srcOrd="0" destOrd="0" presId="urn:microsoft.com/office/officeart/2005/8/layout/orgChart1"/>
    <dgm:cxn modelId="{085F6BB9-C710-4D48-BEE9-8C5FE47E5C05}" type="presOf" srcId="{01571BD7-2076-443C-B425-6FDFBA66005B}" destId="{D2EC8C68-07D2-48BF-9DAE-682FB6A0DD80}" srcOrd="0" destOrd="0" presId="urn:microsoft.com/office/officeart/2005/8/layout/orgChart1"/>
    <dgm:cxn modelId="{8FEE26BA-703C-46A5-82BB-1C922A72E4C8}" type="presOf" srcId="{28943878-4F74-427D-A102-520BD75D6B37}" destId="{5782746A-B934-43F4-AA61-DC296219BF29}" srcOrd="0" destOrd="0" presId="urn:microsoft.com/office/officeart/2005/8/layout/orgChart1"/>
    <dgm:cxn modelId="{C62FC0BD-B0FB-4E3D-939A-62990F12BF6B}" type="presOf" srcId="{D53AD07D-AEDA-4B02-94BA-4550CE6B9111}" destId="{E1F6CF0F-01DF-4BF2-A397-D832FA6231C0}" srcOrd="0" destOrd="0" presId="urn:microsoft.com/office/officeart/2005/8/layout/orgChart1"/>
    <dgm:cxn modelId="{5CFD60C3-4180-42EB-8252-8E20D932D892}" srcId="{AE08C27C-2E5E-422C-AA91-180144B0552A}" destId="{478C6A29-D708-4B05-B05C-6B51E53162C8}" srcOrd="2" destOrd="0" parTransId="{D53AD07D-AEDA-4B02-94BA-4550CE6B9111}" sibTransId="{1DA5E478-A0F1-4FE2-A173-10F3732EEC2A}"/>
    <dgm:cxn modelId="{904BAAC9-EE6A-4174-ABB1-F0D928925103}" type="presOf" srcId="{D190CA6B-BB97-40DF-A196-1264B4E92C2D}" destId="{E1C61696-F341-467E-9962-AAF97181470E}" srcOrd="0" destOrd="0" presId="urn:microsoft.com/office/officeart/2005/8/layout/orgChart1"/>
    <dgm:cxn modelId="{98E907DE-3CED-4143-B25F-C17159332BA3}" srcId="{478C6A29-D708-4B05-B05C-6B51E53162C8}" destId="{2C93A9F7-C79C-42FC-9AB7-5421B5DB8E2E}" srcOrd="0" destOrd="0" parTransId="{D190CA6B-BB97-40DF-A196-1264B4E92C2D}" sibTransId="{CA1ADF20-2491-4CC4-AE1E-CA13B662E548}"/>
    <dgm:cxn modelId="{80BB62E4-386F-40C2-BB66-C32648BBFCCC}" type="presOf" srcId="{820CE7A7-FB84-42C8-BC7E-EF803D96D3CC}" destId="{DE49F135-3616-4EED-8B65-193A4A0B7D87}" srcOrd="0" destOrd="0" presId="urn:microsoft.com/office/officeart/2005/8/layout/orgChart1"/>
    <dgm:cxn modelId="{D42FEEFB-C84E-4EC7-ADC7-61887A100173}" type="presOf" srcId="{066BD1E6-2CD0-4D2D-BB4B-A674FEF49F1E}" destId="{4864C9D3-60B8-430C-8271-3ACDAEA60B89}" srcOrd="1" destOrd="0" presId="urn:microsoft.com/office/officeart/2005/8/layout/orgChart1"/>
    <dgm:cxn modelId="{1FFEB540-19C4-4BF5-BB9D-F6C63663400A}" type="presParOf" srcId="{A57DB3AE-7E4C-4CEE-9E98-9684E033F052}" destId="{58C993C4-CED4-41AB-8443-04CE95D38C1C}" srcOrd="0" destOrd="0" presId="urn:microsoft.com/office/officeart/2005/8/layout/orgChart1"/>
    <dgm:cxn modelId="{2F6FC90E-8EFE-47BA-B418-9D47EF387419}" type="presParOf" srcId="{58C993C4-CED4-41AB-8443-04CE95D38C1C}" destId="{FE45AFFB-B075-45F0-B1F0-98F154870CBF}" srcOrd="0" destOrd="0" presId="urn:microsoft.com/office/officeart/2005/8/layout/orgChart1"/>
    <dgm:cxn modelId="{5227A201-8B54-4798-94F8-D2F97816D05D}" type="presParOf" srcId="{FE45AFFB-B075-45F0-B1F0-98F154870CBF}" destId="{B93B59CB-0AFE-44C8-A49E-818AFCF7E1CD}" srcOrd="0" destOrd="0" presId="urn:microsoft.com/office/officeart/2005/8/layout/orgChart1"/>
    <dgm:cxn modelId="{23C2DB49-F967-47A2-9A6D-A9C8979BEB58}" type="presParOf" srcId="{FE45AFFB-B075-45F0-B1F0-98F154870CBF}" destId="{48B06A92-D2C5-4B40-A17A-1DCE35D7A2CF}" srcOrd="1" destOrd="0" presId="urn:microsoft.com/office/officeart/2005/8/layout/orgChart1"/>
    <dgm:cxn modelId="{AE466CA3-ED8D-4306-9F8E-6B6BB8A8A46B}" type="presParOf" srcId="{58C993C4-CED4-41AB-8443-04CE95D38C1C}" destId="{E333DBDB-983A-4CE0-A508-735D6294C1C3}" srcOrd="1" destOrd="0" presId="urn:microsoft.com/office/officeart/2005/8/layout/orgChart1"/>
    <dgm:cxn modelId="{07C39A1B-1492-4720-B509-35E7E2FA1A18}" type="presParOf" srcId="{E333DBDB-983A-4CE0-A508-735D6294C1C3}" destId="{89097DB1-E4B8-456F-BF59-70EFFA1BFA39}" srcOrd="0" destOrd="0" presId="urn:microsoft.com/office/officeart/2005/8/layout/orgChart1"/>
    <dgm:cxn modelId="{A33A836F-0610-4B1B-ABAA-CB7D8C22BAB1}" type="presParOf" srcId="{E333DBDB-983A-4CE0-A508-735D6294C1C3}" destId="{F1EBB227-3779-486D-9C44-2C9EEFDF9836}" srcOrd="1" destOrd="0" presId="urn:microsoft.com/office/officeart/2005/8/layout/orgChart1"/>
    <dgm:cxn modelId="{34CD2096-0DF0-4105-8251-32D4FC09591E}" type="presParOf" srcId="{F1EBB227-3779-486D-9C44-2C9EEFDF9836}" destId="{E0995969-E5A9-4FCF-B7A5-9435E6FC4CD9}" srcOrd="0" destOrd="0" presId="urn:microsoft.com/office/officeart/2005/8/layout/orgChart1"/>
    <dgm:cxn modelId="{C7D232F3-D292-40FA-B672-788883942A54}" type="presParOf" srcId="{E0995969-E5A9-4FCF-B7A5-9435E6FC4CD9}" destId="{3B9BF46E-7F70-4E5C-8540-B018FF0924F9}" srcOrd="0" destOrd="0" presId="urn:microsoft.com/office/officeart/2005/8/layout/orgChart1"/>
    <dgm:cxn modelId="{8378769E-CF88-44D0-AF44-D3F57AFFE27A}" type="presParOf" srcId="{E0995969-E5A9-4FCF-B7A5-9435E6FC4CD9}" destId="{4864C9D3-60B8-430C-8271-3ACDAEA60B89}" srcOrd="1" destOrd="0" presId="urn:microsoft.com/office/officeart/2005/8/layout/orgChart1"/>
    <dgm:cxn modelId="{C3B39DC6-65BD-4733-8BFA-EA2A0EE27E15}" type="presParOf" srcId="{F1EBB227-3779-486D-9C44-2C9EEFDF9836}" destId="{EA964110-3332-4E82-B7C1-32D97E3901F3}" srcOrd="1" destOrd="0" presId="urn:microsoft.com/office/officeart/2005/8/layout/orgChart1"/>
    <dgm:cxn modelId="{43FC7065-A5EE-4750-9B46-05085C033722}" type="presParOf" srcId="{EA964110-3332-4E82-B7C1-32D97E3901F3}" destId="{C3A1AC77-5A4C-4A03-9DA0-6259F8C7D84F}" srcOrd="0" destOrd="0" presId="urn:microsoft.com/office/officeart/2005/8/layout/orgChart1"/>
    <dgm:cxn modelId="{230E3377-4913-4273-AAF5-9ECE578FDF08}" type="presParOf" srcId="{EA964110-3332-4E82-B7C1-32D97E3901F3}" destId="{48D52074-C2C0-4EBC-8852-C135F79EB003}" srcOrd="1" destOrd="0" presId="urn:microsoft.com/office/officeart/2005/8/layout/orgChart1"/>
    <dgm:cxn modelId="{C25215C6-B96E-4210-9402-0CF8A18274AD}" type="presParOf" srcId="{48D52074-C2C0-4EBC-8852-C135F79EB003}" destId="{76758287-6059-4D59-875E-BB302EF3F5A0}" srcOrd="0" destOrd="0" presId="urn:microsoft.com/office/officeart/2005/8/layout/orgChart1"/>
    <dgm:cxn modelId="{7105E1A2-D9EA-49D6-8E0C-6F9937D541D4}" type="presParOf" srcId="{76758287-6059-4D59-875E-BB302EF3F5A0}" destId="{DE49F135-3616-4EED-8B65-193A4A0B7D87}" srcOrd="0" destOrd="0" presId="urn:microsoft.com/office/officeart/2005/8/layout/orgChart1"/>
    <dgm:cxn modelId="{B1F3170B-1199-47B7-AFF6-9F8A18403811}" type="presParOf" srcId="{76758287-6059-4D59-875E-BB302EF3F5A0}" destId="{6274D1B7-B429-41F1-97E4-8C5FFBA9A465}" srcOrd="1" destOrd="0" presId="urn:microsoft.com/office/officeart/2005/8/layout/orgChart1"/>
    <dgm:cxn modelId="{891F6DE5-2A21-4D20-AF91-1FE80B361377}" type="presParOf" srcId="{48D52074-C2C0-4EBC-8852-C135F79EB003}" destId="{B3A6A6C4-3AA7-4CE1-ADFF-FE7B00707BF2}" srcOrd="1" destOrd="0" presId="urn:microsoft.com/office/officeart/2005/8/layout/orgChart1"/>
    <dgm:cxn modelId="{0B5ABA3B-35D7-4B4F-825F-4008C2A81909}" type="presParOf" srcId="{48D52074-C2C0-4EBC-8852-C135F79EB003}" destId="{B21DE62F-1E2D-4FC7-8FCA-A27EEC69217C}" srcOrd="2" destOrd="0" presId="urn:microsoft.com/office/officeart/2005/8/layout/orgChart1"/>
    <dgm:cxn modelId="{84E09F29-089F-4BBE-8E6D-E055CFE38491}" type="presParOf" srcId="{F1EBB227-3779-486D-9C44-2C9EEFDF9836}" destId="{2C67B9CB-7753-470D-92F9-BC3AD6205109}" srcOrd="2" destOrd="0" presId="urn:microsoft.com/office/officeart/2005/8/layout/orgChart1"/>
    <dgm:cxn modelId="{D2E2D4BC-FC3A-44D3-BAD1-2F8F0815CCA6}" type="presParOf" srcId="{E333DBDB-983A-4CE0-A508-735D6294C1C3}" destId="{5782746A-B934-43F4-AA61-DC296219BF29}" srcOrd="2" destOrd="0" presId="urn:microsoft.com/office/officeart/2005/8/layout/orgChart1"/>
    <dgm:cxn modelId="{505516CE-1BAC-4A16-8C01-35D35A64B0A9}" type="presParOf" srcId="{E333DBDB-983A-4CE0-A508-735D6294C1C3}" destId="{54BF0E8D-788C-45FF-8C59-5D64EEEAA64F}" srcOrd="3" destOrd="0" presId="urn:microsoft.com/office/officeart/2005/8/layout/orgChart1"/>
    <dgm:cxn modelId="{5864E922-CD67-4666-B0D8-1EC6F3081AFF}" type="presParOf" srcId="{54BF0E8D-788C-45FF-8C59-5D64EEEAA64F}" destId="{855D6770-037C-4FA5-87BD-21A79A84B20E}" srcOrd="0" destOrd="0" presId="urn:microsoft.com/office/officeart/2005/8/layout/orgChart1"/>
    <dgm:cxn modelId="{024312FA-A548-4B36-8BAA-39095F2841CF}" type="presParOf" srcId="{855D6770-037C-4FA5-87BD-21A79A84B20E}" destId="{F9ECAC18-5D12-482B-A34E-74FD18C0DCE2}" srcOrd="0" destOrd="0" presId="urn:microsoft.com/office/officeart/2005/8/layout/orgChart1"/>
    <dgm:cxn modelId="{788E4478-3DCF-482C-A612-2B889E76810D}" type="presParOf" srcId="{855D6770-037C-4FA5-87BD-21A79A84B20E}" destId="{19E90FAF-6093-4A51-9EA9-E612B65F7E44}" srcOrd="1" destOrd="0" presId="urn:microsoft.com/office/officeart/2005/8/layout/orgChart1"/>
    <dgm:cxn modelId="{52FE610D-EC04-42A1-BEDB-3E5C242ED41C}" type="presParOf" srcId="{54BF0E8D-788C-45FF-8C59-5D64EEEAA64F}" destId="{4E3AFF9B-0C9B-472D-9FE4-C7782A80CC2A}" srcOrd="1" destOrd="0" presId="urn:microsoft.com/office/officeart/2005/8/layout/orgChart1"/>
    <dgm:cxn modelId="{94F7FF0D-2C02-478A-AF5A-FF9FF2D175BC}" type="presParOf" srcId="{4E3AFF9B-0C9B-472D-9FE4-C7782A80CC2A}" destId="{D2EC8C68-07D2-48BF-9DAE-682FB6A0DD80}" srcOrd="0" destOrd="0" presId="urn:microsoft.com/office/officeart/2005/8/layout/orgChart1"/>
    <dgm:cxn modelId="{986953F8-82C0-4668-817D-6895FE674B83}" type="presParOf" srcId="{4E3AFF9B-0C9B-472D-9FE4-C7782A80CC2A}" destId="{F06607FB-4A47-496D-8270-71807448FFB8}" srcOrd="1" destOrd="0" presId="urn:microsoft.com/office/officeart/2005/8/layout/orgChart1"/>
    <dgm:cxn modelId="{A3F6F692-18D6-4043-8AD8-493FF5C4D421}" type="presParOf" srcId="{F06607FB-4A47-496D-8270-71807448FFB8}" destId="{8F92D9B4-38CD-4A27-B601-2706103701AA}" srcOrd="0" destOrd="0" presId="urn:microsoft.com/office/officeart/2005/8/layout/orgChart1"/>
    <dgm:cxn modelId="{ECDD3C45-BA7A-4BB2-AF99-E2BC4011B9B3}" type="presParOf" srcId="{8F92D9B4-38CD-4A27-B601-2706103701AA}" destId="{414B4C2B-79E9-4627-AC5A-EB0B11C2ED2B}" srcOrd="0" destOrd="0" presId="urn:microsoft.com/office/officeart/2005/8/layout/orgChart1"/>
    <dgm:cxn modelId="{D166F2BC-9D7A-4CB2-BA6B-DFC6BC9FD146}" type="presParOf" srcId="{8F92D9B4-38CD-4A27-B601-2706103701AA}" destId="{8178D4C5-2C40-4BF3-8346-9C9CD731B205}" srcOrd="1" destOrd="0" presId="urn:microsoft.com/office/officeart/2005/8/layout/orgChart1"/>
    <dgm:cxn modelId="{87D07BEB-1E5C-4C34-B60E-6DD4EEF2C6D4}" type="presParOf" srcId="{F06607FB-4A47-496D-8270-71807448FFB8}" destId="{399381C4-55B9-4135-A884-650060C3AE89}" srcOrd="1" destOrd="0" presId="urn:microsoft.com/office/officeart/2005/8/layout/orgChart1"/>
    <dgm:cxn modelId="{8BA360D8-CA6D-4B1F-B3D7-485135537CB4}" type="presParOf" srcId="{F06607FB-4A47-496D-8270-71807448FFB8}" destId="{E9710703-7963-413E-A941-0C59D1B3383D}" srcOrd="2" destOrd="0" presId="urn:microsoft.com/office/officeart/2005/8/layout/orgChart1"/>
    <dgm:cxn modelId="{CA6B3363-25E4-4A98-AE18-D3F32F4B6C50}" type="presParOf" srcId="{54BF0E8D-788C-45FF-8C59-5D64EEEAA64F}" destId="{D5E743E0-49D6-4C27-8BE3-9FC7081AA2F7}" srcOrd="2" destOrd="0" presId="urn:microsoft.com/office/officeart/2005/8/layout/orgChart1"/>
    <dgm:cxn modelId="{F4BD72D8-E46B-4DAC-9D7C-768275CE4FFF}" type="presParOf" srcId="{E333DBDB-983A-4CE0-A508-735D6294C1C3}" destId="{E1F6CF0F-01DF-4BF2-A397-D832FA6231C0}" srcOrd="4" destOrd="0" presId="urn:microsoft.com/office/officeart/2005/8/layout/orgChart1"/>
    <dgm:cxn modelId="{28AA9D1C-0633-4073-A5E4-F9D241D6E8CA}" type="presParOf" srcId="{E333DBDB-983A-4CE0-A508-735D6294C1C3}" destId="{A0051201-F62F-4F0D-99F6-53504B352A8A}" srcOrd="5" destOrd="0" presId="urn:microsoft.com/office/officeart/2005/8/layout/orgChart1"/>
    <dgm:cxn modelId="{6D8C5145-0191-487F-93CA-8CCDFF803E7E}" type="presParOf" srcId="{A0051201-F62F-4F0D-99F6-53504B352A8A}" destId="{6C61C986-ADCC-403E-AB1F-FC96DBC85DDC}" srcOrd="0" destOrd="0" presId="urn:microsoft.com/office/officeart/2005/8/layout/orgChart1"/>
    <dgm:cxn modelId="{2506C7D4-B02C-4900-AC72-5D6EB9504656}" type="presParOf" srcId="{6C61C986-ADCC-403E-AB1F-FC96DBC85DDC}" destId="{F36B8AFD-12F1-4D02-80C6-E8005A7435E9}" srcOrd="0" destOrd="0" presId="urn:microsoft.com/office/officeart/2005/8/layout/orgChart1"/>
    <dgm:cxn modelId="{76A371D4-B2DF-4E6E-83B0-CECB266ABB41}" type="presParOf" srcId="{6C61C986-ADCC-403E-AB1F-FC96DBC85DDC}" destId="{8288D878-2E10-40F6-9924-9C784F6C083E}" srcOrd="1" destOrd="0" presId="urn:microsoft.com/office/officeart/2005/8/layout/orgChart1"/>
    <dgm:cxn modelId="{7E751812-5697-4252-B0D1-39F7A838AF3B}" type="presParOf" srcId="{A0051201-F62F-4F0D-99F6-53504B352A8A}" destId="{A1776CD3-722B-422E-B37F-289575449DC4}" srcOrd="1" destOrd="0" presId="urn:microsoft.com/office/officeart/2005/8/layout/orgChart1"/>
    <dgm:cxn modelId="{5869A098-F8B7-4845-8F43-7ED818FCB22E}" type="presParOf" srcId="{A1776CD3-722B-422E-B37F-289575449DC4}" destId="{E1C61696-F341-467E-9962-AAF97181470E}" srcOrd="0" destOrd="0" presId="urn:microsoft.com/office/officeart/2005/8/layout/orgChart1"/>
    <dgm:cxn modelId="{24B72ACE-F573-4EC5-82DF-FBEC3C661320}" type="presParOf" srcId="{A1776CD3-722B-422E-B37F-289575449DC4}" destId="{ED821AC3-5B96-46D6-A353-79CBFBB7A0A8}" srcOrd="1" destOrd="0" presId="urn:microsoft.com/office/officeart/2005/8/layout/orgChart1"/>
    <dgm:cxn modelId="{4806389A-A2BC-40B0-80D6-7E297F783BF4}" type="presParOf" srcId="{ED821AC3-5B96-46D6-A353-79CBFBB7A0A8}" destId="{51D5ED03-6D76-46DC-8CD7-4E8D8985C4B3}" srcOrd="0" destOrd="0" presId="urn:microsoft.com/office/officeart/2005/8/layout/orgChart1"/>
    <dgm:cxn modelId="{EEF70621-04FA-4BDF-B1AF-AF2160965D70}" type="presParOf" srcId="{51D5ED03-6D76-46DC-8CD7-4E8D8985C4B3}" destId="{0B338EC5-5469-45AE-8274-0E6BFD5ACBF4}" srcOrd="0" destOrd="0" presId="urn:microsoft.com/office/officeart/2005/8/layout/orgChart1"/>
    <dgm:cxn modelId="{108B3345-60B0-49F1-99E6-05A4393C2307}" type="presParOf" srcId="{51D5ED03-6D76-46DC-8CD7-4E8D8985C4B3}" destId="{3F809BD8-4895-4C62-A770-4284DEF31B80}" srcOrd="1" destOrd="0" presId="urn:microsoft.com/office/officeart/2005/8/layout/orgChart1"/>
    <dgm:cxn modelId="{4A0972D5-C499-4AD5-99F2-456B74E5DD19}" type="presParOf" srcId="{ED821AC3-5B96-46D6-A353-79CBFBB7A0A8}" destId="{912F8C83-4448-42F2-B6E9-0B4AEE20FB8F}" srcOrd="1" destOrd="0" presId="urn:microsoft.com/office/officeart/2005/8/layout/orgChart1"/>
    <dgm:cxn modelId="{A04530EE-51DD-4041-B434-65804BDBBE94}" type="presParOf" srcId="{ED821AC3-5B96-46D6-A353-79CBFBB7A0A8}" destId="{73DE0425-0CD2-4310-BAAE-BBB1FD3B86C1}" srcOrd="2" destOrd="0" presId="urn:microsoft.com/office/officeart/2005/8/layout/orgChart1"/>
    <dgm:cxn modelId="{C6650F58-B04C-445E-A752-8509CD7F6EF0}" type="presParOf" srcId="{A0051201-F62F-4F0D-99F6-53504B352A8A}" destId="{0D28D940-7890-4FE1-92B6-030887E84013}" srcOrd="2" destOrd="0" presId="urn:microsoft.com/office/officeart/2005/8/layout/orgChart1"/>
    <dgm:cxn modelId="{1D6360DA-BA8C-4578-BA7F-1FBA7C91887E}" type="presParOf" srcId="{58C993C4-CED4-41AB-8443-04CE95D38C1C}" destId="{4455DD16-673C-47CB-BCCC-D2B7BFF1560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601B71C1-1BCD-48DD-B0DF-06077FC3B36D}"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ru-RU"/>
        </a:p>
      </dgm:t>
    </dgm:pt>
    <dgm:pt modelId="{A5E33537-EA91-4B08-BC06-BFE4232651B0}">
      <dgm:prSet phldrT="[Текст]"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kk-KZ" sz="1800" b="1" dirty="0">
              <a:latin typeface="Times New Roman" panose="02020603050405020304" pitchFamily="18" charset="0"/>
              <a:cs typeface="Times New Roman" panose="02020603050405020304" pitchFamily="18" charset="0"/>
            </a:rPr>
            <a:t>Кредиторлық берешек бойынша шығу жолдары:</a:t>
          </a:r>
        </a:p>
        <a:p>
          <a:pPr defTabSz="2533650">
            <a:lnSpc>
              <a:spcPct val="90000"/>
            </a:lnSpc>
            <a:spcBef>
              <a:spcPct val="0"/>
            </a:spcBef>
            <a:spcAft>
              <a:spcPct val="35000"/>
            </a:spcAft>
          </a:pPr>
          <a:endParaRPr lang="ru-RU" dirty="0"/>
        </a:p>
      </dgm:t>
    </dgm:pt>
    <dgm:pt modelId="{61D19F92-CFC6-4BED-AD3F-7A18EF59574E}" type="parTrans" cxnId="{21F88B2B-76A2-4D38-8898-7670509C484C}">
      <dgm:prSet/>
      <dgm:spPr/>
      <dgm:t>
        <a:bodyPr/>
        <a:lstStyle/>
        <a:p>
          <a:endParaRPr lang="ru-RU"/>
        </a:p>
      </dgm:t>
    </dgm:pt>
    <dgm:pt modelId="{80800104-CFB0-4440-81F2-4D4E3A5972AE}" type="sibTrans" cxnId="{21F88B2B-76A2-4D38-8898-7670509C484C}">
      <dgm:prSet/>
      <dgm:spPr/>
      <dgm:t>
        <a:bodyPr/>
        <a:lstStyle/>
        <a:p>
          <a:endParaRPr lang="ru-RU"/>
        </a:p>
      </dgm:t>
    </dgm:pt>
    <dgm:pt modelId="{09568364-7756-489C-BFCD-D764CACD3B10}">
      <dgm:prSet phldrT="[Текст]" custT="1"/>
      <dgm:spPr/>
      <dgm:t>
        <a:bodyPr/>
        <a:lstStyle/>
        <a:p>
          <a:pPr marL="0" lvl="0" indent="0">
            <a:buFont typeface="Wingdings" panose="05000000000000000000" pitchFamily="2" charset="2"/>
            <a:buNone/>
          </a:pPr>
          <a:endParaRPr lang="kk-KZ" sz="1100" b="1" dirty="0">
            <a:latin typeface="Times New Roman" panose="02020603050405020304" pitchFamily="18" charset="0"/>
            <a:cs typeface="Times New Roman" panose="02020603050405020304" pitchFamily="18" charset="0"/>
          </a:endParaRPr>
        </a:p>
        <a:p>
          <a:pPr marL="0" lvl="0" indent="0">
            <a:buFont typeface="Wingdings" panose="05000000000000000000" pitchFamily="2" charset="2"/>
            <a:buNone/>
          </a:pPr>
          <a:endParaRPr lang="kk-KZ" sz="1400" b="1" dirty="0">
            <a:latin typeface="Times New Roman" panose="02020603050405020304" pitchFamily="18" charset="0"/>
            <a:cs typeface="Times New Roman" panose="02020603050405020304" pitchFamily="18" charset="0"/>
          </a:endParaRPr>
        </a:p>
        <a:p>
          <a:pPr marL="0" lvl="0" indent="0">
            <a:buFont typeface="Wingdings" panose="05000000000000000000" pitchFamily="2" charset="2"/>
            <a:buNone/>
          </a:pPr>
          <a:r>
            <a:rPr lang="kk-KZ" sz="1400" b="1" dirty="0">
              <a:latin typeface="Times New Roman" panose="02020603050405020304" pitchFamily="18" charset="0"/>
              <a:cs typeface="Times New Roman" panose="02020603050405020304" pitchFamily="18" charset="0"/>
            </a:rPr>
            <a:t>Штаттық бірлікті оңтайландыру;    </a:t>
          </a:r>
        </a:p>
        <a:p>
          <a:pPr marL="0" lvl="0" indent="0">
            <a:buFont typeface="Wingdings" panose="05000000000000000000" pitchFamily="2" charset="2"/>
            <a:buNone/>
          </a:pPr>
          <a:r>
            <a:rPr lang="kk-KZ" sz="1400" b="0" dirty="0">
              <a:latin typeface="Times New Roman" panose="02020603050405020304" pitchFamily="18" charset="0"/>
              <a:cs typeface="Times New Roman" panose="02020603050405020304" pitchFamily="18" charset="0"/>
            </a:rPr>
            <a:t>Жалпы 33,25 штаттық бірлікке қысқарту жоспарлануда. Оның 4 айлық еңбек ақысы  30 697 698тг құрайды.</a:t>
          </a:r>
        </a:p>
        <a:p>
          <a:pPr lvl="0"/>
          <a:endParaRPr lang="kk-KZ" sz="1000" b="1" dirty="0">
            <a:latin typeface="Times New Roman" panose="02020603050405020304" pitchFamily="18" charset="0"/>
            <a:cs typeface="Times New Roman" panose="02020603050405020304" pitchFamily="18" charset="0"/>
          </a:endParaRPr>
        </a:p>
        <a:p>
          <a:endParaRPr lang="ru-RU" dirty="0"/>
        </a:p>
      </dgm:t>
    </dgm:pt>
    <dgm:pt modelId="{21ABE353-2545-4094-89C0-582F30B545F1}" type="parTrans" cxnId="{B4D28CB7-0007-4DBF-BAB1-BAD51FB19908}">
      <dgm:prSet/>
      <dgm:spPr/>
      <dgm:t>
        <a:bodyPr/>
        <a:lstStyle/>
        <a:p>
          <a:endParaRPr lang="ru-RU"/>
        </a:p>
      </dgm:t>
    </dgm:pt>
    <dgm:pt modelId="{7D4B0190-5398-4FCD-9ECA-7ECEA5A3FF4B}" type="sibTrans" cxnId="{B4D28CB7-0007-4DBF-BAB1-BAD51FB19908}">
      <dgm:prSet/>
      <dgm:spPr/>
      <dgm:t>
        <a:bodyPr/>
        <a:lstStyle/>
        <a:p>
          <a:endParaRPr lang="ru-RU"/>
        </a:p>
      </dgm:t>
    </dgm:pt>
    <dgm:pt modelId="{F28360D1-6422-427D-B6ED-CC732BFFD1EB}">
      <dgm:prSet phldrT="[Текст]"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kk-KZ" sz="1400" b="0" dirty="0">
              <a:latin typeface="Times New Roman" panose="02020603050405020304" pitchFamily="18" charset="0"/>
              <a:cs typeface="Times New Roman" panose="02020603050405020304" pitchFamily="18" charset="0"/>
            </a:rPr>
            <a:t>Қалпына келтіру емі және медициналық оңалту бөлімін ауруханаға көшіру арқылы қыркүйек-желтоқсан жалға беру ақысын үнемдеу.  Жалпы соммасы 4 000 000тг.</a:t>
          </a:r>
        </a:p>
        <a:p>
          <a:pPr defTabSz="2889250">
            <a:lnSpc>
              <a:spcPct val="90000"/>
            </a:lnSpc>
            <a:spcBef>
              <a:spcPct val="0"/>
            </a:spcBef>
            <a:spcAft>
              <a:spcPct val="35000"/>
            </a:spcAft>
          </a:pPr>
          <a:endParaRPr lang="ru-RU" dirty="0"/>
        </a:p>
      </dgm:t>
    </dgm:pt>
    <dgm:pt modelId="{58542CA6-B93F-44C1-9C93-143A5888895A}" type="parTrans" cxnId="{A1498717-4C08-4FA7-A074-04CB22231200}">
      <dgm:prSet/>
      <dgm:spPr/>
      <dgm:t>
        <a:bodyPr/>
        <a:lstStyle/>
        <a:p>
          <a:endParaRPr lang="ru-RU"/>
        </a:p>
      </dgm:t>
    </dgm:pt>
    <dgm:pt modelId="{EAEC0330-9C8B-422F-9154-7AA5B6A8BACF}" type="sibTrans" cxnId="{A1498717-4C08-4FA7-A074-04CB22231200}">
      <dgm:prSet/>
      <dgm:spPr/>
      <dgm:t>
        <a:bodyPr/>
        <a:lstStyle/>
        <a:p>
          <a:endParaRPr lang="ru-RU"/>
        </a:p>
      </dgm:t>
    </dgm:pt>
    <dgm:pt modelId="{7B9000D8-9262-45C2-8B02-0428D3BD3451}">
      <dgm:prSet custT="1"/>
      <dgm:spPr/>
      <dgm:t>
        <a:bodyPr/>
        <a:lstStyle/>
        <a:p>
          <a:r>
            <a:rPr lang="kk-KZ" sz="1400" b="0" dirty="0">
              <a:latin typeface="Times New Roman" panose="02020603050405020304" pitchFamily="18" charset="0"/>
              <a:cs typeface="Times New Roman" panose="02020603050405020304" pitchFamily="18" charset="0"/>
            </a:rPr>
            <a:t>Дәрі-дәрмекке жоспарланаған соммадан 167 000 000тг үнемдеу.</a:t>
          </a:r>
          <a:endParaRPr lang="ru-RU" sz="1400" b="0" dirty="0">
            <a:latin typeface="Times New Roman" panose="02020603050405020304" pitchFamily="18" charset="0"/>
            <a:cs typeface="Times New Roman" panose="02020603050405020304" pitchFamily="18" charset="0"/>
          </a:endParaRPr>
        </a:p>
      </dgm:t>
    </dgm:pt>
    <dgm:pt modelId="{C4C4B135-B774-4EBB-8127-2A8BF66F63B8}" type="parTrans" cxnId="{06B9ACDE-F741-43A9-A9BF-982F88485C86}">
      <dgm:prSet/>
      <dgm:spPr/>
      <dgm:t>
        <a:bodyPr/>
        <a:lstStyle/>
        <a:p>
          <a:endParaRPr lang="ru-RU"/>
        </a:p>
      </dgm:t>
    </dgm:pt>
    <dgm:pt modelId="{6E9DCD4B-65A4-4189-83E1-2E9E991295F0}" type="sibTrans" cxnId="{06B9ACDE-F741-43A9-A9BF-982F88485C86}">
      <dgm:prSet/>
      <dgm:spPr/>
      <dgm:t>
        <a:bodyPr/>
        <a:lstStyle/>
        <a:p>
          <a:endParaRPr lang="ru-RU"/>
        </a:p>
      </dgm:t>
    </dgm:pt>
    <dgm:pt modelId="{E17DA30C-5F3B-4164-B286-7C48A40E30D2}" type="pres">
      <dgm:prSet presAssocID="{601B71C1-1BCD-48DD-B0DF-06077FC3B36D}" presName="hierChild1" presStyleCnt="0">
        <dgm:presLayoutVars>
          <dgm:chPref val="1"/>
          <dgm:dir/>
          <dgm:animOne val="branch"/>
          <dgm:animLvl val="lvl"/>
          <dgm:resizeHandles/>
        </dgm:presLayoutVars>
      </dgm:prSet>
      <dgm:spPr/>
    </dgm:pt>
    <dgm:pt modelId="{1243A58D-0611-4426-A63D-3DAB88956282}" type="pres">
      <dgm:prSet presAssocID="{A5E33537-EA91-4B08-BC06-BFE4232651B0}" presName="hierRoot1" presStyleCnt="0"/>
      <dgm:spPr/>
    </dgm:pt>
    <dgm:pt modelId="{47BE3C35-A936-49FA-B3E2-2579F2F1B4C1}" type="pres">
      <dgm:prSet presAssocID="{A5E33537-EA91-4B08-BC06-BFE4232651B0}" presName="composite" presStyleCnt="0"/>
      <dgm:spPr/>
    </dgm:pt>
    <dgm:pt modelId="{050D5FC8-F7F1-4EEE-9E8F-14500ECAB6F0}" type="pres">
      <dgm:prSet presAssocID="{A5E33537-EA91-4B08-BC06-BFE4232651B0}" presName="background" presStyleLbl="node0" presStyleIdx="0" presStyleCnt="1"/>
      <dgm:spPr/>
    </dgm:pt>
    <dgm:pt modelId="{118CFD49-F896-4F2D-9FD8-059CDE0C18FE}" type="pres">
      <dgm:prSet presAssocID="{A5E33537-EA91-4B08-BC06-BFE4232651B0}" presName="text" presStyleLbl="fgAcc0" presStyleIdx="0" presStyleCnt="1" custScaleX="317463" custScaleY="41839" custLinFactNeighborX="3235" custLinFactNeighborY="-51728">
        <dgm:presLayoutVars>
          <dgm:chPref val="3"/>
        </dgm:presLayoutVars>
      </dgm:prSet>
      <dgm:spPr/>
    </dgm:pt>
    <dgm:pt modelId="{D15AC5F7-55E9-4209-921B-187ED67F6B00}" type="pres">
      <dgm:prSet presAssocID="{A5E33537-EA91-4B08-BC06-BFE4232651B0}" presName="hierChild2" presStyleCnt="0"/>
      <dgm:spPr/>
    </dgm:pt>
    <dgm:pt modelId="{1EEC386D-3AF8-4DD8-9F14-1FA59DB979CD}" type="pres">
      <dgm:prSet presAssocID="{21ABE353-2545-4094-89C0-582F30B545F1}" presName="Name10" presStyleLbl="parChTrans1D2" presStyleIdx="0" presStyleCnt="3"/>
      <dgm:spPr/>
    </dgm:pt>
    <dgm:pt modelId="{421A2088-3892-465C-828A-C6FD56C48A9F}" type="pres">
      <dgm:prSet presAssocID="{09568364-7756-489C-BFCD-D764CACD3B10}" presName="hierRoot2" presStyleCnt="0"/>
      <dgm:spPr/>
    </dgm:pt>
    <dgm:pt modelId="{D7B26D23-4224-4FAF-8CEB-A7207EFB1772}" type="pres">
      <dgm:prSet presAssocID="{09568364-7756-489C-BFCD-D764CACD3B10}" presName="composite2" presStyleCnt="0"/>
      <dgm:spPr/>
    </dgm:pt>
    <dgm:pt modelId="{C115F559-E57A-4F69-B057-8582ED482C92}" type="pres">
      <dgm:prSet presAssocID="{09568364-7756-489C-BFCD-D764CACD3B10}" presName="background2" presStyleLbl="node2" presStyleIdx="0" presStyleCnt="3"/>
      <dgm:spPr/>
    </dgm:pt>
    <dgm:pt modelId="{0A49DABA-FB90-4788-8410-349215A121EF}" type="pres">
      <dgm:prSet presAssocID="{09568364-7756-489C-BFCD-D764CACD3B10}" presName="text2" presStyleLbl="fgAcc2" presStyleIdx="0" presStyleCnt="3">
        <dgm:presLayoutVars>
          <dgm:chPref val="3"/>
        </dgm:presLayoutVars>
      </dgm:prSet>
      <dgm:spPr/>
    </dgm:pt>
    <dgm:pt modelId="{70B92054-B2D5-43FF-B9C8-874680AA8AC3}" type="pres">
      <dgm:prSet presAssocID="{09568364-7756-489C-BFCD-D764CACD3B10}" presName="hierChild3" presStyleCnt="0"/>
      <dgm:spPr/>
    </dgm:pt>
    <dgm:pt modelId="{71F94D22-0CF4-4361-84B3-15B917B3222B}" type="pres">
      <dgm:prSet presAssocID="{58542CA6-B93F-44C1-9C93-143A5888895A}" presName="Name10" presStyleLbl="parChTrans1D2" presStyleIdx="1" presStyleCnt="3"/>
      <dgm:spPr/>
    </dgm:pt>
    <dgm:pt modelId="{50A1F973-5196-4EF0-920F-B3BB6D4ABD72}" type="pres">
      <dgm:prSet presAssocID="{F28360D1-6422-427D-B6ED-CC732BFFD1EB}" presName="hierRoot2" presStyleCnt="0"/>
      <dgm:spPr/>
    </dgm:pt>
    <dgm:pt modelId="{BB60EAF8-D9F3-43C6-98A4-A4B025A35427}" type="pres">
      <dgm:prSet presAssocID="{F28360D1-6422-427D-B6ED-CC732BFFD1EB}" presName="composite2" presStyleCnt="0"/>
      <dgm:spPr/>
    </dgm:pt>
    <dgm:pt modelId="{F5C8D364-0697-4611-98DC-650DCF553755}" type="pres">
      <dgm:prSet presAssocID="{F28360D1-6422-427D-B6ED-CC732BFFD1EB}" presName="background2" presStyleLbl="node2" presStyleIdx="1" presStyleCnt="3"/>
      <dgm:spPr/>
    </dgm:pt>
    <dgm:pt modelId="{4D92071C-C4D5-45DD-9DCF-3C6BC31DBFF4}" type="pres">
      <dgm:prSet presAssocID="{F28360D1-6422-427D-B6ED-CC732BFFD1EB}" presName="text2" presStyleLbl="fgAcc2" presStyleIdx="1" presStyleCnt="3" custLinFactNeighborX="3250" custLinFactNeighborY="4452">
        <dgm:presLayoutVars>
          <dgm:chPref val="3"/>
        </dgm:presLayoutVars>
      </dgm:prSet>
      <dgm:spPr/>
    </dgm:pt>
    <dgm:pt modelId="{48A7A1C9-CC61-47EA-945C-241E49517864}" type="pres">
      <dgm:prSet presAssocID="{F28360D1-6422-427D-B6ED-CC732BFFD1EB}" presName="hierChild3" presStyleCnt="0"/>
      <dgm:spPr/>
    </dgm:pt>
    <dgm:pt modelId="{A04E67C5-5328-4B0D-97B2-3B8677AA8D82}" type="pres">
      <dgm:prSet presAssocID="{C4C4B135-B774-4EBB-8127-2A8BF66F63B8}" presName="Name10" presStyleLbl="parChTrans1D2" presStyleIdx="2" presStyleCnt="3"/>
      <dgm:spPr/>
    </dgm:pt>
    <dgm:pt modelId="{7A898589-0ABB-4AC9-90DA-B7978137FD26}" type="pres">
      <dgm:prSet presAssocID="{7B9000D8-9262-45C2-8B02-0428D3BD3451}" presName="hierRoot2" presStyleCnt="0"/>
      <dgm:spPr/>
    </dgm:pt>
    <dgm:pt modelId="{C4655DA8-F486-4BF1-94D5-968E1D8B285E}" type="pres">
      <dgm:prSet presAssocID="{7B9000D8-9262-45C2-8B02-0428D3BD3451}" presName="composite2" presStyleCnt="0"/>
      <dgm:spPr/>
    </dgm:pt>
    <dgm:pt modelId="{37838893-7C20-4F3B-9F3A-6F69C7937F91}" type="pres">
      <dgm:prSet presAssocID="{7B9000D8-9262-45C2-8B02-0428D3BD3451}" presName="background2" presStyleLbl="node2" presStyleIdx="2" presStyleCnt="3"/>
      <dgm:spPr/>
    </dgm:pt>
    <dgm:pt modelId="{A49FE8A2-1AC4-40B9-88FA-5AB89A1D7467}" type="pres">
      <dgm:prSet presAssocID="{7B9000D8-9262-45C2-8B02-0428D3BD3451}" presName="text2" presStyleLbl="fgAcc2" presStyleIdx="2" presStyleCnt="3">
        <dgm:presLayoutVars>
          <dgm:chPref val="3"/>
        </dgm:presLayoutVars>
      </dgm:prSet>
      <dgm:spPr/>
    </dgm:pt>
    <dgm:pt modelId="{73FAD1F5-B68E-438E-8892-630320BC7FC1}" type="pres">
      <dgm:prSet presAssocID="{7B9000D8-9262-45C2-8B02-0428D3BD3451}" presName="hierChild3" presStyleCnt="0"/>
      <dgm:spPr/>
    </dgm:pt>
  </dgm:ptLst>
  <dgm:cxnLst>
    <dgm:cxn modelId="{DB6EB815-1DCB-4615-8ED4-812169BDAEA7}" type="presOf" srcId="{C4C4B135-B774-4EBB-8127-2A8BF66F63B8}" destId="{A04E67C5-5328-4B0D-97B2-3B8677AA8D82}" srcOrd="0" destOrd="0" presId="urn:microsoft.com/office/officeart/2005/8/layout/hierarchy1"/>
    <dgm:cxn modelId="{A1498717-4C08-4FA7-A074-04CB22231200}" srcId="{A5E33537-EA91-4B08-BC06-BFE4232651B0}" destId="{F28360D1-6422-427D-B6ED-CC732BFFD1EB}" srcOrd="1" destOrd="0" parTransId="{58542CA6-B93F-44C1-9C93-143A5888895A}" sibTransId="{EAEC0330-9C8B-422F-9154-7AA5B6A8BACF}"/>
    <dgm:cxn modelId="{52CF9F1D-EFEE-42AE-8850-4FD1CDD0A5E7}" type="presOf" srcId="{A5E33537-EA91-4B08-BC06-BFE4232651B0}" destId="{118CFD49-F896-4F2D-9FD8-059CDE0C18FE}" srcOrd="0" destOrd="0" presId="urn:microsoft.com/office/officeart/2005/8/layout/hierarchy1"/>
    <dgm:cxn modelId="{21F88B2B-76A2-4D38-8898-7670509C484C}" srcId="{601B71C1-1BCD-48DD-B0DF-06077FC3B36D}" destId="{A5E33537-EA91-4B08-BC06-BFE4232651B0}" srcOrd="0" destOrd="0" parTransId="{61D19F92-CFC6-4BED-AD3F-7A18EF59574E}" sibTransId="{80800104-CFB0-4440-81F2-4D4E3A5972AE}"/>
    <dgm:cxn modelId="{8C2EEC2B-2312-47CC-9F5F-C0CF9A4B45CD}" type="presOf" srcId="{58542CA6-B93F-44C1-9C93-143A5888895A}" destId="{71F94D22-0CF4-4361-84B3-15B917B3222B}" srcOrd="0" destOrd="0" presId="urn:microsoft.com/office/officeart/2005/8/layout/hierarchy1"/>
    <dgm:cxn modelId="{2D1C5335-7C6F-4032-A034-968D1BBE9424}" type="presOf" srcId="{601B71C1-1BCD-48DD-B0DF-06077FC3B36D}" destId="{E17DA30C-5F3B-4164-B286-7C48A40E30D2}" srcOrd="0" destOrd="0" presId="urn:microsoft.com/office/officeart/2005/8/layout/hierarchy1"/>
    <dgm:cxn modelId="{B50EB165-A7BC-4BC1-84C2-73C312FC557F}" type="presOf" srcId="{7B9000D8-9262-45C2-8B02-0428D3BD3451}" destId="{A49FE8A2-1AC4-40B9-88FA-5AB89A1D7467}" srcOrd="0" destOrd="0" presId="urn:microsoft.com/office/officeart/2005/8/layout/hierarchy1"/>
    <dgm:cxn modelId="{9EC5477C-E8A1-472A-8253-C64A47FA01A9}" type="presOf" srcId="{F28360D1-6422-427D-B6ED-CC732BFFD1EB}" destId="{4D92071C-C4D5-45DD-9DCF-3C6BC31DBFF4}" srcOrd="0" destOrd="0" presId="urn:microsoft.com/office/officeart/2005/8/layout/hierarchy1"/>
    <dgm:cxn modelId="{18AE6899-1826-4695-9886-2E7C51749553}" type="presOf" srcId="{09568364-7756-489C-BFCD-D764CACD3B10}" destId="{0A49DABA-FB90-4788-8410-349215A121EF}" srcOrd="0" destOrd="0" presId="urn:microsoft.com/office/officeart/2005/8/layout/hierarchy1"/>
    <dgm:cxn modelId="{000C81B5-815F-4E3B-9202-1F5770324D05}" type="presOf" srcId="{21ABE353-2545-4094-89C0-582F30B545F1}" destId="{1EEC386D-3AF8-4DD8-9F14-1FA59DB979CD}" srcOrd="0" destOrd="0" presId="urn:microsoft.com/office/officeart/2005/8/layout/hierarchy1"/>
    <dgm:cxn modelId="{B4D28CB7-0007-4DBF-BAB1-BAD51FB19908}" srcId="{A5E33537-EA91-4B08-BC06-BFE4232651B0}" destId="{09568364-7756-489C-BFCD-D764CACD3B10}" srcOrd="0" destOrd="0" parTransId="{21ABE353-2545-4094-89C0-582F30B545F1}" sibTransId="{7D4B0190-5398-4FCD-9ECA-7ECEA5A3FF4B}"/>
    <dgm:cxn modelId="{06B9ACDE-F741-43A9-A9BF-982F88485C86}" srcId="{A5E33537-EA91-4B08-BC06-BFE4232651B0}" destId="{7B9000D8-9262-45C2-8B02-0428D3BD3451}" srcOrd="2" destOrd="0" parTransId="{C4C4B135-B774-4EBB-8127-2A8BF66F63B8}" sibTransId="{6E9DCD4B-65A4-4189-83E1-2E9E991295F0}"/>
    <dgm:cxn modelId="{540A744F-7F1D-474A-A605-72FCCDAD4942}" type="presParOf" srcId="{E17DA30C-5F3B-4164-B286-7C48A40E30D2}" destId="{1243A58D-0611-4426-A63D-3DAB88956282}" srcOrd="0" destOrd="0" presId="urn:microsoft.com/office/officeart/2005/8/layout/hierarchy1"/>
    <dgm:cxn modelId="{32E715D6-4859-4931-82D2-760DF4563AAC}" type="presParOf" srcId="{1243A58D-0611-4426-A63D-3DAB88956282}" destId="{47BE3C35-A936-49FA-B3E2-2579F2F1B4C1}" srcOrd="0" destOrd="0" presId="urn:microsoft.com/office/officeart/2005/8/layout/hierarchy1"/>
    <dgm:cxn modelId="{E152BF9A-393F-4317-9861-A1F8C1E05225}" type="presParOf" srcId="{47BE3C35-A936-49FA-B3E2-2579F2F1B4C1}" destId="{050D5FC8-F7F1-4EEE-9E8F-14500ECAB6F0}" srcOrd="0" destOrd="0" presId="urn:microsoft.com/office/officeart/2005/8/layout/hierarchy1"/>
    <dgm:cxn modelId="{A590D3B8-D196-4E61-8AAB-AD7A9FF15A7D}" type="presParOf" srcId="{47BE3C35-A936-49FA-B3E2-2579F2F1B4C1}" destId="{118CFD49-F896-4F2D-9FD8-059CDE0C18FE}" srcOrd="1" destOrd="0" presId="urn:microsoft.com/office/officeart/2005/8/layout/hierarchy1"/>
    <dgm:cxn modelId="{C36C2E19-525A-48ED-8E65-EE64D7E6CD78}" type="presParOf" srcId="{1243A58D-0611-4426-A63D-3DAB88956282}" destId="{D15AC5F7-55E9-4209-921B-187ED67F6B00}" srcOrd="1" destOrd="0" presId="urn:microsoft.com/office/officeart/2005/8/layout/hierarchy1"/>
    <dgm:cxn modelId="{2219A259-EA93-4194-BA89-6C522541E092}" type="presParOf" srcId="{D15AC5F7-55E9-4209-921B-187ED67F6B00}" destId="{1EEC386D-3AF8-4DD8-9F14-1FA59DB979CD}" srcOrd="0" destOrd="0" presId="urn:microsoft.com/office/officeart/2005/8/layout/hierarchy1"/>
    <dgm:cxn modelId="{3CDF48AF-102E-4B67-AB0A-634AA58CA455}" type="presParOf" srcId="{D15AC5F7-55E9-4209-921B-187ED67F6B00}" destId="{421A2088-3892-465C-828A-C6FD56C48A9F}" srcOrd="1" destOrd="0" presId="urn:microsoft.com/office/officeart/2005/8/layout/hierarchy1"/>
    <dgm:cxn modelId="{3B7A3A34-B1C4-4F04-92BB-8B9EE5D938E4}" type="presParOf" srcId="{421A2088-3892-465C-828A-C6FD56C48A9F}" destId="{D7B26D23-4224-4FAF-8CEB-A7207EFB1772}" srcOrd="0" destOrd="0" presId="urn:microsoft.com/office/officeart/2005/8/layout/hierarchy1"/>
    <dgm:cxn modelId="{2F280788-5E37-4C59-9E21-8761829768F2}" type="presParOf" srcId="{D7B26D23-4224-4FAF-8CEB-A7207EFB1772}" destId="{C115F559-E57A-4F69-B057-8582ED482C92}" srcOrd="0" destOrd="0" presId="urn:microsoft.com/office/officeart/2005/8/layout/hierarchy1"/>
    <dgm:cxn modelId="{C0C3C4B0-EF01-4F1C-BB49-E576B7FA6BC4}" type="presParOf" srcId="{D7B26D23-4224-4FAF-8CEB-A7207EFB1772}" destId="{0A49DABA-FB90-4788-8410-349215A121EF}" srcOrd="1" destOrd="0" presId="urn:microsoft.com/office/officeart/2005/8/layout/hierarchy1"/>
    <dgm:cxn modelId="{3F79531B-ED34-42A4-8C43-AB42F451832F}" type="presParOf" srcId="{421A2088-3892-465C-828A-C6FD56C48A9F}" destId="{70B92054-B2D5-43FF-B9C8-874680AA8AC3}" srcOrd="1" destOrd="0" presId="urn:microsoft.com/office/officeart/2005/8/layout/hierarchy1"/>
    <dgm:cxn modelId="{326DAAD5-BB59-4381-8D36-77E9BFD742C0}" type="presParOf" srcId="{D15AC5F7-55E9-4209-921B-187ED67F6B00}" destId="{71F94D22-0CF4-4361-84B3-15B917B3222B}" srcOrd="2" destOrd="0" presId="urn:microsoft.com/office/officeart/2005/8/layout/hierarchy1"/>
    <dgm:cxn modelId="{BAC9AC22-0880-4197-AC55-32A469A5CF12}" type="presParOf" srcId="{D15AC5F7-55E9-4209-921B-187ED67F6B00}" destId="{50A1F973-5196-4EF0-920F-B3BB6D4ABD72}" srcOrd="3" destOrd="0" presId="urn:microsoft.com/office/officeart/2005/8/layout/hierarchy1"/>
    <dgm:cxn modelId="{D00A78C1-4A69-4356-AFA3-72FE720658F4}" type="presParOf" srcId="{50A1F973-5196-4EF0-920F-B3BB6D4ABD72}" destId="{BB60EAF8-D9F3-43C6-98A4-A4B025A35427}" srcOrd="0" destOrd="0" presId="urn:microsoft.com/office/officeart/2005/8/layout/hierarchy1"/>
    <dgm:cxn modelId="{2805FC46-8CA7-42BB-969C-6DAA0B063E1C}" type="presParOf" srcId="{BB60EAF8-D9F3-43C6-98A4-A4B025A35427}" destId="{F5C8D364-0697-4611-98DC-650DCF553755}" srcOrd="0" destOrd="0" presId="urn:microsoft.com/office/officeart/2005/8/layout/hierarchy1"/>
    <dgm:cxn modelId="{6B8CB216-7864-4118-BED3-2099C2266296}" type="presParOf" srcId="{BB60EAF8-D9F3-43C6-98A4-A4B025A35427}" destId="{4D92071C-C4D5-45DD-9DCF-3C6BC31DBFF4}" srcOrd="1" destOrd="0" presId="urn:microsoft.com/office/officeart/2005/8/layout/hierarchy1"/>
    <dgm:cxn modelId="{F9E415DD-3BE1-46F0-B9E1-3BC849314C64}" type="presParOf" srcId="{50A1F973-5196-4EF0-920F-B3BB6D4ABD72}" destId="{48A7A1C9-CC61-47EA-945C-241E49517864}" srcOrd="1" destOrd="0" presId="urn:microsoft.com/office/officeart/2005/8/layout/hierarchy1"/>
    <dgm:cxn modelId="{2112F796-FA71-4FC8-AB52-91A1579AA525}" type="presParOf" srcId="{D15AC5F7-55E9-4209-921B-187ED67F6B00}" destId="{A04E67C5-5328-4B0D-97B2-3B8677AA8D82}" srcOrd="4" destOrd="0" presId="urn:microsoft.com/office/officeart/2005/8/layout/hierarchy1"/>
    <dgm:cxn modelId="{F5CAAC04-9B64-418D-BB65-5C49CF678DD0}" type="presParOf" srcId="{D15AC5F7-55E9-4209-921B-187ED67F6B00}" destId="{7A898589-0ABB-4AC9-90DA-B7978137FD26}" srcOrd="5" destOrd="0" presId="urn:microsoft.com/office/officeart/2005/8/layout/hierarchy1"/>
    <dgm:cxn modelId="{813EB243-859D-4539-9DF9-AD03081D6E86}" type="presParOf" srcId="{7A898589-0ABB-4AC9-90DA-B7978137FD26}" destId="{C4655DA8-F486-4BF1-94D5-968E1D8B285E}" srcOrd="0" destOrd="0" presId="urn:microsoft.com/office/officeart/2005/8/layout/hierarchy1"/>
    <dgm:cxn modelId="{FA753F7A-050F-44C6-8A5D-23E0A2FF01DB}" type="presParOf" srcId="{C4655DA8-F486-4BF1-94D5-968E1D8B285E}" destId="{37838893-7C20-4F3B-9F3A-6F69C7937F91}" srcOrd="0" destOrd="0" presId="urn:microsoft.com/office/officeart/2005/8/layout/hierarchy1"/>
    <dgm:cxn modelId="{505D4F6D-68BA-41C8-BCF0-C2FAE193984B}" type="presParOf" srcId="{C4655DA8-F486-4BF1-94D5-968E1D8B285E}" destId="{A49FE8A2-1AC4-40B9-88FA-5AB89A1D7467}" srcOrd="1" destOrd="0" presId="urn:microsoft.com/office/officeart/2005/8/layout/hierarchy1"/>
    <dgm:cxn modelId="{957384F1-0CB2-4EFE-B72D-CEFD9FE9B813}" type="presParOf" srcId="{7A898589-0ABB-4AC9-90DA-B7978137FD26}" destId="{73FAD1F5-B68E-438E-8892-630320BC7FC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170B67-5D06-4CFC-B00A-BB77C54291C4}">
      <dsp:nvSpPr>
        <dsp:cNvPr id="0" name=""/>
        <dsp:cNvSpPr/>
      </dsp:nvSpPr>
      <dsp:spPr>
        <a:xfrm>
          <a:off x="5" y="-392065"/>
          <a:ext cx="3194404" cy="784130"/>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ru-RU" sz="1400" b="1" kern="1200" dirty="0">
              <a:latin typeface="Times New Roman" pitchFamily="18" charset="0"/>
              <a:cs typeface="Times New Roman" pitchFamily="18" charset="0"/>
            </a:rPr>
            <a:t>            </a:t>
          </a:r>
          <a:r>
            <a:rPr lang="ru-RU" sz="1200" b="1" kern="1200" dirty="0">
              <a:latin typeface="Times New Roman" pitchFamily="18" charset="0"/>
              <a:cs typeface="Times New Roman" pitchFamily="18" charset="0"/>
            </a:rPr>
            <a:t>Т</a:t>
          </a:r>
          <a:r>
            <a:rPr lang="kk-KZ" sz="1200" b="1" kern="1200" dirty="0">
              <a:latin typeface="Times New Roman" pitchFamily="18" charset="0"/>
              <a:cs typeface="Times New Roman" pitchFamily="18" charset="0"/>
            </a:rPr>
            <a:t>әуліктік стационар</a:t>
          </a:r>
          <a:r>
            <a:rPr lang="en-US" sz="1200" b="1" kern="1200" dirty="0">
              <a:latin typeface="Times New Roman" pitchFamily="18" charset="0"/>
              <a:cs typeface="Times New Roman" pitchFamily="18" charset="0"/>
            </a:rPr>
            <a:t> </a:t>
          </a:r>
          <a:r>
            <a:rPr lang="kk-KZ" sz="1200" b="1" kern="1200" dirty="0">
              <a:latin typeface="Times New Roman" pitchFamily="18" charset="0"/>
              <a:cs typeface="Times New Roman" pitchFamily="18" charset="0"/>
            </a:rPr>
            <a:t>-</a:t>
          </a:r>
          <a:r>
            <a:rPr lang="en-US" sz="1200" b="1" kern="1200" dirty="0">
              <a:latin typeface="Times New Roman" pitchFamily="18" charset="0"/>
              <a:cs typeface="Times New Roman" pitchFamily="18" charset="0"/>
            </a:rPr>
            <a:t> </a:t>
          </a:r>
          <a:r>
            <a:rPr lang="kk-KZ" sz="1200" b="1" kern="1200" dirty="0">
              <a:latin typeface="Times New Roman" pitchFamily="18" charset="0"/>
              <a:cs typeface="Times New Roman" pitchFamily="18" charset="0"/>
            </a:rPr>
            <a:t>390         төсек; Стационарлық</a:t>
          </a:r>
          <a:r>
            <a:rPr lang="en-US" sz="1200" b="1" kern="1200" dirty="0">
              <a:latin typeface="Times New Roman" pitchFamily="18" charset="0"/>
              <a:cs typeface="Times New Roman" pitchFamily="18" charset="0"/>
            </a:rPr>
            <a:t> </a:t>
          </a:r>
          <a:r>
            <a:rPr lang="kk-KZ" sz="1200" b="1" kern="1200" dirty="0">
              <a:latin typeface="Times New Roman" pitchFamily="18" charset="0"/>
              <a:cs typeface="Times New Roman" pitchFamily="18" charset="0"/>
            </a:rPr>
            <a:t>күндізгі стационар</a:t>
          </a:r>
          <a:r>
            <a:rPr lang="en-US" sz="1200" b="1" kern="1200" dirty="0">
              <a:latin typeface="Times New Roman" pitchFamily="18" charset="0"/>
              <a:cs typeface="Times New Roman" pitchFamily="18" charset="0"/>
            </a:rPr>
            <a:t> </a:t>
          </a:r>
          <a:r>
            <a:rPr lang="kk-KZ" sz="1200" b="1" kern="1200" dirty="0">
              <a:latin typeface="Times New Roman" pitchFamily="18" charset="0"/>
              <a:cs typeface="Times New Roman" pitchFamily="18" charset="0"/>
            </a:rPr>
            <a:t>-</a:t>
          </a:r>
          <a:r>
            <a:rPr lang="en-US" sz="1200" b="1" kern="1200" dirty="0">
              <a:latin typeface="Times New Roman" pitchFamily="18" charset="0"/>
              <a:cs typeface="Times New Roman" pitchFamily="18" charset="0"/>
            </a:rPr>
            <a:t> </a:t>
          </a:r>
          <a:r>
            <a:rPr lang="kk-KZ" sz="1200" b="1" kern="1200" dirty="0">
              <a:latin typeface="Times New Roman" pitchFamily="18" charset="0"/>
              <a:cs typeface="Times New Roman" pitchFamily="18" charset="0"/>
            </a:rPr>
            <a:t>3</a:t>
          </a:r>
          <a:r>
            <a:rPr lang="en-US" sz="1200" b="1" kern="1200" dirty="0">
              <a:latin typeface="Times New Roman" pitchFamily="18" charset="0"/>
              <a:cs typeface="Times New Roman" pitchFamily="18" charset="0"/>
            </a:rPr>
            <a:t>3</a:t>
          </a:r>
          <a:r>
            <a:rPr lang="kk-KZ" sz="1200" b="1" kern="1200" dirty="0">
              <a:latin typeface="Times New Roman" pitchFamily="18" charset="0"/>
              <a:cs typeface="Times New Roman" pitchFamily="18" charset="0"/>
            </a:rPr>
            <a:t>.</a:t>
          </a:r>
          <a:endParaRPr lang="ru-RU" sz="1400" kern="1200" dirty="0">
            <a:latin typeface="Times New Roman" panose="02020603050405020304" pitchFamily="18" charset="0"/>
            <a:cs typeface="Times New Roman" panose="02020603050405020304" pitchFamily="18" charset="0"/>
          </a:endParaRPr>
        </a:p>
      </dsp:txBody>
      <dsp:txXfrm>
        <a:off x="5" y="-392065"/>
        <a:ext cx="3194404" cy="784130"/>
      </dsp:txXfrm>
    </dsp:sp>
    <dsp:sp modelId="{0815D509-B83D-4535-A151-83340B422F4F}">
      <dsp:nvSpPr>
        <dsp:cNvPr id="0" name=""/>
        <dsp:cNvSpPr/>
      </dsp:nvSpPr>
      <dsp:spPr>
        <a:xfrm>
          <a:off x="13654" y="392065"/>
          <a:ext cx="3183501" cy="4950966"/>
        </a:xfrm>
        <a:prstGeom prst="rect">
          <a:avLst/>
        </a:prstGeom>
        <a:solidFill>
          <a:schemeClr val="lt1">
            <a:alpha val="90000"/>
            <a:tint val="40000"/>
            <a:hueOff val="0"/>
            <a:satOff val="0"/>
            <a:lumOff val="0"/>
            <a:alphaOff val="0"/>
          </a:schemeClr>
        </a:solidFill>
        <a:ln w="6350" cap="flat" cmpd="sng" algn="ctr">
          <a:solidFill>
            <a:schemeClr val="dk1">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Аллерго</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пульмонология бөлімшесі</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-35;</a:t>
          </a:r>
          <a:endParaRPr lang="ru-RU" sz="1400" b="1" kern="1200" dirty="0">
            <a:latin typeface="Times New Roman" pitchFamily="18" charset="0"/>
            <a:cs typeface="Times New Roman" pitchFamily="18" charset="0"/>
          </a:endParaRPr>
        </a:p>
        <a:p>
          <a:pPr marL="114300" lvl="1" indent="-114300" algn="l" defTabSz="622300">
            <a:lnSpc>
              <a:spcPct val="90000"/>
            </a:lnSpc>
            <a:spcBef>
              <a:spcPct val="0"/>
            </a:spcBef>
            <a:spcAft>
              <a:spcPct val="15000"/>
            </a:spcAft>
            <a:buNone/>
          </a:pPr>
          <a:r>
            <a:rPr lang="kk-KZ" sz="1400" kern="1200">
              <a:effectLst/>
              <a:latin typeface="Times New Roman" panose="02020603050405020304" pitchFamily="18" charset="0"/>
              <a:ea typeface="Calibri" panose="020F0502020204030204" pitchFamily="34" charset="0"/>
              <a:cs typeface="Times New Roman" panose="02020603050405020304" pitchFamily="18" charset="0"/>
            </a:rPr>
            <a:t>-Аллергология</a:t>
          </a:r>
          <a:r>
            <a:rPr lang="en-US" sz="1400" kern="120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kern="1200">
              <a:effectLst/>
              <a:latin typeface="Times New Roman" panose="02020603050405020304" pitchFamily="18" charset="0"/>
              <a:ea typeface="Calibri" panose="020F0502020204030204" pitchFamily="34" charset="0"/>
              <a:cs typeface="Times New Roman" panose="02020603050405020304" pitchFamily="18" charset="0"/>
            </a:rPr>
            <a:t>-</a:t>
          </a:r>
          <a:r>
            <a:rPr lang="en-US" sz="1400" kern="120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kern="1200">
              <a:effectLst/>
              <a:latin typeface="Times New Roman" panose="02020603050405020304" pitchFamily="18" charset="0"/>
              <a:ea typeface="Calibri" panose="020F0502020204030204" pitchFamily="34" charset="0"/>
              <a:cs typeface="Times New Roman" panose="02020603050405020304" pitchFamily="18" charset="0"/>
            </a:rPr>
            <a:t>18</a:t>
          </a:r>
          <a:endParaRPr lang="ru-RU" sz="1400" b="1" kern="1200" dirty="0">
            <a:latin typeface="Times New Roman" pitchFamily="18" charset="0"/>
            <a:cs typeface="Times New Roman" pitchFamily="18" charset="0"/>
          </a:endParaRPr>
        </a:p>
        <a:p>
          <a:pPr marL="114300" lvl="1" indent="-114300" algn="l" defTabSz="622300">
            <a:lnSpc>
              <a:spcPct val="90000"/>
            </a:lnSpc>
            <a:spcBef>
              <a:spcPct val="0"/>
            </a:spcBef>
            <a:spcAft>
              <a:spcPct val="15000"/>
            </a:spcAft>
            <a:buNone/>
          </a:pP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-Пульмонология</a:t>
          </a:r>
          <a:r>
            <a:rPr lang="en-US" sz="1400"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17</a:t>
          </a:r>
          <a:endParaRPr lang="ru-RU" sz="1400" b="1" kern="1200" dirty="0">
            <a:latin typeface="Times New Roman" pitchFamily="18" charset="0"/>
            <a:cs typeface="Times New Roman" pitchFamily="18" charset="0"/>
          </a:endParaRPr>
        </a:p>
        <a:p>
          <a:pPr marL="114300" lvl="1" indent="-114300" algn="l" defTabSz="622300">
            <a:lnSpc>
              <a:spcPct val="90000"/>
            </a:lnSpc>
            <a:spcBef>
              <a:spcPct val="0"/>
            </a:spcBef>
            <a:spcAft>
              <a:spcPct val="15000"/>
            </a:spcAft>
            <a:buChar char="•"/>
          </a:pP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Неврология бөлімшесі</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4</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kern="1200" dirty="0">
            <a:effectLst/>
            <a:latin typeface="Calibri" panose="020F0502020204030204" pitchFamily="34"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Қалпына келтіру емі мен медициналық оңалту</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b="1" kern="1200" dirty="0">
              <a:effectLst/>
              <a:latin typeface="Times New Roman" panose="02020603050405020304" pitchFamily="18" charset="0"/>
              <a:ea typeface="Calibri" panose="020F0502020204030204" pitchFamily="34" charset="0"/>
              <a:cs typeface="Times New Roman" panose="02020603050405020304" pitchFamily="18" charset="0"/>
            </a:rPr>
            <a:t>15</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kern="1200" dirty="0">
            <a:effectLst/>
            <a:latin typeface="Calibri" panose="020F0502020204030204" pitchFamily="34"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Нефрология және гастроэнтерология бөлімшесі</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35</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kern="1200" dirty="0">
            <a:effectLst/>
            <a:latin typeface="Calibri" panose="020F0502020204030204" pitchFamily="34"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None/>
          </a:pP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-Нефрология</a:t>
          </a:r>
          <a:r>
            <a:rPr lang="en-US" sz="1400"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400" kern="1200" dirty="0">
            <a:effectLst/>
            <a:latin typeface="Calibri" panose="020F0502020204030204" pitchFamily="34"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None/>
          </a:pP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-Гастроэнтерология</a:t>
          </a:r>
          <a:r>
            <a:rPr lang="en-US" sz="1400"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400" kern="1200" dirty="0">
            <a:effectLst/>
            <a:latin typeface="Calibri" panose="020F0502020204030204" pitchFamily="34"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None/>
          </a:pP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ru-RU" sz="1400" kern="1200" dirty="0" err="1">
              <a:effectLst/>
              <a:latin typeface="Times New Roman" panose="02020603050405020304" pitchFamily="18" charset="0"/>
              <a:ea typeface="Calibri" panose="020F0502020204030204" pitchFamily="34" charset="0"/>
              <a:cs typeface="Times New Roman" panose="02020603050405020304" pitchFamily="18" charset="0"/>
            </a:rPr>
            <a:t>Онког</a:t>
          </a: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ематология</a:t>
          </a:r>
          <a:r>
            <a:rPr lang="en-US" sz="1400"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kern="1200" dirty="0">
              <a:effectLst/>
              <a:latin typeface="Times New Roman" panose="02020603050405020304" pitchFamily="18" charset="0"/>
              <a:ea typeface="Calibri" panose="020F0502020204030204" pitchFamily="34" charset="0"/>
              <a:cs typeface="Times New Roman" panose="02020603050405020304" pitchFamily="18" charset="0"/>
            </a:rPr>
            <a:t> 5</a:t>
          </a:r>
          <a:r>
            <a:rPr lang="kk-KZ" sz="1400" kern="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kern="1200" dirty="0">
            <a:effectLst/>
            <a:latin typeface="Times New Roman" panose="02020603050405020304" pitchFamily="18"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ru-RU" sz="1400" b="1" kern="1200" dirty="0">
              <a:effectLst/>
              <a:latin typeface="Times New Roman" panose="02020603050405020304" pitchFamily="18" charset="0"/>
              <a:ea typeface="Calibri" panose="020F0502020204030204" pitchFamily="34" charset="0"/>
              <a:cs typeface="Times New Roman" panose="02020603050405020304" pitchFamily="18" charset="0"/>
            </a:rPr>
            <a:t>Инсульт орталығы-30</a:t>
          </a:r>
        </a:p>
        <a:p>
          <a:pPr marL="114300" lvl="1" indent="-114300" algn="l" defTabSz="622300">
            <a:lnSpc>
              <a:spcPct val="90000"/>
            </a:lnSpc>
            <a:spcBef>
              <a:spcPct val="0"/>
            </a:spcBef>
            <a:spcAft>
              <a:spcPct val="15000"/>
            </a:spcAft>
            <a:buChar char="•"/>
          </a:pP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Нейрохирургия -</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3</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b="1" kern="1200" dirty="0">
            <a:effectLst/>
            <a:latin typeface="Times New Roman" panose="02020603050405020304" pitchFamily="18"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Ревматология</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23;</a:t>
          </a:r>
          <a:endParaRPr lang="ru-RU" sz="1400" b="1" kern="1200" dirty="0">
            <a:effectLst/>
            <a:latin typeface="Times New Roman" panose="02020603050405020304" pitchFamily="18"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Кардиология</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b="1" kern="1200" dirty="0">
              <a:effectLst/>
              <a:latin typeface="Times New Roman" panose="02020603050405020304" pitchFamily="18" charset="0"/>
              <a:ea typeface="Calibri" panose="020F0502020204030204" pitchFamily="34" charset="0"/>
              <a:cs typeface="Times New Roman" panose="02020603050405020304" pitchFamily="18" charset="0"/>
            </a:rPr>
            <a:t>20</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kern="1200" dirty="0">
            <a:effectLst/>
            <a:latin typeface="Calibri" panose="020F0502020204030204" pitchFamily="34"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Хирургия бөлімшесі</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30</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kern="1200" dirty="0">
            <a:effectLst/>
            <a:latin typeface="Calibri" panose="020F0502020204030204" pitchFamily="34"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Гинекология бөлімшесі</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25;</a:t>
          </a:r>
          <a:endParaRPr lang="ru-RU" sz="1400" kern="1200" dirty="0">
            <a:effectLst/>
            <a:latin typeface="Calibri" panose="020F0502020204030204" pitchFamily="34"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Босану бөлімшесі</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400" b="1" kern="1200" dirty="0">
              <a:effectLst/>
              <a:latin typeface="Times New Roman" panose="02020603050405020304" pitchFamily="18" charset="0"/>
              <a:ea typeface="Calibri" panose="020F0502020204030204" pitchFamily="34" charset="0"/>
              <a:cs typeface="Times New Roman" panose="02020603050405020304" pitchFamily="18" charset="0"/>
            </a:rPr>
            <a:t>10</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400" kern="1200" dirty="0">
            <a:effectLst/>
            <a:latin typeface="Calibri" panose="020F0502020204030204" pitchFamily="34"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Нәрестелер патологиясы</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kern="1200" dirty="0">
              <a:effectLst/>
              <a:latin typeface="Times New Roman" panose="02020603050405020304" pitchFamily="18" charset="0"/>
              <a:ea typeface="Calibri" panose="020F0502020204030204" pitchFamily="34" charset="0"/>
              <a:cs typeface="Times New Roman" panose="02020603050405020304" pitchFamily="18" charset="0"/>
            </a:rPr>
            <a:t> </a:t>
          </a:r>
          <a:r>
            <a:rPr lang="kk-KZ" sz="1400" b="1" kern="1200" dirty="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400" b="1" kern="1200" dirty="0">
            <a:effectLst/>
            <a:latin typeface="Calibri" panose="020F0502020204030204" pitchFamily="34" charset="0"/>
            <a:ea typeface="Calibri" panose="020F0502020204030204" pitchFamily="34"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b="1" kern="1200" dirty="0">
              <a:effectLst/>
              <a:latin typeface="Times New Roman" panose="02020603050405020304" pitchFamily="18" charset="0"/>
              <a:ea typeface="Calibri" panose="020F0502020204030204" pitchFamily="34" charset="0"/>
            </a:rPr>
            <a:t>Жүкті әйелдер п</a:t>
          </a:r>
          <a:r>
            <a:rPr lang="ru-RU" sz="1400" b="1" kern="1200" dirty="0">
              <a:effectLst/>
              <a:latin typeface="Times New Roman" panose="02020603050405020304" pitchFamily="18" charset="0"/>
              <a:ea typeface="Calibri" panose="020F0502020204030204" pitchFamily="34" charset="0"/>
            </a:rPr>
            <a:t>а</a:t>
          </a:r>
          <a:r>
            <a:rPr lang="kk-KZ" sz="1400" b="1" kern="1200" dirty="0">
              <a:effectLst/>
              <a:latin typeface="Times New Roman" panose="02020603050405020304" pitchFamily="18" charset="0"/>
              <a:ea typeface="Calibri" panose="020F0502020204030204" pitchFamily="34" charset="0"/>
            </a:rPr>
            <a:t>тологиясы</a:t>
          </a:r>
          <a:r>
            <a:rPr lang="en-US" sz="1400" b="1" kern="1200" dirty="0">
              <a:effectLst/>
              <a:latin typeface="Times New Roman" panose="02020603050405020304" pitchFamily="18" charset="0"/>
              <a:ea typeface="Calibri" panose="020F0502020204030204" pitchFamily="34" charset="0"/>
            </a:rPr>
            <a:t> </a:t>
          </a:r>
          <a:r>
            <a:rPr lang="kk-KZ" sz="1400" b="1" kern="1200" dirty="0">
              <a:effectLst/>
              <a:latin typeface="Times New Roman" panose="02020603050405020304" pitchFamily="18" charset="0"/>
              <a:ea typeface="Calibri" panose="020F0502020204030204" pitchFamily="34" charset="0"/>
            </a:rPr>
            <a:t>-</a:t>
          </a:r>
          <a:r>
            <a:rPr lang="en-US" sz="1400" b="1" kern="1200" dirty="0">
              <a:effectLst/>
              <a:latin typeface="Times New Roman" panose="02020603050405020304" pitchFamily="18" charset="0"/>
              <a:ea typeface="Calibri" panose="020F0502020204030204" pitchFamily="34" charset="0"/>
            </a:rPr>
            <a:t> </a:t>
          </a:r>
          <a:r>
            <a:rPr lang="kk-KZ" sz="1400" b="1" kern="1200" dirty="0">
              <a:effectLst/>
              <a:latin typeface="Times New Roman" panose="02020603050405020304" pitchFamily="18" charset="0"/>
              <a:ea typeface="Calibri" panose="020F0502020204030204" pitchFamily="34" charset="0"/>
            </a:rPr>
            <a:t>20</a:t>
          </a:r>
          <a:endParaRPr lang="ru-RU" sz="1400" b="1" kern="1200" dirty="0">
            <a:effectLst/>
            <a:latin typeface="Calibri" panose="020F0502020204030204" pitchFamily="34" charset="0"/>
            <a:ea typeface="Calibri" panose="020F0502020204030204" pitchFamily="34" charset="0"/>
            <a:cs typeface="Times New Roman" panose="02020603050405020304" pitchFamily="18" charset="0"/>
          </a:endParaRPr>
        </a:p>
      </dsp:txBody>
      <dsp:txXfrm>
        <a:off x="13654" y="392065"/>
        <a:ext cx="3183501" cy="4950966"/>
      </dsp:txXfrm>
    </dsp:sp>
    <dsp:sp modelId="{3CE43769-07AE-496C-97DD-43C8376AC8C1}">
      <dsp:nvSpPr>
        <dsp:cNvPr id="0" name=""/>
        <dsp:cNvSpPr/>
      </dsp:nvSpPr>
      <dsp:spPr>
        <a:xfrm>
          <a:off x="3491425" y="-392065"/>
          <a:ext cx="2237134" cy="784130"/>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kk-KZ" sz="1600" b="1" kern="1200" dirty="0">
              <a:latin typeface="Times New Roman" pitchFamily="18" charset="0"/>
              <a:cs typeface="Times New Roman" pitchFamily="18" charset="0"/>
            </a:rPr>
            <a:t>Қосымша        бөлімшелер:</a:t>
          </a:r>
          <a:endParaRPr lang="ru-RU" sz="1600" kern="1200" dirty="0">
            <a:latin typeface="Times New Roman" panose="02020603050405020304" pitchFamily="18" charset="0"/>
            <a:cs typeface="Times New Roman" panose="02020603050405020304" pitchFamily="18" charset="0"/>
          </a:endParaRPr>
        </a:p>
      </dsp:txBody>
      <dsp:txXfrm>
        <a:off x="3491425" y="-392065"/>
        <a:ext cx="2237134" cy="784130"/>
      </dsp:txXfrm>
    </dsp:sp>
    <dsp:sp modelId="{6021FA16-787B-4154-BA86-4BCB428C41B1}">
      <dsp:nvSpPr>
        <dsp:cNvPr id="0" name=""/>
        <dsp:cNvSpPr/>
      </dsp:nvSpPr>
      <dsp:spPr>
        <a:xfrm>
          <a:off x="3491425" y="392065"/>
          <a:ext cx="2237134" cy="4950966"/>
        </a:xfrm>
        <a:prstGeom prst="rect">
          <a:avLst/>
        </a:prstGeom>
        <a:solidFill>
          <a:schemeClr val="lt1">
            <a:alpha val="90000"/>
            <a:tint val="40000"/>
            <a:hueOff val="0"/>
            <a:satOff val="0"/>
            <a:lumOff val="0"/>
            <a:alphaOff val="0"/>
          </a:schemeClr>
        </a:solidFill>
        <a:ln w="6350" cap="flat" cmpd="sng" algn="ctr">
          <a:solidFill>
            <a:schemeClr val="dk1">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№1 анестезиология-реанимация және қарқынды терапия бөлімі - </a:t>
          </a:r>
          <a:r>
            <a:rPr lang="en-US" sz="1400" kern="1200" dirty="0">
              <a:latin typeface="Times New Roman" panose="02020603050405020304" pitchFamily="18" charset="0"/>
              <a:cs typeface="Times New Roman" panose="02020603050405020304" pitchFamily="18" charset="0"/>
            </a:rPr>
            <a:t>9</a:t>
          </a:r>
          <a:r>
            <a:rPr lang="kk-KZ" sz="1400" kern="1200" dirty="0">
              <a:latin typeface="Times New Roman" panose="02020603050405020304" pitchFamily="18" charset="0"/>
              <a:cs typeface="Times New Roman" panose="02020603050405020304" pitchFamily="18" charset="0"/>
            </a:rPr>
            <a:t> төсек</a:t>
          </a:r>
          <a:endParaRPr lang="ru-RU" sz="1400" kern="1200" dirty="0">
            <a:latin typeface="Times New Roman" pitchFamily="18" charset="0"/>
            <a:cs typeface="Times New Roman"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itchFamily="18" charset="0"/>
              <a:cs typeface="Times New Roman" pitchFamily="18" charset="0"/>
            </a:rPr>
            <a:t>Интенсивті терапиялық блок </a:t>
          </a:r>
          <a:r>
            <a:rPr lang="en-US" sz="1400" kern="1200" dirty="0">
              <a:latin typeface="Times New Roman" pitchFamily="18" charset="0"/>
              <a:cs typeface="Times New Roman" pitchFamily="18" charset="0"/>
            </a:rPr>
            <a:t>(</a:t>
          </a:r>
          <a:r>
            <a:rPr lang="kk-KZ" sz="1400" kern="1200" dirty="0">
              <a:latin typeface="Times New Roman" pitchFamily="18" charset="0"/>
              <a:cs typeface="Times New Roman" pitchFamily="18" charset="0"/>
            </a:rPr>
            <a:t>БИТ</a:t>
          </a:r>
          <a:r>
            <a:rPr lang="en-US" sz="1400" kern="1200" dirty="0">
              <a:latin typeface="Times New Roman" pitchFamily="18" charset="0"/>
              <a:cs typeface="Times New Roman" pitchFamily="18" charset="0"/>
            </a:rPr>
            <a:t>)</a:t>
          </a:r>
          <a:r>
            <a:rPr lang="kk-KZ" sz="1400" kern="1200" dirty="0">
              <a:latin typeface="Times New Roman" pitchFamily="18" charset="0"/>
              <a:cs typeface="Times New Roman" pitchFamily="18" charset="0"/>
            </a:rPr>
            <a:t>-6 төсек</a:t>
          </a:r>
          <a:endParaRPr lang="ru-RU" sz="1400" kern="1200" dirty="0">
            <a:latin typeface="Times New Roman" pitchFamily="18" charset="0"/>
            <a:cs typeface="Times New Roman"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№2 анестезиология-реанимация және қарқынды терапия бөлімі - 6 төсек</a:t>
          </a:r>
          <a:endParaRPr lang="ru-RU" sz="14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Нәрестелерге арналған реанимация және қарқынды терапия - 4</a:t>
          </a:r>
          <a:endParaRPr lang="ru-RU" sz="14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Қабылдау бөлімі</a:t>
          </a:r>
          <a:endParaRPr lang="ru-RU" sz="14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Функционалды сәулелі диагностикалық және физиотерапия бөлімі</a:t>
          </a:r>
          <a:endParaRPr lang="ru-RU" sz="14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Клиникалық -диагностикалық зертхана бөлімі</a:t>
          </a:r>
          <a:endParaRPr lang="ru-RU" sz="14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Аурухана ішілік дәріхана</a:t>
          </a:r>
          <a:endParaRPr lang="ru-RU" sz="14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ru-RU" sz="1400" kern="1200" dirty="0" err="1">
              <a:latin typeface="Times New Roman" panose="02020603050405020304" pitchFamily="18" charset="0"/>
              <a:cs typeface="Times New Roman" panose="02020603050405020304" pitchFamily="18" charset="0"/>
            </a:rPr>
            <a:t>Орталық</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зарарсыздандыру</a:t>
          </a:r>
          <a:r>
            <a:rPr lang="ru-RU" sz="1400" kern="1200" dirty="0">
              <a:latin typeface="Times New Roman" panose="02020603050405020304" pitchFamily="18" charset="0"/>
              <a:cs typeface="Times New Roman" panose="02020603050405020304" pitchFamily="18" charset="0"/>
            </a:rPr>
            <a:t> </a:t>
          </a:r>
          <a:r>
            <a:rPr lang="ru-RU" sz="1400" kern="1200" dirty="0" err="1">
              <a:latin typeface="Times New Roman" panose="02020603050405020304" pitchFamily="18" charset="0"/>
              <a:cs typeface="Times New Roman" panose="02020603050405020304" pitchFamily="18" charset="0"/>
            </a:rPr>
            <a:t>бөлімшесі</a:t>
          </a:r>
          <a:endParaRPr lang="ru-RU" sz="1400" kern="1200" dirty="0">
            <a:latin typeface="Times New Roman" panose="02020603050405020304" pitchFamily="18" charset="0"/>
            <a:cs typeface="Times New Roman" panose="02020603050405020304" pitchFamily="18" charset="0"/>
          </a:endParaRPr>
        </a:p>
      </dsp:txBody>
      <dsp:txXfrm>
        <a:off x="3491425" y="392065"/>
        <a:ext cx="2237134" cy="4950966"/>
      </dsp:txXfrm>
    </dsp:sp>
    <dsp:sp modelId="{3082F13A-F464-4096-A774-13DC0ED7B28F}">
      <dsp:nvSpPr>
        <dsp:cNvPr id="0" name=""/>
        <dsp:cNvSpPr/>
      </dsp:nvSpPr>
      <dsp:spPr>
        <a:xfrm>
          <a:off x="6033158" y="-355187"/>
          <a:ext cx="2536166" cy="784130"/>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dk1">
              <a:shade val="80000"/>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l" defTabSz="1066800">
            <a:lnSpc>
              <a:spcPct val="90000"/>
            </a:lnSpc>
            <a:spcBef>
              <a:spcPct val="0"/>
            </a:spcBef>
            <a:spcAft>
              <a:spcPct val="35000"/>
            </a:spcAft>
            <a:buNone/>
          </a:pPr>
          <a:r>
            <a:rPr lang="kk-KZ" sz="2400" b="1" kern="1200" dirty="0">
              <a:latin typeface="Times New Roman" pitchFamily="18" charset="0"/>
              <a:cs typeface="Times New Roman" pitchFamily="18" charset="0"/>
            </a:rPr>
            <a:t>        </a:t>
          </a:r>
          <a:r>
            <a:rPr lang="kk-KZ" sz="1800" b="1" kern="1200" dirty="0">
              <a:latin typeface="Times New Roman" pitchFamily="18" charset="0"/>
              <a:cs typeface="Times New Roman" pitchFamily="18" charset="0"/>
            </a:rPr>
            <a:t>Емхана</a:t>
          </a:r>
          <a:r>
            <a:rPr lang="kk-KZ" sz="2400" kern="1200" dirty="0">
              <a:latin typeface="Times New Roman" panose="02020603050405020304" pitchFamily="18" charset="0"/>
              <a:cs typeface="Times New Roman" panose="02020603050405020304" pitchFamily="18" charset="0"/>
            </a:rPr>
            <a:t> </a:t>
          </a:r>
          <a:r>
            <a:rPr lang="ru-RU" sz="2400" b="1" kern="1200" dirty="0">
              <a:latin typeface="Times New Roman" panose="02020603050405020304" pitchFamily="18" charset="0"/>
              <a:cs typeface="Times New Roman" panose="02020603050405020304" pitchFamily="18" charset="0"/>
            </a:rPr>
            <a:t>  </a:t>
          </a:r>
          <a:endParaRPr lang="ru-RU" sz="2400" kern="1200" dirty="0">
            <a:latin typeface="Times New Roman" panose="02020603050405020304" pitchFamily="18" charset="0"/>
            <a:cs typeface="Times New Roman" panose="02020603050405020304" pitchFamily="18" charset="0"/>
          </a:endParaRPr>
        </a:p>
      </dsp:txBody>
      <dsp:txXfrm>
        <a:off x="6033158" y="-355187"/>
        <a:ext cx="2536166" cy="784130"/>
      </dsp:txXfrm>
    </dsp:sp>
    <dsp:sp modelId="{32A92A70-955F-48D7-A002-C6A4A19EA955}">
      <dsp:nvSpPr>
        <dsp:cNvPr id="0" name=""/>
        <dsp:cNvSpPr/>
      </dsp:nvSpPr>
      <dsp:spPr>
        <a:xfrm>
          <a:off x="6025579" y="392065"/>
          <a:ext cx="2543745" cy="4950966"/>
        </a:xfrm>
        <a:prstGeom prst="rect">
          <a:avLst/>
        </a:prstGeom>
        <a:solidFill>
          <a:schemeClr val="lt1">
            <a:alpha val="90000"/>
            <a:tint val="40000"/>
            <a:hueOff val="0"/>
            <a:satOff val="0"/>
            <a:lumOff val="0"/>
            <a:alphaOff val="0"/>
          </a:schemeClr>
        </a:solidFill>
        <a:ln w="6350" cap="flat" cmpd="sng" algn="ctr">
          <a:solidFill>
            <a:schemeClr val="dk1">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Күндізгі стационар</a:t>
          </a:r>
          <a:r>
            <a:rPr lang="en-US" sz="1400" kern="1200" dirty="0">
              <a:latin typeface="Times New Roman" panose="02020603050405020304" pitchFamily="18" charset="0"/>
              <a:cs typeface="Times New Roman" panose="02020603050405020304" pitchFamily="18" charset="0"/>
            </a:rPr>
            <a:t> </a:t>
          </a:r>
          <a:r>
            <a:rPr lang="kk-KZ" sz="1400" kern="1200" dirty="0">
              <a:latin typeface="Times New Roman" panose="02020603050405020304" pitchFamily="18" charset="0"/>
              <a:cs typeface="Times New Roman" panose="02020603050405020304" pitchFamily="18" charset="0"/>
            </a:rPr>
            <a:t>-</a:t>
          </a:r>
          <a:r>
            <a:rPr lang="en-US" sz="1400" kern="1200" dirty="0">
              <a:latin typeface="Times New Roman" panose="02020603050405020304" pitchFamily="18" charset="0"/>
              <a:cs typeface="Times New Roman" panose="02020603050405020304" pitchFamily="18" charset="0"/>
            </a:rPr>
            <a:t> </a:t>
          </a:r>
          <a:r>
            <a:rPr lang="kk-KZ" sz="1400" kern="1200" dirty="0">
              <a:latin typeface="Times New Roman" panose="02020603050405020304" pitchFamily="18" charset="0"/>
              <a:cs typeface="Times New Roman" panose="02020603050405020304" pitchFamily="18" charset="0"/>
            </a:rPr>
            <a:t>10 төсек</a:t>
          </a:r>
          <a:endParaRPr lang="ru-RU" sz="1400" kern="1200" dirty="0">
            <a:latin typeface="Times New Roman" pitchFamily="18" charset="0"/>
            <a:cs typeface="Times New Roman" pitchFamily="18" charset="0"/>
          </a:endParaRPr>
        </a:p>
        <a:p>
          <a:pPr marL="114300" lvl="1" indent="-114300" algn="l" defTabSz="622300">
            <a:lnSpc>
              <a:spcPct val="90000"/>
            </a:lnSpc>
            <a:spcBef>
              <a:spcPct val="0"/>
            </a:spcBef>
            <a:spcAft>
              <a:spcPct val="15000"/>
            </a:spcAft>
            <a:buChar char="•"/>
          </a:pPr>
          <a:r>
            <a:rPr lang="kk-KZ" sz="1400" kern="1200">
              <a:latin typeface="Times New Roman" panose="02020603050405020304" pitchFamily="18" charset="0"/>
              <a:cs typeface="Times New Roman" panose="02020603050405020304" pitchFamily="18" charset="0"/>
            </a:rPr>
            <a:t>Үйдегі стационар </a:t>
          </a:r>
          <a:endParaRPr lang="ru-RU" sz="14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Терапиялық аймақ - 2</a:t>
          </a:r>
          <a:endParaRPr lang="ru-RU" sz="14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ЖТД - 16</a:t>
          </a:r>
          <a:endParaRPr lang="ru-RU" sz="14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Педиатриялық аймақ</a:t>
          </a:r>
          <a:r>
            <a:rPr lang="en-US" sz="1400" kern="1200" dirty="0">
              <a:latin typeface="Times New Roman" panose="02020603050405020304" pitchFamily="18" charset="0"/>
              <a:cs typeface="Times New Roman" panose="02020603050405020304" pitchFamily="18" charset="0"/>
            </a:rPr>
            <a:t> </a:t>
          </a:r>
          <a:r>
            <a:rPr lang="kk-KZ" sz="1400" kern="1200" dirty="0">
              <a:latin typeface="Times New Roman" panose="02020603050405020304" pitchFamily="18" charset="0"/>
              <a:cs typeface="Times New Roman" panose="02020603050405020304" pitchFamily="18" charset="0"/>
            </a:rPr>
            <a:t>-</a:t>
          </a:r>
          <a:r>
            <a:rPr lang="en-US" sz="1400" kern="1200" dirty="0">
              <a:latin typeface="Times New Roman" panose="02020603050405020304" pitchFamily="18" charset="0"/>
              <a:cs typeface="Times New Roman" panose="02020603050405020304" pitchFamily="18" charset="0"/>
            </a:rPr>
            <a:t> </a:t>
          </a:r>
          <a:r>
            <a:rPr lang="kk-KZ" sz="1400" kern="1200" dirty="0">
              <a:latin typeface="Times New Roman" panose="02020603050405020304" pitchFamily="18" charset="0"/>
              <a:cs typeface="Times New Roman" panose="02020603050405020304" pitchFamily="18" charset="0"/>
            </a:rPr>
            <a:t>8</a:t>
          </a:r>
          <a:endParaRPr lang="ru-RU" sz="14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Акушер</a:t>
          </a:r>
          <a:r>
            <a:rPr lang="en-US" sz="1400" kern="1200" dirty="0">
              <a:latin typeface="Times New Roman" panose="02020603050405020304" pitchFamily="18" charset="0"/>
              <a:cs typeface="Times New Roman" panose="02020603050405020304" pitchFamily="18" charset="0"/>
            </a:rPr>
            <a:t> </a:t>
          </a:r>
          <a:r>
            <a:rPr lang="kk-KZ" sz="1400" kern="1200" dirty="0">
              <a:latin typeface="Times New Roman" panose="02020603050405020304" pitchFamily="18" charset="0"/>
              <a:cs typeface="Times New Roman" panose="02020603050405020304" pitchFamily="18" charset="0"/>
            </a:rPr>
            <a:t>-</a:t>
          </a:r>
          <a:r>
            <a:rPr lang="en-US" sz="1400" kern="1200" dirty="0">
              <a:latin typeface="Times New Roman" panose="02020603050405020304" pitchFamily="18" charset="0"/>
              <a:cs typeface="Times New Roman" panose="02020603050405020304" pitchFamily="18" charset="0"/>
            </a:rPr>
            <a:t> </a:t>
          </a:r>
          <a:r>
            <a:rPr lang="kk-KZ" sz="1400" kern="1200" dirty="0">
              <a:latin typeface="Times New Roman" panose="02020603050405020304" pitchFamily="18" charset="0"/>
              <a:cs typeface="Times New Roman" panose="02020603050405020304" pitchFamily="18" charset="0"/>
            </a:rPr>
            <a:t>гинекологиялық аймақ</a:t>
          </a:r>
          <a:r>
            <a:rPr lang="en-US" sz="1400" kern="1200" dirty="0">
              <a:latin typeface="Times New Roman" panose="02020603050405020304" pitchFamily="18" charset="0"/>
              <a:cs typeface="Times New Roman" panose="02020603050405020304" pitchFamily="18" charset="0"/>
            </a:rPr>
            <a:t> </a:t>
          </a:r>
          <a:r>
            <a:rPr lang="kk-KZ" sz="1400" kern="1200" dirty="0">
              <a:latin typeface="Times New Roman" panose="02020603050405020304" pitchFamily="18" charset="0"/>
              <a:cs typeface="Times New Roman" panose="02020603050405020304" pitchFamily="18" charset="0"/>
            </a:rPr>
            <a:t>-</a:t>
          </a:r>
          <a:r>
            <a:rPr lang="en-US" sz="1400" kern="1200" dirty="0">
              <a:latin typeface="Times New Roman" panose="02020603050405020304" pitchFamily="18" charset="0"/>
              <a:cs typeface="Times New Roman" panose="02020603050405020304" pitchFamily="18" charset="0"/>
            </a:rPr>
            <a:t> </a:t>
          </a:r>
          <a:r>
            <a:rPr lang="ru-RU" sz="1400" kern="1200" dirty="0">
              <a:latin typeface="Times New Roman" panose="02020603050405020304" pitchFamily="18" charset="0"/>
              <a:cs typeface="Times New Roman" panose="02020603050405020304" pitchFamily="18" charset="0"/>
            </a:rPr>
            <a:t>5</a:t>
          </a: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Бейінді мамандар</a:t>
          </a:r>
          <a:r>
            <a:rPr lang="en-US" sz="1400" kern="1200" dirty="0">
              <a:latin typeface="Times New Roman" panose="02020603050405020304" pitchFamily="18" charset="0"/>
              <a:cs typeface="Times New Roman" panose="02020603050405020304" pitchFamily="18" charset="0"/>
            </a:rPr>
            <a:t> </a:t>
          </a:r>
          <a:r>
            <a:rPr lang="kk-KZ" sz="1400" kern="1200" dirty="0">
              <a:latin typeface="Times New Roman" panose="02020603050405020304" pitchFamily="18" charset="0"/>
              <a:cs typeface="Times New Roman" panose="02020603050405020304" pitchFamily="18" charset="0"/>
            </a:rPr>
            <a:t>–</a:t>
          </a:r>
          <a:r>
            <a:rPr lang="en-US" sz="1400" kern="1200" dirty="0">
              <a:latin typeface="Times New Roman" panose="02020603050405020304" pitchFamily="18" charset="0"/>
              <a:cs typeface="Times New Roman" panose="02020603050405020304" pitchFamily="18" charset="0"/>
            </a:rPr>
            <a:t> </a:t>
          </a:r>
          <a:r>
            <a:rPr lang="kk-KZ" sz="1400" kern="1200" dirty="0">
              <a:latin typeface="Times New Roman" panose="02020603050405020304" pitchFamily="18" charset="0"/>
              <a:cs typeface="Times New Roman" panose="02020603050405020304" pitchFamily="18" charset="0"/>
            </a:rPr>
            <a:t>27</a:t>
          </a:r>
          <a:endParaRPr lang="ru-RU" sz="14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Травматолоиялық пункт</a:t>
          </a:r>
          <a:endParaRPr lang="ru-RU" sz="1400" kern="1200" dirty="0">
            <a:latin typeface="Times New Roman" panose="02020603050405020304" pitchFamily="18" charset="0"/>
            <a:cs typeface="Times New Roman" panose="02020603050405020304" pitchFamily="18" charset="0"/>
          </a:endParaRPr>
        </a:p>
        <a:p>
          <a:pPr marL="114300" lvl="1" indent="-114300" algn="l" defTabSz="622300">
            <a:lnSpc>
              <a:spcPct val="90000"/>
            </a:lnSpc>
            <a:spcBef>
              <a:spcPct val="0"/>
            </a:spcBef>
            <a:spcAft>
              <a:spcPct val="15000"/>
            </a:spcAft>
            <a:buChar char="•"/>
          </a:pPr>
          <a:r>
            <a:rPr lang="kk-KZ" sz="1400" kern="1200" dirty="0">
              <a:latin typeface="Times New Roman" panose="02020603050405020304" pitchFamily="18" charset="0"/>
              <a:cs typeface="Times New Roman" panose="02020603050405020304" pitchFamily="18" charset="0"/>
            </a:rPr>
            <a:t>Рабиологиялық бөлімше</a:t>
          </a:r>
          <a:endParaRPr lang="ru-RU" sz="1400" kern="1200" dirty="0">
            <a:latin typeface="Times New Roman" panose="02020603050405020304" pitchFamily="18" charset="0"/>
            <a:cs typeface="Times New Roman" panose="02020603050405020304" pitchFamily="18" charset="0"/>
          </a:endParaRPr>
        </a:p>
      </dsp:txBody>
      <dsp:txXfrm>
        <a:off x="6025579" y="392065"/>
        <a:ext cx="2543745" cy="49509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C61696-F341-467E-9962-AAF97181470E}">
      <dsp:nvSpPr>
        <dsp:cNvPr id="0" name=""/>
        <dsp:cNvSpPr/>
      </dsp:nvSpPr>
      <dsp:spPr>
        <a:xfrm>
          <a:off x="6405201" y="2728881"/>
          <a:ext cx="233347" cy="1249074"/>
        </a:xfrm>
        <a:custGeom>
          <a:avLst/>
          <a:gdLst/>
          <a:ahLst/>
          <a:cxnLst/>
          <a:rect l="0" t="0" r="0" b="0"/>
          <a:pathLst>
            <a:path>
              <a:moveTo>
                <a:pt x="0" y="0"/>
              </a:moveTo>
              <a:lnTo>
                <a:pt x="0" y="1249074"/>
              </a:lnTo>
              <a:lnTo>
                <a:pt x="233347" y="1249074"/>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F6CF0F-01DF-4BF2-A397-D832FA6231C0}">
      <dsp:nvSpPr>
        <dsp:cNvPr id="0" name=""/>
        <dsp:cNvSpPr/>
      </dsp:nvSpPr>
      <dsp:spPr>
        <a:xfrm>
          <a:off x="4128680" y="1187146"/>
          <a:ext cx="3120376" cy="486915"/>
        </a:xfrm>
        <a:custGeom>
          <a:avLst/>
          <a:gdLst/>
          <a:ahLst/>
          <a:cxnLst/>
          <a:rect l="0" t="0" r="0" b="0"/>
          <a:pathLst>
            <a:path>
              <a:moveTo>
                <a:pt x="0" y="0"/>
              </a:moveTo>
              <a:lnTo>
                <a:pt x="0" y="265403"/>
              </a:lnTo>
              <a:lnTo>
                <a:pt x="3120376" y="265403"/>
              </a:lnTo>
              <a:lnTo>
                <a:pt x="3120376" y="486915"/>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EC8C68-07D2-48BF-9DAE-682FB6A0DD80}">
      <dsp:nvSpPr>
        <dsp:cNvPr id="0" name=""/>
        <dsp:cNvSpPr/>
      </dsp:nvSpPr>
      <dsp:spPr>
        <a:xfrm>
          <a:off x="3282366" y="2728881"/>
          <a:ext cx="316445" cy="1246142"/>
        </a:xfrm>
        <a:custGeom>
          <a:avLst/>
          <a:gdLst/>
          <a:ahLst/>
          <a:cxnLst/>
          <a:rect l="0" t="0" r="0" b="0"/>
          <a:pathLst>
            <a:path>
              <a:moveTo>
                <a:pt x="0" y="0"/>
              </a:moveTo>
              <a:lnTo>
                <a:pt x="0" y="1246142"/>
              </a:lnTo>
              <a:lnTo>
                <a:pt x="316445" y="1246142"/>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82746A-B934-43F4-AA61-DC296219BF29}">
      <dsp:nvSpPr>
        <dsp:cNvPr id="0" name=""/>
        <dsp:cNvSpPr/>
      </dsp:nvSpPr>
      <dsp:spPr>
        <a:xfrm>
          <a:off x="4080502" y="1187146"/>
          <a:ext cx="91440" cy="486915"/>
        </a:xfrm>
        <a:custGeom>
          <a:avLst/>
          <a:gdLst/>
          <a:ahLst/>
          <a:cxnLst/>
          <a:rect l="0" t="0" r="0" b="0"/>
          <a:pathLst>
            <a:path>
              <a:moveTo>
                <a:pt x="48177" y="0"/>
              </a:moveTo>
              <a:lnTo>
                <a:pt x="48177" y="265403"/>
              </a:lnTo>
              <a:lnTo>
                <a:pt x="45720" y="265403"/>
              </a:lnTo>
              <a:lnTo>
                <a:pt x="45720" y="486915"/>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3A1AC77-5A4C-4A03-9DA0-6259F8C7D84F}">
      <dsp:nvSpPr>
        <dsp:cNvPr id="0" name=""/>
        <dsp:cNvSpPr/>
      </dsp:nvSpPr>
      <dsp:spPr>
        <a:xfrm>
          <a:off x="278621" y="2711191"/>
          <a:ext cx="254548" cy="1264701"/>
        </a:xfrm>
        <a:custGeom>
          <a:avLst/>
          <a:gdLst/>
          <a:ahLst/>
          <a:cxnLst/>
          <a:rect l="0" t="0" r="0" b="0"/>
          <a:pathLst>
            <a:path>
              <a:moveTo>
                <a:pt x="0" y="0"/>
              </a:moveTo>
              <a:lnTo>
                <a:pt x="0" y="1264701"/>
              </a:lnTo>
              <a:lnTo>
                <a:pt x="254548" y="1264701"/>
              </a:lnTo>
            </a:path>
          </a:pathLst>
        </a:custGeom>
        <a:noFill/>
        <a:ln w="12700" cap="flat" cmpd="sng" algn="ctr">
          <a:solidFill>
            <a:schemeClr val="accent1">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097DB1-E4B8-456F-BF59-70EFFA1BFA39}">
      <dsp:nvSpPr>
        <dsp:cNvPr id="0" name=""/>
        <dsp:cNvSpPr/>
      </dsp:nvSpPr>
      <dsp:spPr>
        <a:xfrm>
          <a:off x="1122476" y="1187146"/>
          <a:ext cx="3006203" cy="469225"/>
        </a:xfrm>
        <a:custGeom>
          <a:avLst/>
          <a:gdLst/>
          <a:ahLst/>
          <a:cxnLst/>
          <a:rect l="0" t="0" r="0" b="0"/>
          <a:pathLst>
            <a:path>
              <a:moveTo>
                <a:pt x="3006203" y="0"/>
              </a:moveTo>
              <a:lnTo>
                <a:pt x="3006203" y="247713"/>
              </a:lnTo>
              <a:lnTo>
                <a:pt x="0" y="247713"/>
              </a:lnTo>
              <a:lnTo>
                <a:pt x="0" y="469225"/>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3B59CB-0AFE-44C8-A49E-818AFCF7E1CD}">
      <dsp:nvSpPr>
        <dsp:cNvPr id="0" name=""/>
        <dsp:cNvSpPr/>
      </dsp:nvSpPr>
      <dsp:spPr>
        <a:xfrm>
          <a:off x="2046741" y="429902"/>
          <a:ext cx="4163877" cy="757244"/>
        </a:xfrm>
        <a:prstGeom prst="rect">
          <a:avLst/>
        </a:prstGeom>
        <a:gradFill rotWithShape="0">
          <a:gsLst>
            <a:gs pos="0">
              <a:schemeClr val="accent1">
                <a:alpha val="80000"/>
                <a:hueOff val="0"/>
                <a:satOff val="0"/>
                <a:lumOff val="0"/>
                <a:alphaOff val="0"/>
                <a:lumMod val="110000"/>
                <a:satMod val="105000"/>
                <a:tint val="67000"/>
              </a:schemeClr>
            </a:gs>
            <a:gs pos="50000">
              <a:schemeClr val="accent1">
                <a:alpha val="80000"/>
                <a:hueOff val="0"/>
                <a:satOff val="0"/>
                <a:lumOff val="0"/>
                <a:alphaOff val="0"/>
                <a:lumMod val="105000"/>
                <a:satMod val="103000"/>
                <a:tint val="73000"/>
              </a:schemeClr>
            </a:gs>
            <a:gs pos="100000">
              <a:schemeClr val="accent1">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kk-KZ" sz="1800" b="1" kern="1200" dirty="0">
              <a:latin typeface="Times New Roman" panose="02020603050405020304" pitchFamily="18" charset="0"/>
              <a:cs typeface="Times New Roman" panose="02020603050405020304" pitchFamily="18" charset="0"/>
            </a:rPr>
            <a:t>Арыз шағымдардың саны: 69</a:t>
          </a:r>
          <a:endParaRPr lang="ru-RU" sz="1800" b="1" kern="1200" dirty="0">
            <a:latin typeface="Times New Roman" panose="02020603050405020304" pitchFamily="18" charset="0"/>
            <a:cs typeface="Times New Roman" panose="02020603050405020304" pitchFamily="18" charset="0"/>
          </a:endParaRPr>
        </a:p>
      </dsp:txBody>
      <dsp:txXfrm>
        <a:off x="2046741" y="429902"/>
        <a:ext cx="4163877" cy="757244"/>
      </dsp:txXfrm>
    </dsp:sp>
    <dsp:sp modelId="{3B9BF46E-7F70-4E5C-8540-B018FF0924F9}">
      <dsp:nvSpPr>
        <dsp:cNvPr id="0" name=""/>
        <dsp:cNvSpPr/>
      </dsp:nvSpPr>
      <dsp:spPr>
        <a:xfrm>
          <a:off x="67657" y="1656372"/>
          <a:ext cx="2109638" cy="1054819"/>
        </a:xfrm>
        <a:prstGeom prst="rect">
          <a:avLst/>
        </a:prstGeom>
        <a:gradFill rotWithShape="0">
          <a:gsLst>
            <a:gs pos="0">
              <a:schemeClr val="accent1">
                <a:alpha val="70000"/>
                <a:hueOff val="0"/>
                <a:satOff val="0"/>
                <a:lumOff val="0"/>
                <a:alphaOff val="0"/>
                <a:lumMod val="110000"/>
                <a:satMod val="105000"/>
                <a:tint val="67000"/>
              </a:schemeClr>
            </a:gs>
            <a:gs pos="50000">
              <a:schemeClr val="accent1">
                <a:alpha val="70000"/>
                <a:hueOff val="0"/>
                <a:satOff val="0"/>
                <a:lumOff val="0"/>
                <a:alphaOff val="0"/>
                <a:lumMod val="105000"/>
                <a:satMod val="103000"/>
                <a:tint val="73000"/>
              </a:schemeClr>
            </a:gs>
            <a:gs pos="100000">
              <a:schemeClr val="accent1">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1600" b="1" kern="1200" dirty="0">
              <a:latin typeface="Times New Roman" panose="02020603050405020304" pitchFamily="18" charset="0"/>
              <a:cs typeface="Times New Roman" panose="02020603050405020304" pitchFamily="18" charset="0"/>
            </a:rPr>
            <a:t>Стационар-31</a:t>
          </a:r>
          <a:endParaRPr lang="ru-RU" sz="1600" b="1" kern="1200" dirty="0">
            <a:latin typeface="Times New Roman" panose="02020603050405020304" pitchFamily="18" charset="0"/>
            <a:cs typeface="Times New Roman" panose="02020603050405020304" pitchFamily="18" charset="0"/>
          </a:endParaRPr>
        </a:p>
        <a:p>
          <a:pPr lvl="0" algn="ctr" defTabSz="2044700">
            <a:lnSpc>
              <a:spcPct val="90000"/>
            </a:lnSpc>
            <a:spcBef>
              <a:spcPct val="0"/>
            </a:spcBef>
            <a:spcAft>
              <a:spcPct val="35000"/>
            </a:spcAft>
            <a:buNone/>
          </a:pPr>
          <a:endParaRPr lang="ru-RU" kern="1200" dirty="0"/>
        </a:p>
      </dsp:txBody>
      <dsp:txXfrm>
        <a:off x="67657" y="1656372"/>
        <a:ext cx="2109638" cy="1054819"/>
      </dsp:txXfrm>
    </dsp:sp>
    <dsp:sp modelId="{DE49F135-3616-4EED-8B65-193A4A0B7D87}">
      <dsp:nvSpPr>
        <dsp:cNvPr id="0" name=""/>
        <dsp:cNvSpPr/>
      </dsp:nvSpPr>
      <dsp:spPr>
        <a:xfrm>
          <a:off x="533170" y="3171905"/>
          <a:ext cx="2622618" cy="1607976"/>
        </a:xfrm>
        <a:prstGeom prst="rect">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kk-KZ" sz="1800" b="1" kern="1200" dirty="0">
            <a:latin typeface="Times New Roman" panose="02020603050405020304" pitchFamily="18" charset="0"/>
            <a:cs typeface="Times New Roman" panose="02020603050405020304" pitchFamily="18" charset="0"/>
          </a:endParaRPr>
        </a:p>
        <a:p>
          <a:pPr marL="0" lvl="0" indent="0" algn="ctr" defTabSz="800100">
            <a:lnSpc>
              <a:spcPct val="90000"/>
            </a:lnSpc>
            <a:spcBef>
              <a:spcPct val="0"/>
            </a:spcBef>
            <a:spcAft>
              <a:spcPts val="0"/>
            </a:spcAft>
            <a:buNone/>
          </a:pPr>
          <a:endParaRPr lang="kk-KZ" sz="1600" b="0" kern="1200" dirty="0">
            <a:latin typeface="Times New Roman" panose="02020603050405020304" pitchFamily="18" charset="0"/>
            <a:cs typeface="Times New Roman" panose="02020603050405020304" pitchFamily="18" charset="0"/>
          </a:endParaRPr>
        </a:p>
        <a:p>
          <a:pPr marL="0" lvl="0" indent="0" algn="ctr" defTabSz="8001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негізді-1</a:t>
          </a:r>
        </a:p>
        <a:p>
          <a:pPr marL="0" lvl="0" indent="0" algn="ctr" defTabSz="8001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ішінара негізді-1</a:t>
          </a:r>
        </a:p>
        <a:p>
          <a:pPr marL="0" lvl="0" indent="0" algn="ctr" defTabSz="8001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негізсіз-29</a:t>
          </a:r>
        </a:p>
        <a:p>
          <a:pPr marL="0" lvl="0" indent="0" algn="ctr" defTabSz="800100">
            <a:lnSpc>
              <a:spcPct val="90000"/>
            </a:lnSpc>
            <a:spcBef>
              <a:spcPct val="0"/>
            </a:spcBef>
            <a:spcAft>
              <a:spcPts val="0"/>
            </a:spcAft>
            <a:buNone/>
          </a:pPr>
          <a:endParaRPr lang="kk-KZ" sz="1600" b="0" kern="1200" dirty="0">
            <a:latin typeface="Times New Roman" panose="02020603050405020304" pitchFamily="18" charset="0"/>
            <a:cs typeface="Times New Roman" panose="02020603050405020304" pitchFamily="18" charset="0"/>
          </a:endParaRPr>
        </a:p>
        <a:p>
          <a:pPr marL="0" lvl="0" indent="0" algn="ctr" defTabSz="8001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Пациент қанағаттанды-28</a:t>
          </a:r>
        </a:p>
        <a:p>
          <a:pPr marL="0" lvl="0" indent="0" algn="ctr" defTabSz="8001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Пациент қанағаттанбады-3</a:t>
          </a:r>
        </a:p>
        <a:p>
          <a:pPr marL="0" lvl="0" indent="0" algn="ctr" defTabSz="800100">
            <a:lnSpc>
              <a:spcPct val="90000"/>
            </a:lnSpc>
            <a:spcBef>
              <a:spcPct val="0"/>
            </a:spcBef>
            <a:spcAft>
              <a:spcPct val="35000"/>
            </a:spcAft>
            <a:buNone/>
          </a:pPr>
          <a:endParaRPr lang="kk-KZ" sz="1800" b="1" kern="1200" dirty="0">
            <a:latin typeface="Times New Roman" panose="02020603050405020304" pitchFamily="18" charset="0"/>
            <a:cs typeface="Times New Roman" panose="02020603050405020304" pitchFamily="18" charset="0"/>
          </a:endParaRPr>
        </a:p>
        <a:p>
          <a:pPr marL="0" lvl="0" indent="0" algn="ctr" defTabSz="800100">
            <a:lnSpc>
              <a:spcPct val="90000"/>
            </a:lnSpc>
            <a:spcBef>
              <a:spcPct val="0"/>
            </a:spcBef>
            <a:spcAft>
              <a:spcPct val="35000"/>
            </a:spcAft>
            <a:buNone/>
          </a:pPr>
          <a:endParaRPr lang="ru-RU" sz="1800" b="1" kern="1200" dirty="0">
            <a:latin typeface="Times New Roman" panose="02020603050405020304" pitchFamily="18" charset="0"/>
            <a:cs typeface="Times New Roman" panose="02020603050405020304" pitchFamily="18" charset="0"/>
          </a:endParaRPr>
        </a:p>
      </dsp:txBody>
      <dsp:txXfrm>
        <a:off x="533170" y="3171905"/>
        <a:ext cx="2622618" cy="1607976"/>
      </dsp:txXfrm>
    </dsp:sp>
    <dsp:sp modelId="{F9ECAC18-5D12-482B-A34E-74FD18C0DCE2}">
      <dsp:nvSpPr>
        <dsp:cNvPr id="0" name=""/>
        <dsp:cNvSpPr/>
      </dsp:nvSpPr>
      <dsp:spPr>
        <a:xfrm>
          <a:off x="3071403" y="1674061"/>
          <a:ext cx="2109638" cy="1054819"/>
        </a:xfrm>
        <a:prstGeom prst="rect">
          <a:avLst/>
        </a:prstGeom>
        <a:gradFill rotWithShape="0">
          <a:gsLst>
            <a:gs pos="0">
              <a:schemeClr val="accent1">
                <a:alpha val="70000"/>
                <a:hueOff val="0"/>
                <a:satOff val="0"/>
                <a:lumOff val="0"/>
                <a:alphaOff val="0"/>
                <a:lumMod val="110000"/>
                <a:satMod val="105000"/>
                <a:tint val="67000"/>
              </a:schemeClr>
            </a:gs>
            <a:gs pos="50000">
              <a:schemeClr val="accent1">
                <a:alpha val="70000"/>
                <a:hueOff val="0"/>
                <a:satOff val="0"/>
                <a:lumOff val="0"/>
                <a:alphaOff val="0"/>
                <a:lumMod val="105000"/>
                <a:satMod val="103000"/>
                <a:tint val="73000"/>
              </a:schemeClr>
            </a:gs>
            <a:gs pos="100000">
              <a:schemeClr val="accent1">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1600" b="1" kern="1200" dirty="0">
              <a:latin typeface="Times New Roman" panose="02020603050405020304" pitchFamily="18" charset="0"/>
              <a:cs typeface="Times New Roman" panose="02020603050405020304" pitchFamily="18" charset="0"/>
            </a:rPr>
            <a:t>Перзентхана -</a:t>
          </a:r>
          <a:r>
            <a:rPr lang="en-US" sz="1600" b="1" kern="1200" dirty="0">
              <a:latin typeface="Times New Roman" panose="02020603050405020304" pitchFamily="18" charset="0"/>
              <a:cs typeface="Times New Roman" panose="02020603050405020304" pitchFamily="18" charset="0"/>
            </a:rPr>
            <a:t>5</a:t>
          </a:r>
          <a:endParaRPr lang="ru-RU" sz="1600" b="1" kern="1200" dirty="0">
            <a:latin typeface="Times New Roman" panose="02020603050405020304" pitchFamily="18" charset="0"/>
            <a:cs typeface="Times New Roman" panose="02020603050405020304" pitchFamily="18" charset="0"/>
          </a:endParaRPr>
        </a:p>
        <a:p>
          <a:pPr lvl="0" algn="ctr" defTabSz="755650">
            <a:lnSpc>
              <a:spcPct val="90000"/>
            </a:lnSpc>
            <a:spcBef>
              <a:spcPct val="0"/>
            </a:spcBef>
            <a:spcAft>
              <a:spcPct val="35000"/>
            </a:spcAft>
            <a:buNone/>
          </a:pPr>
          <a:endParaRPr lang="ru-RU" kern="1200" dirty="0"/>
        </a:p>
      </dsp:txBody>
      <dsp:txXfrm>
        <a:off x="3071403" y="1674061"/>
        <a:ext cx="2109638" cy="1054819"/>
      </dsp:txXfrm>
    </dsp:sp>
    <dsp:sp modelId="{414B4C2B-79E9-4627-AC5A-EB0B11C2ED2B}">
      <dsp:nvSpPr>
        <dsp:cNvPr id="0" name=""/>
        <dsp:cNvSpPr/>
      </dsp:nvSpPr>
      <dsp:spPr>
        <a:xfrm>
          <a:off x="3598812" y="3171905"/>
          <a:ext cx="2679810" cy="1606236"/>
        </a:xfrm>
        <a:prstGeom prst="rect">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негізді-0</a:t>
          </a:r>
        </a:p>
        <a:p>
          <a:pPr marL="0" lvl="0" indent="0" algn="ctr" defTabSz="7112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ішінара негізді-</a:t>
          </a:r>
          <a:r>
            <a:rPr lang="en-US" sz="1600" b="0" kern="1200" dirty="0">
              <a:latin typeface="Times New Roman" panose="02020603050405020304" pitchFamily="18" charset="0"/>
              <a:cs typeface="Times New Roman" panose="02020603050405020304" pitchFamily="18" charset="0"/>
            </a:rPr>
            <a:t>1</a:t>
          </a:r>
          <a:endParaRPr lang="kk-KZ" sz="1600" b="0" kern="1200" dirty="0">
            <a:latin typeface="Times New Roman" panose="02020603050405020304" pitchFamily="18" charset="0"/>
            <a:cs typeface="Times New Roman" panose="02020603050405020304" pitchFamily="18" charset="0"/>
          </a:endParaRPr>
        </a:p>
        <a:p>
          <a:pPr marL="0" lvl="0" indent="0" algn="ctr" defTabSz="7112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негізсіз-4</a:t>
          </a:r>
        </a:p>
        <a:p>
          <a:pPr marL="0" lvl="0" indent="0" algn="ctr" defTabSz="711200">
            <a:lnSpc>
              <a:spcPct val="90000"/>
            </a:lnSpc>
            <a:spcBef>
              <a:spcPct val="0"/>
            </a:spcBef>
            <a:spcAft>
              <a:spcPts val="0"/>
            </a:spcAft>
            <a:buNone/>
          </a:pPr>
          <a:endParaRPr lang="kk-KZ" sz="1600" b="0" kern="1200" dirty="0">
            <a:latin typeface="Times New Roman" panose="02020603050405020304" pitchFamily="18" charset="0"/>
            <a:cs typeface="Times New Roman" panose="02020603050405020304" pitchFamily="18" charset="0"/>
          </a:endParaRPr>
        </a:p>
        <a:p>
          <a:pPr marL="0" lvl="0" indent="0" algn="ctr" defTabSz="7112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Пациент қанағаттанды-</a:t>
          </a:r>
          <a:r>
            <a:rPr lang="en-US" sz="1600" b="0" kern="1200" dirty="0">
              <a:latin typeface="Times New Roman" panose="02020603050405020304" pitchFamily="18" charset="0"/>
              <a:cs typeface="Times New Roman" panose="02020603050405020304" pitchFamily="18" charset="0"/>
            </a:rPr>
            <a:t>5</a:t>
          </a:r>
          <a:endParaRPr lang="kk-KZ" sz="1600" b="0" kern="1200" dirty="0">
            <a:latin typeface="Times New Roman" panose="02020603050405020304" pitchFamily="18" charset="0"/>
            <a:cs typeface="Times New Roman" panose="02020603050405020304" pitchFamily="18" charset="0"/>
          </a:endParaRPr>
        </a:p>
        <a:p>
          <a:pPr marL="0" lvl="0" indent="0" algn="ctr" defTabSz="7112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Пациент қанағаттанбады-0</a:t>
          </a:r>
          <a:endParaRPr lang="ru-RU" sz="1600" b="0" kern="1200" dirty="0">
            <a:latin typeface="Times New Roman" panose="02020603050405020304" pitchFamily="18" charset="0"/>
            <a:cs typeface="Times New Roman" panose="02020603050405020304" pitchFamily="18" charset="0"/>
          </a:endParaRPr>
        </a:p>
      </dsp:txBody>
      <dsp:txXfrm>
        <a:off x="3598812" y="3171905"/>
        <a:ext cx="2679810" cy="1606236"/>
      </dsp:txXfrm>
    </dsp:sp>
    <dsp:sp modelId="{F36B8AFD-12F1-4D02-80C6-E8005A7435E9}">
      <dsp:nvSpPr>
        <dsp:cNvPr id="0" name=""/>
        <dsp:cNvSpPr/>
      </dsp:nvSpPr>
      <dsp:spPr>
        <a:xfrm>
          <a:off x="6194237" y="1674061"/>
          <a:ext cx="2109638" cy="1054819"/>
        </a:xfrm>
        <a:prstGeom prst="rect">
          <a:avLst/>
        </a:prstGeom>
        <a:gradFill rotWithShape="0">
          <a:gsLst>
            <a:gs pos="0">
              <a:schemeClr val="accent1">
                <a:alpha val="70000"/>
                <a:hueOff val="0"/>
                <a:satOff val="0"/>
                <a:lumOff val="0"/>
                <a:alphaOff val="0"/>
                <a:lumMod val="110000"/>
                <a:satMod val="105000"/>
                <a:tint val="67000"/>
              </a:schemeClr>
            </a:gs>
            <a:gs pos="50000">
              <a:schemeClr val="accent1">
                <a:alpha val="70000"/>
                <a:hueOff val="0"/>
                <a:satOff val="0"/>
                <a:lumOff val="0"/>
                <a:alphaOff val="0"/>
                <a:lumMod val="105000"/>
                <a:satMod val="103000"/>
                <a:tint val="73000"/>
              </a:schemeClr>
            </a:gs>
            <a:gs pos="100000">
              <a:schemeClr val="accent1">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1600" b="1" kern="1200" dirty="0">
              <a:latin typeface="Times New Roman" panose="02020603050405020304" pitchFamily="18" charset="0"/>
              <a:cs typeface="Times New Roman" panose="02020603050405020304" pitchFamily="18" charset="0"/>
            </a:rPr>
            <a:t>Емхана-33</a:t>
          </a:r>
          <a:endParaRPr lang="ru-RU" sz="1600" b="1" kern="1200" dirty="0">
            <a:latin typeface="Times New Roman" panose="02020603050405020304" pitchFamily="18" charset="0"/>
            <a:cs typeface="Times New Roman" panose="02020603050405020304" pitchFamily="18" charset="0"/>
          </a:endParaRPr>
        </a:p>
        <a:p>
          <a:pPr lvl="0" algn="ctr" defTabSz="711200">
            <a:lnSpc>
              <a:spcPct val="90000"/>
            </a:lnSpc>
            <a:spcBef>
              <a:spcPct val="0"/>
            </a:spcBef>
            <a:spcAft>
              <a:spcPct val="35000"/>
            </a:spcAft>
            <a:buNone/>
          </a:pPr>
          <a:endParaRPr lang="ru-RU" kern="1200" dirty="0"/>
        </a:p>
      </dsp:txBody>
      <dsp:txXfrm>
        <a:off x="6194237" y="1674061"/>
        <a:ext cx="2109638" cy="1054819"/>
      </dsp:txXfrm>
    </dsp:sp>
    <dsp:sp modelId="{0B338EC5-5469-45AE-8274-0E6BFD5ACBF4}">
      <dsp:nvSpPr>
        <dsp:cNvPr id="0" name=""/>
        <dsp:cNvSpPr/>
      </dsp:nvSpPr>
      <dsp:spPr>
        <a:xfrm>
          <a:off x="6638548" y="3171905"/>
          <a:ext cx="2416590" cy="1612101"/>
        </a:xfrm>
        <a:prstGeom prst="rect">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негізді-1</a:t>
          </a:r>
        </a:p>
        <a:p>
          <a:pPr marL="0" lvl="0" indent="0" algn="ctr" defTabSz="7112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ішінара негізді-10</a:t>
          </a:r>
        </a:p>
        <a:p>
          <a:pPr marL="0" lvl="0" indent="0" algn="ctr" defTabSz="7112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негізсіз-22</a:t>
          </a:r>
        </a:p>
        <a:p>
          <a:pPr marL="0" lvl="0" indent="0" algn="ctr" defTabSz="711200">
            <a:lnSpc>
              <a:spcPct val="90000"/>
            </a:lnSpc>
            <a:spcBef>
              <a:spcPct val="0"/>
            </a:spcBef>
            <a:spcAft>
              <a:spcPts val="0"/>
            </a:spcAft>
            <a:buNone/>
          </a:pPr>
          <a:endParaRPr lang="kk-KZ" sz="1600" b="0" kern="1200" dirty="0">
            <a:latin typeface="Times New Roman" panose="02020603050405020304" pitchFamily="18" charset="0"/>
            <a:cs typeface="Times New Roman" panose="02020603050405020304" pitchFamily="18" charset="0"/>
          </a:endParaRPr>
        </a:p>
        <a:p>
          <a:pPr marL="0" lvl="0" indent="0" algn="ctr" defTabSz="7112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Пациент қанағаттанды-31</a:t>
          </a:r>
        </a:p>
        <a:p>
          <a:pPr marL="0" lvl="0" indent="0" algn="ctr" defTabSz="711200">
            <a:lnSpc>
              <a:spcPct val="90000"/>
            </a:lnSpc>
            <a:spcBef>
              <a:spcPct val="0"/>
            </a:spcBef>
            <a:spcAft>
              <a:spcPts val="0"/>
            </a:spcAft>
            <a:buNone/>
          </a:pPr>
          <a:r>
            <a:rPr lang="kk-KZ" sz="1600" b="0" kern="1200" dirty="0">
              <a:latin typeface="Times New Roman" panose="02020603050405020304" pitchFamily="18" charset="0"/>
              <a:cs typeface="Times New Roman" panose="02020603050405020304" pitchFamily="18" charset="0"/>
            </a:rPr>
            <a:t>Пациент қанағаттанбады-2</a:t>
          </a:r>
          <a:endParaRPr lang="ru-RU" sz="1600" b="0" kern="1200" dirty="0">
            <a:latin typeface="Times New Roman" panose="02020603050405020304" pitchFamily="18" charset="0"/>
            <a:cs typeface="Times New Roman" panose="02020603050405020304" pitchFamily="18" charset="0"/>
          </a:endParaRPr>
        </a:p>
      </dsp:txBody>
      <dsp:txXfrm>
        <a:off x="6638548" y="3171905"/>
        <a:ext cx="2416590" cy="16121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4E67C5-5328-4B0D-97B2-3B8677AA8D82}">
      <dsp:nvSpPr>
        <dsp:cNvPr id="0" name=""/>
        <dsp:cNvSpPr/>
      </dsp:nvSpPr>
      <dsp:spPr>
        <a:xfrm>
          <a:off x="4433325" y="865021"/>
          <a:ext cx="3006482" cy="1564817"/>
        </a:xfrm>
        <a:custGeom>
          <a:avLst/>
          <a:gdLst/>
          <a:ahLst/>
          <a:cxnLst/>
          <a:rect l="0" t="0" r="0" b="0"/>
          <a:pathLst>
            <a:path>
              <a:moveTo>
                <a:pt x="0" y="0"/>
              </a:moveTo>
              <a:lnTo>
                <a:pt x="0" y="1330744"/>
              </a:lnTo>
              <a:lnTo>
                <a:pt x="3006482" y="1330744"/>
              </a:lnTo>
              <a:lnTo>
                <a:pt x="3006482" y="15648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F94D22-0CF4-4361-84B3-15B917B3222B}">
      <dsp:nvSpPr>
        <dsp:cNvPr id="0" name=""/>
        <dsp:cNvSpPr/>
      </dsp:nvSpPr>
      <dsp:spPr>
        <a:xfrm>
          <a:off x="4387605" y="865021"/>
          <a:ext cx="91440" cy="1636248"/>
        </a:xfrm>
        <a:custGeom>
          <a:avLst/>
          <a:gdLst/>
          <a:ahLst/>
          <a:cxnLst/>
          <a:rect l="0" t="0" r="0" b="0"/>
          <a:pathLst>
            <a:path>
              <a:moveTo>
                <a:pt x="45720" y="0"/>
              </a:moveTo>
              <a:lnTo>
                <a:pt x="45720" y="1402175"/>
              </a:lnTo>
              <a:lnTo>
                <a:pt x="46099" y="1402175"/>
              </a:lnTo>
              <a:lnTo>
                <a:pt x="46099" y="163624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EC386D-3AF8-4DD8-9F14-1FA59DB979CD}">
      <dsp:nvSpPr>
        <dsp:cNvPr id="0" name=""/>
        <dsp:cNvSpPr/>
      </dsp:nvSpPr>
      <dsp:spPr>
        <a:xfrm>
          <a:off x="1263363" y="865021"/>
          <a:ext cx="3169962" cy="1564817"/>
        </a:xfrm>
        <a:custGeom>
          <a:avLst/>
          <a:gdLst/>
          <a:ahLst/>
          <a:cxnLst/>
          <a:rect l="0" t="0" r="0" b="0"/>
          <a:pathLst>
            <a:path>
              <a:moveTo>
                <a:pt x="3169962" y="0"/>
              </a:moveTo>
              <a:lnTo>
                <a:pt x="3169962" y="1330744"/>
              </a:lnTo>
              <a:lnTo>
                <a:pt x="0" y="1330744"/>
              </a:lnTo>
              <a:lnTo>
                <a:pt x="0" y="15648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0D5FC8-F7F1-4EEE-9E8F-14500ECAB6F0}">
      <dsp:nvSpPr>
        <dsp:cNvPr id="0" name=""/>
        <dsp:cNvSpPr/>
      </dsp:nvSpPr>
      <dsp:spPr>
        <a:xfrm>
          <a:off x="422613" y="193726"/>
          <a:ext cx="8021424" cy="6712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18CFD49-F896-4F2D-9FD8-059CDE0C18FE}">
      <dsp:nvSpPr>
        <dsp:cNvPr id="0" name=""/>
        <dsp:cNvSpPr/>
      </dsp:nvSpPr>
      <dsp:spPr>
        <a:xfrm>
          <a:off x="703360" y="460436"/>
          <a:ext cx="8021424" cy="6712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1800" b="1" kern="1200" dirty="0">
              <a:latin typeface="Times New Roman" panose="02020603050405020304" pitchFamily="18" charset="0"/>
              <a:cs typeface="Times New Roman" panose="02020603050405020304" pitchFamily="18" charset="0"/>
            </a:rPr>
            <a:t>Кредиторлық берешек бойынша шығу жолдары:</a:t>
          </a:r>
        </a:p>
        <a:p>
          <a:pPr algn="ctr" defTabSz="2533650">
            <a:lnSpc>
              <a:spcPct val="90000"/>
            </a:lnSpc>
            <a:spcBef>
              <a:spcPct val="0"/>
            </a:spcBef>
            <a:spcAft>
              <a:spcPct val="35000"/>
            </a:spcAft>
            <a:buNone/>
          </a:pPr>
          <a:endParaRPr lang="ru-RU" kern="1200" dirty="0"/>
        </a:p>
      </dsp:txBody>
      <dsp:txXfrm>
        <a:off x="723022" y="480098"/>
        <a:ext cx="7982100" cy="631971"/>
      </dsp:txXfrm>
    </dsp:sp>
    <dsp:sp modelId="{C115F559-E57A-4F69-B057-8582ED482C92}">
      <dsp:nvSpPr>
        <dsp:cNvPr id="0" name=""/>
        <dsp:cNvSpPr/>
      </dsp:nvSpPr>
      <dsp:spPr>
        <a:xfrm>
          <a:off x="0" y="2429839"/>
          <a:ext cx="2526727" cy="160447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A49DABA-FB90-4788-8410-349215A121EF}">
      <dsp:nvSpPr>
        <dsp:cNvPr id="0" name=""/>
        <dsp:cNvSpPr/>
      </dsp:nvSpPr>
      <dsp:spPr>
        <a:xfrm>
          <a:off x="280747" y="2696549"/>
          <a:ext cx="2526727" cy="160447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Font typeface="Wingdings" panose="05000000000000000000" pitchFamily="2" charset="2"/>
            <a:buNone/>
          </a:pPr>
          <a:endParaRPr lang="kk-KZ" sz="1100" b="1" kern="1200" dirty="0">
            <a:latin typeface="Times New Roman" panose="02020603050405020304" pitchFamily="18" charset="0"/>
            <a:cs typeface="Times New Roman" panose="02020603050405020304" pitchFamily="18" charset="0"/>
          </a:endParaRPr>
        </a:p>
        <a:p>
          <a:pPr marL="0" lvl="0" indent="0" algn="ctr" defTabSz="488950">
            <a:lnSpc>
              <a:spcPct val="90000"/>
            </a:lnSpc>
            <a:spcBef>
              <a:spcPct val="0"/>
            </a:spcBef>
            <a:spcAft>
              <a:spcPct val="35000"/>
            </a:spcAft>
            <a:buFont typeface="Wingdings" panose="05000000000000000000" pitchFamily="2" charset="2"/>
            <a:buNone/>
          </a:pPr>
          <a:endParaRPr lang="kk-KZ" sz="1400" b="1" kern="1200" dirty="0">
            <a:latin typeface="Times New Roman" panose="02020603050405020304" pitchFamily="18" charset="0"/>
            <a:cs typeface="Times New Roman" panose="02020603050405020304" pitchFamily="18" charset="0"/>
          </a:endParaRPr>
        </a:p>
        <a:p>
          <a:pPr marL="0" lvl="0" indent="0" algn="ctr" defTabSz="488950">
            <a:lnSpc>
              <a:spcPct val="90000"/>
            </a:lnSpc>
            <a:spcBef>
              <a:spcPct val="0"/>
            </a:spcBef>
            <a:spcAft>
              <a:spcPct val="35000"/>
            </a:spcAft>
            <a:buFont typeface="Wingdings" panose="05000000000000000000" pitchFamily="2" charset="2"/>
            <a:buNone/>
          </a:pPr>
          <a:r>
            <a:rPr lang="kk-KZ" sz="1400" b="1" kern="1200" dirty="0">
              <a:latin typeface="Times New Roman" panose="02020603050405020304" pitchFamily="18" charset="0"/>
              <a:cs typeface="Times New Roman" panose="02020603050405020304" pitchFamily="18" charset="0"/>
            </a:rPr>
            <a:t>Штаттық бірлікті оңтайландыру;    </a:t>
          </a:r>
        </a:p>
        <a:p>
          <a:pPr marL="0" lvl="0" indent="0" algn="ctr" defTabSz="488950">
            <a:lnSpc>
              <a:spcPct val="90000"/>
            </a:lnSpc>
            <a:spcBef>
              <a:spcPct val="0"/>
            </a:spcBef>
            <a:spcAft>
              <a:spcPct val="35000"/>
            </a:spcAft>
            <a:buFont typeface="Wingdings" panose="05000000000000000000" pitchFamily="2" charset="2"/>
            <a:buNone/>
          </a:pPr>
          <a:r>
            <a:rPr lang="kk-KZ" sz="1400" b="0" kern="1200" dirty="0">
              <a:latin typeface="Times New Roman" panose="02020603050405020304" pitchFamily="18" charset="0"/>
              <a:cs typeface="Times New Roman" panose="02020603050405020304" pitchFamily="18" charset="0"/>
            </a:rPr>
            <a:t>Жалпы 33,25 штаттық бірлікке қысқарту жоспарлануда. Оның 4 айлық еңбек ақысы  30 697 698тг құрайды.</a:t>
          </a:r>
        </a:p>
        <a:p>
          <a:pPr lvl="0" algn="ctr" defTabSz="488950">
            <a:lnSpc>
              <a:spcPct val="90000"/>
            </a:lnSpc>
            <a:spcBef>
              <a:spcPct val="0"/>
            </a:spcBef>
            <a:spcAft>
              <a:spcPct val="35000"/>
            </a:spcAft>
            <a:buNone/>
          </a:pPr>
          <a:endParaRPr lang="kk-KZ" sz="1000" b="1" kern="1200" dirty="0">
            <a:latin typeface="Times New Roman" panose="02020603050405020304" pitchFamily="18" charset="0"/>
            <a:cs typeface="Times New Roman" panose="02020603050405020304" pitchFamily="18" charset="0"/>
          </a:endParaRPr>
        </a:p>
        <a:p>
          <a:pPr algn="ctr" defTabSz="488950">
            <a:lnSpc>
              <a:spcPct val="90000"/>
            </a:lnSpc>
            <a:spcBef>
              <a:spcPct val="0"/>
            </a:spcBef>
            <a:spcAft>
              <a:spcPct val="35000"/>
            </a:spcAft>
            <a:buNone/>
          </a:pPr>
          <a:endParaRPr lang="ru-RU" kern="1200" dirty="0"/>
        </a:p>
      </dsp:txBody>
      <dsp:txXfrm>
        <a:off x="327740" y="2743542"/>
        <a:ext cx="2432741" cy="1510485"/>
      </dsp:txXfrm>
    </dsp:sp>
    <dsp:sp modelId="{F5C8D364-0697-4611-98DC-650DCF553755}">
      <dsp:nvSpPr>
        <dsp:cNvPr id="0" name=""/>
        <dsp:cNvSpPr/>
      </dsp:nvSpPr>
      <dsp:spPr>
        <a:xfrm>
          <a:off x="3170341" y="2501270"/>
          <a:ext cx="2526727" cy="160447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D92071C-C4D5-45DD-9DCF-3C6BC31DBFF4}">
      <dsp:nvSpPr>
        <dsp:cNvPr id="0" name=""/>
        <dsp:cNvSpPr/>
      </dsp:nvSpPr>
      <dsp:spPr>
        <a:xfrm>
          <a:off x="3451088" y="2767980"/>
          <a:ext cx="2526727" cy="160447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1400" b="0" kern="1200" dirty="0">
              <a:latin typeface="Times New Roman" panose="02020603050405020304" pitchFamily="18" charset="0"/>
              <a:cs typeface="Times New Roman" panose="02020603050405020304" pitchFamily="18" charset="0"/>
            </a:rPr>
            <a:t>Қалпына келтіру емі және медициналық оңалту бөлімін ауруханаға көшіру арқылы қыркүйек-желтоқсан жалға беру ақысын үнемдеу.  Жалпы соммасы 4 000 000тг.</a:t>
          </a:r>
        </a:p>
        <a:p>
          <a:pPr algn="ctr" defTabSz="2889250">
            <a:lnSpc>
              <a:spcPct val="90000"/>
            </a:lnSpc>
            <a:spcBef>
              <a:spcPct val="0"/>
            </a:spcBef>
            <a:spcAft>
              <a:spcPct val="35000"/>
            </a:spcAft>
            <a:buNone/>
          </a:pPr>
          <a:endParaRPr lang="ru-RU" kern="1200" dirty="0"/>
        </a:p>
      </dsp:txBody>
      <dsp:txXfrm>
        <a:off x="3498081" y="2814973"/>
        <a:ext cx="2432741" cy="1510485"/>
      </dsp:txXfrm>
    </dsp:sp>
    <dsp:sp modelId="{37838893-7C20-4F3B-9F3A-6F69C7937F91}">
      <dsp:nvSpPr>
        <dsp:cNvPr id="0" name=""/>
        <dsp:cNvSpPr/>
      </dsp:nvSpPr>
      <dsp:spPr>
        <a:xfrm>
          <a:off x="6176445" y="2429839"/>
          <a:ext cx="2526727" cy="160447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49FE8A2-1AC4-40B9-88FA-5AB89A1D7467}">
      <dsp:nvSpPr>
        <dsp:cNvPr id="0" name=""/>
        <dsp:cNvSpPr/>
      </dsp:nvSpPr>
      <dsp:spPr>
        <a:xfrm>
          <a:off x="6457192" y="2696549"/>
          <a:ext cx="2526727" cy="160447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kk-KZ" sz="1400" b="0" kern="1200" dirty="0">
              <a:latin typeface="Times New Roman" panose="02020603050405020304" pitchFamily="18" charset="0"/>
              <a:cs typeface="Times New Roman" panose="02020603050405020304" pitchFamily="18" charset="0"/>
            </a:rPr>
            <a:t>Дәрі-дәрмекке жоспарланаған соммадан 167 000 000тг үнемдеу.</a:t>
          </a:r>
          <a:endParaRPr lang="ru-RU" sz="1400" b="0" kern="1200" dirty="0">
            <a:latin typeface="Times New Roman" panose="02020603050405020304" pitchFamily="18" charset="0"/>
            <a:cs typeface="Times New Roman" panose="02020603050405020304" pitchFamily="18" charset="0"/>
          </a:endParaRPr>
        </a:p>
      </dsp:txBody>
      <dsp:txXfrm>
        <a:off x="6504185" y="2743542"/>
        <a:ext cx="2432741" cy="151048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0.42688</cdr:x>
      <cdr:y>0</cdr:y>
    </cdr:from>
    <cdr:to>
      <cdr:x>0.46599</cdr:x>
      <cdr:y>0.3053</cdr:y>
    </cdr:to>
    <cdr:sp macro="" textlink="">
      <cdr:nvSpPr>
        <cdr:cNvPr id="3" name="Прямоугольник 2"/>
        <cdr:cNvSpPr/>
      </cdr:nvSpPr>
      <cdr:spPr>
        <a:xfrm xmlns:a="http://schemas.openxmlformats.org/drawingml/2006/main">
          <a:off x="2016224" y="0"/>
          <a:ext cx="184730" cy="92333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endParaRPr lang="ru-RU"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dr:relSizeAnchor xmlns:cdr="http://schemas.openxmlformats.org/drawingml/2006/chartDrawing">
    <cdr:from>
      <cdr:x>0</cdr:x>
      <cdr:y>0</cdr:y>
    </cdr:from>
    <cdr:to>
      <cdr:x>1</cdr:x>
      <cdr:y>0.12212</cdr:y>
    </cdr:to>
    <cdr:sp macro="" textlink="">
      <cdr:nvSpPr>
        <cdr:cNvPr id="4" name="Прямоугольник 3"/>
        <cdr:cNvSpPr/>
      </cdr:nvSpPr>
      <cdr:spPr>
        <a:xfrm xmlns:a="http://schemas.openxmlformats.org/drawingml/2006/main">
          <a:off x="0" y="0"/>
          <a:ext cx="4723206" cy="369332"/>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kk-KZ" b="1" dirty="0">
              <a:solidFill>
                <a:schemeClr val="bg1"/>
              </a:solidFill>
              <a:latin typeface="Times New Roman" panose="02020603050405020304" pitchFamily="18" charset="0"/>
              <a:cs typeface="Times New Roman" panose="02020603050405020304" pitchFamily="18" charset="0"/>
            </a:rPr>
            <a:t>2022 ж. 8 ай</a:t>
          </a:r>
        </a:p>
      </cdr:txBody>
    </cdr:sp>
  </cdr:relSizeAnchor>
</c:userShapes>
</file>

<file path=ppt/drawings/drawing2.xml><?xml version="1.0" encoding="utf-8"?>
<c:userShapes xmlns:c="http://schemas.openxmlformats.org/drawingml/2006/chart">
  <cdr:relSizeAnchor xmlns:cdr="http://schemas.openxmlformats.org/drawingml/2006/chartDrawing">
    <cdr:from>
      <cdr:x>0.42688</cdr:x>
      <cdr:y>0</cdr:y>
    </cdr:from>
    <cdr:to>
      <cdr:x>0.46599</cdr:x>
      <cdr:y>0.3053</cdr:y>
    </cdr:to>
    <cdr:sp macro="" textlink="">
      <cdr:nvSpPr>
        <cdr:cNvPr id="3" name="Прямоугольник 2"/>
        <cdr:cNvSpPr/>
      </cdr:nvSpPr>
      <cdr:spPr>
        <a:xfrm xmlns:a="http://schemas.openxmlformats.org/drawingml/2006/main">
          <a:off x="2016224" y="0"/>
          <a:ext cx="184730" cy="92333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endParaRPr lang="ru-RU"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dr:relSizeAnchor xmlns:cdr="http://schemas.openxmlformats.org/drawingml/2006/chartDrawing">
    <cdr:from>
      <cdr:x>0</cdr:x>
      <cdr:y>0</cdr:y>
    </cdr:from>
    <cdr:to>
      <cdr:x>1</cdr:x>
      <cdr:y>0.12212</cdr:y>
    </cdr:to>
    <cdr:sp macro="" textlink="">
      <cdr:nvSpPr>
        <cdr:cNvPr id="4" name="Прямоугольник 3"/>
        <cdr:cNvSpPr/>
      </cdr:nvSpPr>
      <cdr:spPr>
        <a:xfrm xmlns:a="http://schemas.openxmlformats.org/drawingml/2006/main">
          <a:off x="0" y="-1412776"/>
          <a:ext cx="4723206" cy="369332"/>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kk-KZ" b="1" dirty="0">
              <a:solidFill>
                <a:schemeClr val="bg1"/>
              </a:solidFill>
              <a:latin typeface="Times New Roman" panose="02020603050405020304" pitchFamily="18" charset="0"/>
              <a:cs typeface="Times New Roman" panose="02020603050405020304" pitchFamily="18" charset="0"/>
            </a:rPr>
            <a:t>2023 ж. 8 ай</a:t>
          </a:r>
        </a:p>
      </cdr:txBody>
    </cdr:sp>
  </cdr:relSizeAnchor>
</c:userShapes>
</file>

<file path=ppt/drawings/drawing3.xml><?xml version="1.0" encoding="utf-8"?>
<c:userShapes xmlns:c="http://schemas.openxmlformats.org/drawingml/2006/chart">
  <cdr:relSizeAnchor xmlns:cdr="http://schemas.openxmlformats.org/drawingml/2006/chartDrawing">
    <cdr:from>
      <cdr:x>0.42688</cdr:x>
      <cdr:y>0</cdr:y>
    </cdr:from>
    <cdr:to>
      <cdr:x>0.46599</cdr:x>
      <cdr:y>0.3053</cdr:y>
    </cdr:to>
    <cdr:sp macro="" textlink="">
      <cdr:nvSpPr>
        <cdr:cNvPr id="3" name="Прямоугольник 2"/>
        <cdr:cNvSpPr/>
      </cdr:nvSpPr>
      <cdr:spPr>
        <a:xfrm xmlns:a="http://schemas.openxmlformats.org/drawingml/2006/main">
          <a:off x="2016224" y="0"/>
          <a:ext cx="184730" cy="92333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endParaRPr lang="ru-RU"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cdr:txBody>
    </cdr:sp>
  </cdr:relSizeAnchor>
  <cdr:relSizeAnchor xmlns:cdr="http://schemas.openxmlformats.org/drawingml/2006/chartDrawing">
    <cdr:from>
      <cdr:x>0</cdr:x>
      <cdr:y>0</cdr:y>
    </cdr:from>
    <cdr:to>
      <cdr:x>1</cdr:x>
      <cdr:y>0.12212</cdr:y>
    </cdr:to>
    <cdr:sp macro="" textlink="">
      <cdr:nvSpPr>
        <cdr:cNvPr id="4" name="Прямоугольник 3"/>
        <cdr:cNvSpPr/>
      </cdr:nvSpPr>
      <cdr:spPr>
        <a:xfrm xmlns:a="http://schemas.openxmlformats.org/drawingml/2006/main">
          <a:off x="0" y="0"/>
          <a:ext cx="4723206" cy="369332"/>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kk-KZ" b="1" dirty="0">
              <a:solidFill>
                <a:schemeClr val="bg1"/>
              </a:solidFill>
              <a:latin typeface="Times New Roman" panose="02020603050405020304" pitchFamily="18" charset="0"/>
              <a:cs typeface="Times New Roman" panose="02020603050405020304" pitchFamily="18" charset="0"/>
            </a:rPr>
            <a:t>2022 ж. 8 ай </a:t>
          </a:r>
        </a:p>
      </cdr:txBody>
    </cdr:sp>
  </cdr:relSizeAnchor>
</c:userShapes>
</file>

<file path=ppt/drawings/drawing4.xml><?xml version="1.0" encoding="utf-8"?>
<c:userShapes xmlns:c="http://schemas.openxmlformats.org/drawingml/2006/chart">
  <cdr:relSizeAnchor xmlns:cdr="http://schemas.openxmlformats.org/drawingml/2006/chartDrawing">
    <cdr:from>
      <cdr:x>0</cdr:x>
      <cdr:y>0</cdr:y>
    </cdr:from>
    <cdr:to>
      <cdr:x>1</cdr:x>
      <cdr:y>0.12212</cdr:y>
    </cdr:to>
    <cdr:sp macro="" textlink="">
      <cdr:nvSpPr>
        <cdr:cNvPr id="4" name="Прямоугольник 3"/>
        <cdr:cNvSpPr/>
      </cdr:nvSpPr>
      <cdr:spPr>
        <a:xfrm xmlns:a="http://schemas.openxmlformats.org/drawingml/2006/main">
          <a:off x="0" y="-1268760"/>
          <a:ext cx="4723206" cy="369332"/>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kk-KZ" b="1" dirty="0">
              <a:solidFill>
                <a:schemeClr val="bg1"/>
              </a:solidFill>
              <a:latin typeface="Times New Roman" panose="02020603050405020304" pitchFamily="18" charset="0"/>
              <a:cs typeface="Times New Roman" panose="02020603050405020304" pitchFamily="18" charset="0"/>
            </a:rPr>
            <a:t>2023 ж. 8 ай </a:t>
          </a:r>
        </a:p>
      </cdr:txBody>
    </cdr:sp>
  </cdr:relSizeAnchor>
</c:userShapes>
</file>

<file path=ppt/drawings/drawing5.xml><?xml version="1.0" encoding="utf-8"?>
<c:userShapes xmlns:c="http://schemas.openxmlformats.org/drawingml/2006/chart">
  <cdr:relSizeAnchor xmlns:cdr="http://schemas.openxmlformats.org/drawingml/2006/chartDrawing">
    <cdr:from>
      <cdr:x>0.90238</cdr:x>
      <cdr:y>0.62291</cdr:y>
    </cdr:from>
    <cdr:to>
      <cdr:x>0.99284</cdr:x>
      <cdr:y>0.69368</cdr:y>
    </cdr:to>
    <cdr:sp macro="" textlink="">
      <cdr:nvSpPr>
        <cdr:cNvPr id="2" name="TextBox 11">
          <a:extLst xmlns:a="http://schemas.openxmlformats.org/drawingml/2006/main">
            <a:ext uri="{FF2B5EF4-FFF2-40B4-BE49-F238E27FC236}">
              <a16:creationId xmlns:a16="http://schemas.microsoft.com/office/drawing/2014/main" id="{BE70AC62-67D0-45FF-AB14-3C4921393953}"/>
            </a:ext>
          </a:extLst>
        </cdr:cNvPr>
        <cdr:cNvSpPr txBox="1"/>
      </cdr:nvSpPr>
      <cdr:spPr>
        <a:xfrm xmlns:a="http://schemas.openxmlformats.org/drawingml/2006/main">
          <a:off x="9580251" y="2979895"/>
          <a:ext cx="960384" cy="338554"/>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600" b="1" dirty="0">
              <a:latin typeface="Times New Roman" pitchFamily="18" charset="0"/>
              <a:cs typeface="Times New Roman" pitchFamily="18" charset="0"/>
            </a:rPr>
            <a:t>70,3</a:t>
          </a:r>
          <a:r>
            <a:rPr lang="kk-KZ" sz="1600" b="1" dirty="0">
              <a:latin typeface="Times New Roman" pitchFamily="18" charset="0"/>
              <a:cs typeface="Times New Roman" pitchFamily="18" charset="0"/>
            </a:rPr>
            <a:t>%</a:t>
          </a:r>
          <a:endParaRPr lang="ru-RU" sz="1600" dirty="0"/>
        </a:p>
      </cdr:txBody>
    </cdr:sp>
  </cdr:relSizeAnchor>
  <cdr:relSizeAnchor xmlns:cdr="http://schemas.openxmlformats.org/drawingml/2006/chartDrawing">
    <cdr:from>
      <cdr:x>0.51912</cdr:x>
      <cdr:y>0.52521</cdr:y>
    </cdr:from>
    <cdr:to>
      <cdr:x>0.59402</cdr:x>
      <cdr:y>0.59598</cdr:y>
    </cdr:to>
    <cdr:sp macro="" textlink="">
      <cdr:nvSpPr>
        <cdr:cNvPr id="3" name="TextBox 11">
          <a:extLst xmlns:a="http://schemas.openxmlformats.org/drawingml/2006/main">
            <a:ext uri="{FF2B5EF4-FFF2-40B4-BE49-F238E27FC236}">
              <a16:creationId xmlns:a16="http://schemas.microsoft.com/office/drawing/2014/main" id="{BE70AC62-67D0-45FF-AB14-3C4921393953}"/>
            </a:ext>
          </a:extLst>
        </cdr:cNvPr>
        <cdr:cNvSpPr txBox="1"/>
      </cdr:nvSpPr>
      <cdr:spPr>
        <a:xfrm xmlns:a="http://schemas.openxmlformats.org/drawingml/2006/main">
          <a:off x="5511349" y="2512525"/>
          <a:ext cx="795212" cy="338554"/>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600" b="1" dirty="0">
              <a:latin typeface="Times New Roman" pitchFamily="18" charset="0"/>
              <a:cs typeface="Times New Roman" pitchFamily="18" charset="0"/>
            </a:rPr>
            <a:t>44,3</a:t>
          </a:r>
          <a:r>
            <a:rPr lang="kk-KZ" sz="1600" b="1" dirty="0">
              <a:latin typeface="Times New Roman" pitchFamily="18" charset="0"/>
              <a:cs typeface="Times New Roman" pitchFamily="18" charset="0"/>
            </a:rPr>
            <a:t>%</a:t>
          </a:r>
          <a:endParaRPr lang="ru-RU" sz="1600" dirty="0"/>
        </a:p>
      </cdr:txBody>
    </cdr:sp>
  </cdr:relSizeAnchor>
  <cdr:relSizeAnchor xmlns:cdr="http://schemas.openxmlformats.org/drawingml/2006/chartDrawing">
    <cdr:from>
      <cdr:x>0.44488</cdr:x>
      <cdr:y>0.58955</cdr:y>
    </cdr:from>
    <cdr:to>
      <cdr:x>0.53299</cdr:x>
      <cdr:y>0.66032</cdr:y>
    </cdr:to>
    <cdr:sp macro="" textlink="">
      <cdr:nvSpPr>
        <cdr:cNvPr id="4" name="TextBox 11">
          <a:extLst xmlns:a="http://schemas.openxmlformats.org/drawingml/2006/main">
            <a:ext uri="{FF2B5EF4-FFF2-40B4-BE49-F238E27FC236}">
              <a16:creationId xmlns:a16="http://schemas.microsoft.com/office/drawing/2014/main" id="{5616B607-18A7-4C79-ABEB-23459B74D134}"/>
            </a:ext>
          </a:extLst>
        </cdr:cNvPr>
        <cdr:cNvSpPr txBox="1"/>
      </cdr:nvSpPr>
      <cdr:spPr>
        <a:xfrm xmlns:a="http://schemas.openxmlformats.org/drawingml/2006/main">
          <a:off x="4723155" y="2820302"/>
          <a:ext cx="935434" cy="338554"/>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latin typeface="Times New Roman" pitchFamily="18" charset="0"/>
              <a:cs typeface="Times New Roman" pitchFamily="18" charset="0"/>
            </a:rPr>
            <a:t>45,4</a:t>
          </a:r>
          <a:r>
            <a:rPr lang="kk-KZ" sz="1600" b="1" dirty="0">
              <a:latin typeface="Times New Roman" pitchFamily="18" charset="0"/>
              <a:cs typeface="Times New Roman" pitchFamily="18" charset="0"/>
            </a:rPr>
            <a:t>%</a:t>
          </a:r>
          <a:endParaRPr lang="ru-RU" sz="1600" dirty="0"/>
        </a:p>
      </cdr:txBody>
    </cdr:sp>
  </cdr:relSizeAnchor>
  <cdr:relSizeAnchor xmlns:cdr="http://schemas.openxmlformats.org/drawingml/2006/chartDrawing">
    <cdr:from>
      <cdr:x>0.83117</cdr:x>
      <cdr:y>0.71943</cdr:y>
    </cdr:from>
    <cdr:to>
      <cdr:x>0.91853</cdr:x>
      <cdr:y>0.7902</cdr:y>
    </cdr:to>
    <cdr:sp macro="" textlink="">
      <cdr:nvSpPr>
        <cdr:cNvPr id="5" name="TextBox 11">
          <a:extLst xmlns:a="http://schemas.openxmlformats.org/drawingml/2006/main">
            <a:ext uri="{FF2B5EF4-FFF2-40B4-BE49-F238E27FC236}">
              <a16:creationId xmlns:a16="http://schemas.microsoft.com/office/drawing/2014/main" id="{5616B607-18A7-4C79-ABEB-23459B74D134}"/>
            </a:ext>
          </a:extLst>
        </cdr:cNvPr>
        <cdr:cNvSpPr txBox="1"/>
      </cdr:nvSpPr>
      <cdr:spPr>
        <a:xfrm xmlns:a="http://schemas.openxmlformats.org/drawingml/2006/main">
          <a:off x="7316165" y="3441641"/>
          <a:ext cx="768966" cy="338553"/>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latin typeface="Times New Roman" pitchFamily="18" charset="0"/>
              <a:cs typeface="Times New Roman" pitchFamily="18" charset="0"/>
            </a:rPr>
            <a:t>63,4</a:t>
          </a:r>
          <a:r>
            <a:rPr lang="kk-KZ" sz="1600" b="1" dirty="0">
              <a:latin typeface="Times New Roman" pitchFamily="18" charset="0"/>
              <a:cs typeface="Times New Roman" pitchFamily="18" charset="0"/>
            </a:rPr>
            <a:t>%</a:t>
          </a:r>
          <a:endParaRPr lang="ru-RU" sz="1600" dirty="0"/>
        </a:p>
      </cdr:txBody>
    </cdr:sp>
  </cdr:relSizeAnchor>
  <cdr:relSizeAnchor xmlns:cdr="http://schemas.openxmlformats.org/drawingml/2006/chartDrawing">
    <cdr:from>
      <cdr:x>0.63881</cdr:x>
      <cdr:y>0.7324</cdr:y>
    </cdr:from>
    <cdr:to>
      <cdr:x>0.72615</cdr:x>
      <cdr:y>0.80317</cdr:y>
    </cdr:to>
    <cdr:sp macro="" textlink="">
      <cdr:nvSpPr>
        <cdr:cNvPr id="6" name="TextBox 11">
          <a:extLst xmlns:a="http://schemas.openxmlformats.org/drawingml/2006/main">
            <a:ext uri="{FF2B5EF4-FFF2-40B4-BE49-F238E27FC236}">
              <a16:creationId xmlns:a16="http://schemas.microsoft.com/office/drawing/2014/main" id="{5616B607-18A7-4C79-ABEB-23459B74D134}"/>
            </a:ext>
          </a:extLst>
        </cdr:cNvPr>
        <cdr:cNvSpPr txBox="1"/>
      </cdr:nvSpPr>
      <cdr:spPr>
        <a:xfrm xmlns:a="http://schemas.openxmlformats.org/drawingml/2006/main">
          <a:off x="6782061" y="3503699"/>
          <a:ext cx="927259" cy="338553"/>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latin typeface="Times New Roman" pitchFamily="18" charset="0"/>
              <a:cs typeface="Times New Roman" pitchFamily="18" charset="0"/>
            </a:rPr>
            <a:t>36,6</a:t>
          </a:r>
          <a:r>
            <a:rPr lang="kk-KZ" sz="1600" b="1" dirty="0">
              <a:latin typeface="Times New Roman" pitchFamily="18" charset="0"/>
              <a:cs typeface="Times New Roman" pitchFamily="18" charset="0"/>
            </a:rPr>
            <a:t>%</a:t>
          </a:r>
          <a:endParaRPr lang="ru-RU" sz="1600" dirty="0"/>
        </a:p>
      </cdr:txBody>
    </cdr:sp>
  </cdr:relSizeAnchor>
  <cdr:relSizeAnchor xmlns:cdr="http://schemas.openxmlformats.org/drawingml/2006/chartDrawing">
    <cdr:from>
      <cdr:x>0.71521</cdr:x>
      <cdr:y>0.73146</cdr:y>
    </cdr:from>
    <cdr:to>
      <cdr:x>0.80257</cdr:x>
      <cdr:y>0.80223</cdr:y>
    </cdr:to>
    <cdr:sp macro="" textlink="">
      <cdr:nvSpPr>
        <cdr:cNvPr id="7" name="TextBox 11">
          <a:extLst xmlns:a="http://schemas.openxmlformats.org/drawingml/2006/main">
            <a:ext uri="{FF2B5EF4-FFF2-40B4-BE49-F238E27FC236}">
              <a16:creationId xmlns:a16="http://schemas.microsoft.com/office/drawing/2014/main" id="{3490C524-FA11-4B2A-9A89-07783F54909F}"/>
            </a:ext>
          </a:extLst>
        </cdr:cNvPr>
        <cdr:cNvSpPr txBox="1"/>
      </cdr:nvSpPr>
      <cdr:spPr>
        <a:xfrm xmlns:a="http://schemas.openxmlformats.org/drawingml/2006/main">
          <a:off x="6295497" y="3499197"/>
          <a:ext cx="768966" cy="338553"/>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latin typeface="Times New Roman" pitchFamily="18" charset="0"/>
              <a:cs typeface="Times New Roman" pitchFamily="18" charset="0"/>
            </a:rPr>
            <a:t>29,7</a:t>
          </a:r>
          <a:r>
            <a:rPr lang="kk-KZ" sz="1600" b="1" dirty="0">
              <a:latin typeface="Times New Roman" pitchFamily="18" charset="0"/>
              <a:cs typeface="Times New Roman" pitchFamily="18" charset="0"/>
            </a:rPr>
            <a:t>%</a:t>
          </a:r>
          <a:endParaRPr lang="ru-RU" sz="1600" dirty="0"/>
        </a:p>
      </cdr:txBody>
    </cdr:sp>
  </cdr:relSizeAnchor>
  <cdr:relSizeAnchor xmlns:cdr="http://schemas.openxmlformats.org/drawingml/2006/chartDrawing">
    <cdr:from>
      <cdr:x>0.32581</cdr:x>
      <cdr:y>0.42923</cdr:y>
    </cdr:from>
    <cdr:to>
      <cdr:x>0.41627</cdr:x>
      <cdr:y>0.5</cdr:y>
    </cdr:to>
    <cdr:sp macro="" textlink="">
      <cdr:nvSpPr>
        <cdr:cNvPr id="8" name="TextBox 11">
          <a:extLst xmlns:a="http://schemas.openxmlformats.org/drawingml/2006/main">
            <a:ext uri="{FF2B5EF4-FFF2-40B4-BE49-F238E27FC236}">
              <a16:creationId xmlns:a16="http://schemas.microsoft.com/office/drawing/2014/main" id="{29CC2A0E-5E97-449E-AF8D-2D7EA3898340}"/>
            </a:ext>
          </a:extLst>
        </cdr:cNvPr>
        <cdr:cNvSpPr txBox="1"/>
      </cdr:nvSpPr>
      <cdr:spPr>
        <a:xfrm xmlns:a="http://schemas.openxmlformats.org/drawingml/2006/main">
          <a:off x="3458963" y="2053376"/>
          <a:ext cx="960383" cy="338553"/>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latin typeface="Times New Roman" pitchFamily="18" charset="0"/>
              <a:cs typeface="Times New Roman" pitchFamily="18" charset="0"/>
            </a:rPr>
            <a:t>55,7</a:t>
          </a:r>
          <a:r>
            <a:rPr lang="kk-KZ" sz="1600" b="1" dirty="0">
              <a:latin typeface="Times New Roman" pitchFamily="18" charset="0"/>
              <a:cs typeface="Times New Roman" pitchFamily="18" charset="0"/>
            </a:rPr>
            <a:t>%</a:t>
          </a:r>
          <a:endParaRPr lang="ru-RU" sz="16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383004-7E04-4A5B-B935-1D68304C7814}" type="datetimeFigureOut">
              <a:rPr lang="ru-RU" smtClean="0"/>
              <a:t>07.09.2023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FFB0BD-1BF3-4D47-8542-F82A639FA006}" type="slidenum">
              <a:rPr lang="ru-RU" smtClean="0"/>
              <a:t>‹#›</a:t>
            </a:fld>
            <a:endParaRPr lang="ru-RU"/>
          </a:p>
        </p:txBody>
      </p:sp>
    </p:spTree>
    <p:extLst>
      <p:ext uri="{BB962C8B-B14F-4D97-AF65-F5344CB8AC3E}">
        <p14:creationId xmlns:p14="http://schemas.microsoft.com/office/powerpoint/2010/main" val="154419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AFFB0BD-1BF3-4D47-8542-F82A639FA006}" type="slidenum">
              <a:rPr lang="ru-RU" smtClean="0"/>
              <a:t>13</a:t>
            </a:fld>
            <a:endParaRPr lang="ru-RU"/>
          </a:p>
        </p:txBody>
      </p:sp>
    </p:spTree>
    <p:extLst>
      <p:ext uri="{BB962C8B-B14F-4D97-AF65-F5344CB8AC3E}">
        <p14:creationId xmlns:p14="http://schemas.microsoft.com/office/powerpoint/2010/main" val="2171370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2C44764-D04F-4A74-8CF8-84F825624415}" type="datetimeFigureOut">
              <a:rPr lang="ru-RU" smtClean="0"/>
              <a:t>07.09.2023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49F9152-D5C8-4450-854F-9566009885CE}" type="slidenum">
              <a:rPr lang="ru-RU" smtClean="0"/>
              <a:t>‹#›</a:t>
            </a:fld>
            <a:endParaRPr lang="ru-RU"/>
          </a:p>
        </p:txBody>
      </p:sp>
    </p:spTree>
    <p:extLst>
      <p:ext uri="{BB962C8B-B14F-4D97-AF65-F5344CB8AC3E}">
        <p14:creationId xmlns:p14="http://schemas.microsoft.com/office/powerpoint/2010/main" val="3974062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2C44764-D04F-4A74-8CF8-84F825624415}" type="datetimeFigureOut">
              <a:rPr lang="ru-RU" smtClean="0"/>
              <a:t>07.09.2023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49F9152-D5C8-4450-854F-9566009885CE}" type="slidenum">
              <a:rPr lang="ru-RU" smtClean="0"/>
              <a:t>‹#›</a:t>
            </a:fld>
            <a:endParaRPr lang="ru-RU"/>
          </a:p>
        </p:txBody>
      </p:sp>
    </p:spTree>
    <p:extLst>
      <p:ext uri="{BB962C8B-B14F-4D97-AF65-F5344CB8AC3E}">
        <p14:creationId xmlns:p14="http://schemas.microsoft.com/office/powerpoint/2010/main" val="618401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2C44764-D04F-4A74-8CF8-84F825624415}" type="datetimeFigureOut">
              <a:rPr lang="ru-RU" smtClean="0"/>
              <a:t>07.09.2023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49F9152-D5C8-4450-854F-9566009885CE}" type="slidenum">
              <a:rPr lang="ru-RU" smtClean="0"/>
              <a:t>‹#›</a:t>
            </a:fld>
            <a:endParaRPr lang="ru-RU"/>
          </a:p>
        </p:txBody>
      </p:sp>
    </p:spTree>
    <p:extLst>
      <p:ext uri="{BB962C8B-B14F-4D97-AF65-F5344CB8AC3E}">
        <p14:creationId xmlns:p14="http://schemas.microsoft.com/office/powerpoint/2010/main" val="3373182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2C44764-D04F-4A74-8CF8-84F825624415}" type="datetimeFigureOut">
              <a:rPr lang="ru-RU" smtClean="0"/>
              <a:t>07.09.2023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49F9152-D5C8-4450-854F-9566009885CE}" type="slidenum">
              <a:rPr lang="ru-RU" smtClean="0"/>
              <a:t>‹#›</a:t>
            </a:fld>
            <a:endParaRPr lang="ru-RU"/>
          </a:p>
        </p:txBody>
      </p:sp>
    </p:spTree>
    <p:extLst>
      <p:ext uri="{BB962C8B-B14F-4D97-AF65-F5344CB8AC3E}">
        <p14:creationId xmlns:p14="http://schemas.microsoft.com/office/powerpoint/2010/main" val="3274803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2C44764-D04F-4A74-8CF8-84F825624415}" type="datetimeFigureOut">
              <a:rPr lang="ru-RU" smtClean="0"/>
              <a:t>07.09.2023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49F9152-D5C8-4450-854F-9566009885CE}" type="slidenum">
              <a:rPr lang="ru-RU" smtClean="0"/>
              <a:t>‹#›</a:t>
            </a:fld>
            <a:endParaRPr lang="ru-RU"/>
          </a:p>
        </p:txBody>
      </p:sp>
    </p:spTree>
    <p:extLst>
      <p:ext uri="{BB962C8B-B14F-4D97-AF65-F5344CB8AC3E}">
        <p14:creationId xmlns:p14="http://schemas.microsoft.com/office/powerpoint/2010/main" val="58283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2C44764-D04F-4A74-8CF8-84F825624415}" type="datetimeFigureOut">
              <a:rPr lang="ru-RU" smtClean="0"/>
              <a:t>07.09.2023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49F9152-D5C8-4450-854F-9566009885CE}" type="slidenum">
              <a:rPr lang="ru-RU" smtClean="0"/>
              <a:t>‹#›</a:t>
            </a:fld>
            <a:endParaRPr lang="ru-RU"/>
          </a:p>
        </p:txBody>
      </p:sp>
    </p:spTree>
    <p:extLst>
      <p:ext uri="{BB962C8B-B14F-4D97-AF65-F5344CB8AC3E}">
        <p14:creationId xmlns:p14="http://schemas.microsoft.com/office/powerpoint/2010/main" val="1492638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C44764-D04F-4A74-8CF8-84F825624415}" type="datetimeFigureOut">
              <a:rPr lang="ru-RU" smtClean="0"/>
              <a:t>07.09.2023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49F9152-D5C8-4450-854F-9566009885CE}" type="slidenum">
              <a:rPr lang="ru-RU" smtClean="0"/>
              <a:t>‹#›</a:t>
            </a:fld>
            <a:endParaRPr lang="ru-RU"/>
          </a:p>
        </p:txBody>
      </p:sp>
    </p:spTree>
    <p:extLst>
      <p:ext uri="{BB962C8B-B14F-4D97-AF65-F5344CB8AC3E}">
        <p14:creationId xmlns:p14="http://schemas.microsoft.com/office/powerpoint/2010/main" val="3194031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2C44764-D04F-4A74-8CF8-84F825624415}" type="datetimeFigureOut">
              <a:rPr lang="ru-RU" smtClean="0"/>
              <a:t>07.09.2023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49F9152-D5C8-4450-854F-9566009885CE}" type="slidenum">
              <a:rPr lang="ru-RU" smtClean="0"/>
              <a:t>‹#›</a:t>
            </a:fld>
            <a:endParaRPr lang="ru-RU"/>
          </a:p>
        </p:txBody>
      </p:sp>
    </p:spTree>
    <p:extLst>
      <p:ext uri="{BB962C8B-B14F-4D97-AF65-F5344CB8AC3E}">
        <p14:creationId xmlns:p14="http://schemas.microsoft.com/office/powerpoint/2010/main" val="1736884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2C44764-D04F-4A74-8CF8-84F825624415}" type="datetimeFigureOut">
              <a:rPr lang="ru-RU" smtClean="0"/>
              <a:t>07.09.2023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49F9152-D5C8-4450-854F-9566009885CE}" type="slidenum">
              <a:rPr lang="ru-RU" smtClean="0"/>
              <a:t>‹#›</a:t>
            </a:fld>
            <a:endParaRPr lang="ru-RU"/>
          </a:p>
        </p:txBody>
      </p:sp>
    </p:spTree>
    <p:extLst>
      <p:ext uri="{BB962C8B-B14F-4D97-AF65-F5344CB8AC3E}">
        <p14:creationId xmlns:p14="http://schemas.microsoft.com/office/powerpoint/2010/main" val="584189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2C44764-D04F-4A74-8CF8-84F825624415}" type="datetimeFigureOut">
              <a:rPr lang="ru-RU" smtClean="0"/>
              <a:t>07.09.2023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49F9152-D5C8-4450-854F-9566009885CE}" type="slidenum">
              <a:rPr lang="ru-RU" smtClean="0"/>
              <a:t>‹#›</a:t>
            </a:fld>
            <a:endParaRPr lang="ru-RU"/>
          </a:p>
        </p:txBody>
      </p:sp>
    </p:spTree>
    <p:extLst>
      <p:ext uri="{BB962C8B-B14F-4D97-AF65-F5344CB8AC3E}">
        <p14:creationId xmlns:p14="http://schemas.microsoft.com/office/powerpoint/2010/main" val="1297395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2C44764-D04F-4A74-8CF8-84F825624415}" type="datetimeFigureOut">
              <a:rPr lang="ru-RU" smtClean="0"/>
              <a:t>07.09.2023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49F9152-D5C8-4450-854F-9566009885CE}" type="slidenum">
              <a:rPr lang="ru-RU" smtClean="0"/>
              <a:t>‹#›</a:t>
            </a:fld>
            <a:endParaRPr lang="ru-RU"/>
          </a:p>
        </p:txBody>
      </p:sp>
    </p:spTree>
    <p:extLst>
      <p:ext uri="{BB962C8B-B14F-4D97-AF65-F5344CB8AC3E}">
        <p14:creationId xmlns:p14="http://schemas.microsoft.com/office/powerpoint/2010/main" val="18139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Пользовательский макет">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02C8BD39-1AD3-49EC-AD88-8991F8046859}"/>
              </a:ext>
            </a:extLst>
          </p:cNvPr>
          <p:cNvSpPr/>
          <p:nvPr userDrawn="1"/>
        </p:nvSpPr>
        <p:spPr>
          <a:xfrm>
            <a:off x="0" y="0"/>
            <a:ext cx="12192000" cy="99000"/>
          </a:xfrm>
          <a:prstGeom prst="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13"/>
          </a:p>
        </p:txBody>
      </p:sp>
      <p:sp>
        <p:nvSpPr>
          <p:cNvPr id="7" name="Прямоугольник 6">
            <a:extLst>
              <a:ext uri="{FF2B5EF4-FFF2-40B4-BE49-F238E27FC236}">
                <a16:creationId xmlns:a16="http://schemas.microsoft.com/office/drawing/2014/main" id="{AE9FB482-CF5D-48DE-B265-E9EAA917DC52}"/>
              </a:ext>
            </a:extLst>
          </p:cNvPr>
          <p:cNvSpPr/>
          <p:nvPr userDrawn="1"/>
        </p:nvSpPr>
        <p:spPr>
          <a:xfrm>
            <a:off x="12449" y="6772425"/>
            <a:ext cx="12192000" cy="99000"/>
          </a:xfrm>
          <a:prstGeom prst="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13"/>
          </a:p>
        </p:txBody>
      </p:sp>
      <p:sp>
        <p:nvSpPr>
          <p:cNvPr id="8" name="Рисунок 2">
            <a:extLst>
              <a:ext uri="{FF2B5EF4-FFF2-40B4-BE49-F238E27FC236}">
                <a16:creationId xmlns:a16="http://schemas.microsoft.com/office/drawing/2014/main" id="{BC8214BF-AB9F-4AF4-A384-AF76185EC8FB}"/>
              </a:ext>
            </a:extLst>
          </p:cNvPr>
          <p:cNvSpPr>
            <a:spLocks noGrp="1"/>
          </p:cNvSpPr>
          <p:nvPr>
            <p:ph type="pic" sz="quarter" idx="10"/>
          </p:nvPr>
        </p:nvSpPr>
        <p:spPr>
          <a:xfrm>
            <a:off x="20849" y="-575"/>
            <a:ext cx="5186363" cy="6858575"/>
          </a:xfrm>
        </p:spPr>
        <p:txBody>
          <a:bodyPr/>
          <a:lstStyle/>
          <a:p>
            <a:endParaRPr lang="ru-RU"/>
          </a:p>
        </p:txBody>
      </p:sp>
      <p:grpSp>
        <p:nvGrpSpPr>
          <p:cNvPr id="12" name="Группа 11">
            <a:extLst>
              <a:ext uri="{FF2B5EF4-FFF2-40B4-BE49-F238E27FC236}">
                <a16:creationId xmlns:a16="http://schemas.microsoft.com/office/drawing/2014/main" id="{C5AA7176-3A2C-49F1-9C4E-FE527AD17C8A}"/>
              </a:ext>
            </a:extLst>
          </p:cNvPr>
          <p:cNvGrpSpPr/>
          <p:nvPr userDrawn="1"/>
        </p:nvGrpSpPr>
        <p:grpSpPr>
          <a:xfrm>
            <a:off x="5207215" y="36075"/>
            <a:ext cx="2844751" cy="274500"/>
            <a:chOff x="5228062" y="49500"/>
            <a:chExt cx="2844750" cy="274500"/>
          </a:xfrm>
        </p:grpSpPr>
        <p:sp>
          <p:nvSpPr>
            <p:cNvPr id="10" name="Прямоугольник 9">
              <a:extLst>
                <a:ext uri="{FF2B5EF4-FFF2-40B4-BE49-F238E27FC236}">
                  <a16:creationId xmlns:a16="http://schemas.microsoft.com/office/drawing/2014/main" id="{6DD6CEFC-74C9-42E3-9A15-7E5AD03F1AB5}"/>
                </a:ext>
              </a:extLst>
            </p:cNvPr>
            <p:cNvSpPr/>
            <p:nvPr userDrawn="1"/>
          </p:nvSpPr>
          <p:spPr>
            <a:xfrm>
              <a:off x="5228062" y="49500"/>
              <a:ext cx="2541000" cy="274500"/>
            </a:xfrm>
            <a:prstGeom prst="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13" dirty="0"/>
            </a:p>
          </p:txBody>
        </p:sp>
        <p:sp>
          <p:nvSpPr>
            <p:cNvPr id="11" name="Блок-схема: объединение 10">
              <a:extLst>
                <a:ext uri="{FF2B5EF4-FFF2-40B4-BE49-F238E27FC236}">
                  <a16:creationId xmlns:a16="http://schemas.microsoft.com/office/drawing/2014/main" id="{B05CC5AB-B2FE-45A2-8351-F7FAC24576A8}"/>
                </a:ext>
              </a:extLst>
            </p:cNvPr>
            <p:cNvSpPr/>
            <p:nvPr userDrawn="1"/>
          </p:nvSpPr>
          <p:spPr>
            <a:xfrm>
              <a:off x="7465312" y="49500"/>
              <a:ext cx="607500" cy="274500"/>
            </a:xfrm>
            <a:prstGeom prst="flowChartMerg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13"/>
            </a:p>
          </p:txBody>
        </p:sp>
      </p:grpSp>
      <p:grpSp>
        <p:nvGrpSpPr>
          <p:cNvPr id="16" name="Группа 15">
            <a:extLst>
              <a:ext uri="{FF2B5EF4-FFF2-40B4-BE49-F238E27FC236}">
                <a16:creationId xmlns:a16="http://schemas.microsoft.com/office/drawing/2014/main" id="{7E39241B-876E-4AED-942B-6E85AD20689C}"/>
              </a:ext>
            </a:extLst>
          </p:cNvPr>
          <p:cNvGrpSpPr/>
          <p:nvPr userDrawn="1"/>
        </p:nvGrpSpPr>
        <p:grpSpPr>
          <a:xfrm>
            <a:off x="9382653" y="6596925"/>
            <a:ext cx="2844751" cy="274500"/>
            <a:chOff x="9347250" y="6571200"/>
            <a:chExt cx="2844750" cy="274500"/>
          </a:xfrm>
        </p:grpSpPr>
        <p:sp>
          <p:nvSpPr>
            <p:cNvPr id="14" name="Прямоугольник 13">
              <a:extLst>
                <a:ext uri="{FF2B5EF4-FFF2-40B4-BE49-F238E27FC236}">
                  <a16:creationId xmlns:a16="http://schemas.microsoft.com/office/drawing/2014/main" id="{8B3513E3-026C-49C0-B81A-C96422514B45}"/>
                </a:ext>
              </a:extLst>
            </p:cNvPr>
            <p:cNvSpPr/>
            <p:nvPr userDrawn="1"/>
          </p:nvSpPr>
          <p:spPr>
            <a:xfrm>
              <a:off x="9651000" y="6571200"/>
              <a:ext cx="2541000" cy="274500"/>
            </a:xfrm>
            <a:prstGeom prst="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13" dirty="0"/>
            </a:p>
          </p:txBody>
        </p:sp>
        <p:sp>
          <p:nvSpPr>
            <p:cNvPr id="15" name="Блок-схема: объединение 14">
              <a:extLst>
                <a:ext uri="{FF2B5EF4-FFF2-40B4-BE49-F238E27FC236}">
                  <a16:creationId xmlns:a16="http://schemas.microsoft.com/office/drawing/2014/main" id="{0B32E86A-746E-4797-A91A-A3FBCC6E9DF4}"/>
                </a:ext>
              </a:extLst>
            </p:cNvPr>
            <p:cNvSpPr/>
            <p:nvPr userDrawn="1"/>
          </p:nvSpPr>
          <p:spPr>
            <a:xfrm rot="10800000">
              <a:off x="9347250" y="6571200"/>
              <a:ext cx="607500" cy="274500"/>
            </a:xfrm>
            <a:prstGeom prst="flowChartMerg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13"/>
            </a:p>
          </p:txBody>
        </p:sp>
      </p:grpSp>
      <p:sp>
        <p:nvSpPr>
          <p:cNvPr id="17" name="Заголовок 16">
            <a:extLst>
              <a:ext uri="{FF2B5EF4-FFF2-40B4-BE49-F238E27FC236}">
                <a16:creationId xmlns:a16="http://schemas.microsoft.com/office/drawing/2014/main" id="{F575B0D5-22DA-440E-9C31-B2A4DBC1DFE8}"/>
              </a:ext>
            </a:extLst>
          </p:cNvPr>
          <p:cNvSpPr>
            <a:spLocks noGrp="1"/>
          </p:cNvSpPr>
          <p:nvPr>
            <p:ph type="title"/>
          </p:nvPr>
        </p:nvSpPr>
        <p:spPr>
          <a:xfrm>
            <a:off x="6096000" y="365129"/>
            <a:ext cx="5257800" cy="1325563"/>
          </a:xfrm>
        </p:spPr>
        <p:txBody>
          <a:bodyPr/>
          <a:lstStyle>
            <a:lvl1pPr>
              <a:defRPr b="1"/>
            </a:lvl1pPr>
          </a:lstStyle>
          <a:p>
            <a:r>
              <a:rPr lang="ru-RU" dirty="0"/>
              <a:t>Образец заголовка</a:t>
            </a:r>
          </a:p>
        </p:txBody>
      </p:sp>
      <p:sp>
        <p:nvSpPr>
          <p:cNvPr id="19" name="Текст 18">
            <a:extLst>
              <a:ext uri="{FF2B5EF4-FFF2-40B4-BE49-F238E27FC236}">
                <a16:creationId xmlns:a16="http://schemas.microsoft.com/office/drawing/2014/main" id="{434E2D8C-514C-4478-9755-114A8D47B737}"/>
              </a:ext>
            </a:extLst>
          </p:cNvPr>
          <p:cNvSpPr>
            <a:spLocks noGrp="1"/>
          </p:cNvSpPr>
          <p:nvPr>
            <p:ph type="body" sz="quarter" idx="11"/>
          </p:nvPr>
        </p:nvSpPr>
        <p:spPr>
          <a:xfrm>
            <a:off x="6096001" y="2033588"/>
            <a:ext cx="5186363" cy="404971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43775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C44764-D04F-4A74-8CF8-84F825624415}" type="datetimeFigureOut">
              <a:rPr lang="ru-RU" smtClean="0"/>
              <a:t>07.09.2023</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9F9152-D5C8-4450-854F-9566009885CE}" type="slidenum">
              <a:rPr lang="ru-RU" smtClean="0"/>
              <a:t>‹#›</a:t>
            </a:fld>
            <a:endParaRPr lang="ru-RU"/>
          </a:p>
        </p:txBody>
      </p:sp>
    </p:spTree>
    <p:extLst>
      <p:ext uri="{BB962C8B-B14F-4D97-AF65-F5344CB8AC3E}">
        <p14:creationId xmlns:p14="http://schemas.microsoft.com/office/powerpoint/2010/main" val="126692725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2.jpeg"/><Relationship Id="rId5" Type="http://schemas.microsoft.com/office/2007/relationships/hdphoto" Target="../media/hdphoto2.wdp"/><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7.png"/><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6.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7.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1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11.xml"/><Relationship Id="rId1" Type="http://schemas.openxmlformats.org/officeDocument/2006/relationships/slideLayout" Target="../slideLayouts/slideLayout12.xml"/><Relationship Id="rId4" Type="http://schemas.openxmlformats.org/officeDocument/2006/relationships/chart" Target="../charts/char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13.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jpeg"/><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a:extLst>
              <a:ext uri="{FF2B5EF4-FFF2-40B4-BE49-F238E27FC236}">
                <a16:creationId xmlns:a16="http://schemas.microsoft.com/office/drawing/2014/main" id="{68657840-BCE3-4BF0-9C15-0B8C74F7240E}"/>
              </a:ext>
            </a:extLst>
          </p:cNvPr>
          <p:cNvSpPr/>
          <p:nvPr/>
        </p:nvSpPr>
        <p:spPr>
          <a:xfrm>
            <a:off x="2456892" y="414263"/>
            <a:ext cx="7343268" cy="1186933"/>
          </a:xfrm>
          <a:prstGeom prst="rect">
            <a:avLst/>
          </a:prstGeom>
          <a:noFill/>
        </p:spPr>
        <p:txBody>
          <a:bodyPr wrap="square" lIns="78175" tIns="39087" rIns="78175" bIns="39087">
            <a:spAutoFit/>
          </a:bodyPr>
          <a:lstStyle/>
          <a:p>
            <a:pPr algn="ctr"/>
            <a:r>
              <a:rPr lang="kk-KZ" sz="2400" dirty="0">
                <a:ln w="0"/>
                <a:solidFill>
                  <a:schemeClr val="accent1">
                    <a:lumMod val="50000"/>
                  </a:schemeClr>
                </a:solidFill>
                <a:effectLst>
                  <a:outerShdw blurRad="38100" dist="25400" dir="5400000" algn="ctr" rotWithShape="0">
                    <a:srgbClr val="6E747A">
                      <a:alpha val="43000"/>
                    </a:srgbClr>
                  </a:outerShdw>
                </a:effectLst>
                <a:latin typeface="Times New Roman" pitchFamily="18" charset="0"/>
                <a:cs typeface="Times New Roman" pitchFamily="18" charset="0"/>
              </a:rPr>
              <a:t>Шымкент қаласының </a:t>
            </a:r>
          </a:p>
          <a:p>
            <a:pPr algn="ctr"/>
            <a:r>
              <a:rPr lang="kk-KZ" sz="2400" dirty="0">
                <a:ln w="0"/>
                <a:solidFill>
                  <a:schemeClr val="accent1">
                    <a:lumMod val="50000"/>
                  </a:schemeClr>
                </a:solidFill>
                <a:effectLst>
                  <a:outerShdw blurRad="38100" dist="25400" dir="5400000" algn="ctr" rotWithShape="0">
                    <a:srgbClr val="6E747A">
                      <a:alpha val="43000"/>
                    </a:srgbClr>
                  </a:outerShdw>
                </a:effectLst>
                <a:latin typeface="Times New Roman" pitchFamily="18" charset="0"/>
                <a:cs typeface="Times New Roman" pitchFamily="18" charset="0"/>
              </a:rPr>
              <a:t>Денсаулық сақтау басқармасының</a:t>
            </a:r>
          </a:p>
          <a:p>
            <a:pPr algn="ctr"/>
            <a:r>
              <a:rPr lang="kk-KZ" sz="2400" dirty="0">
                <a:ln w="0"/>
                <a:solidFill>
                  <a:schemeClr val="accent1">
                    <a:lumMod val="50000"/>
                  </a:schemeClr>
                </a:solidFill>
                <a:effectLst>
                  <a:outerShdw blurRad="38100" dist="25400" dir="5400000" algn="ctr" rotWithShape="0">
                    <a:srgbClr val="6E747A">
                      <a:alpha val="43000"/>
                    </a:srgbClr>
                  </a:outerShdw>
                </a:effectLst>
                <a:latin typeface="Times New Roman" pitchFamily="18" charset="0"/>
                <a:cs typeface="Times New Roman" pitchFamily="18" charset="0"/>
              </a:rPr>
              <a:t>ШЖҚ «№2 Қалалық аурухана» МКК</a:t>
            </a:r>
            <a:endParaRPr lang="ru-RU" sz="2400" dirty="0">
              <a:ln w="0"/>
              <a:solidFill>
                <a:schemeClr val="accent1">
                  <a:lumMod val="50000"/>
                </a:schemeClr>
              </a:solidFill>
              <a:effectLst>
                <a:outerShdw blurRad="38100" dist="25400" dir="5400000" algn="ctr" rotWithShape="0">
                  <a:srgbClr val="6E747A">
                    <a:alpha val="43000"/>
                  </a:srgbClr>
                </a:outerShdw>
              </a:effectLst>
              <a:latin typeface="Times New Roman" pitchFamily="18" charset="0"/>
              <a:cs typeface="Times New Roman" pitchFamily="18" charset="0"/>
            </a:endParaRPr>
          </a:p>
        </p:txBody>
      </p:sp>
      <p:pic>
        <p:nvPicPr>
          <p:cNvPr id="20" name="Picture 2" descr="C:\Users\Азамат\Desktop\800500a4-881b-498e-ae65-a115a7f5d095.jpg">
            <a:extLst>
              <a:ext uri="{FF2B5EF4-FFF2-40B4-BE49-F238E27FC236}">
                <a16:creationId xmlns:a16="http://schemas.microsoft.com/office/drawing/2014/main" id="{381F2723-092B-46B1-89AC-F44FF97E7D2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1718154"/>
            <a:ext cx="6400799" cy="37082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2" name="Рисунок 21">
            <a:extLst>
              <a:ext uri="{FF2B5EF4-FFF2-40B4-BE49-F238E27FC236}">
                <a16:creationId xmlns:a16="http://schemas.microsoft.com/office/drawing/2014/main" id="{A1B72E7C-2945-4A83-9965-7FA35330E88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389" t="18766" r="18454" b="67794"/>
          <a:stretch/>
        </p:blipFill>
        <p:spPr>
          <a:xfrm>
            <a:off x="0" y="204782"/>
            <a:ext cx="2456892" cy="438909"/>
          </a:xfrm>
          <a:prstGeom prst="rect">
            <a:avLst/>
          </a:prstGeom>
        </p:spPr>
      </p:pic>
      <p:sp>
        <p:nvSpPr>
          <p:cNvPr id="6" name="Прямоугольник 5">
            <a:extLst>
              <a:ext uri="{FF2B5EF4-FFF2-40B4-BE49-F238E27FC236}">
                <a16:creationId xmlns:a16="http://schemas.microsoft.com/office/drawing/2014/main" id="{ED9B5C82-274E-480E-B127-26B3F965240D}"/>
              </a:ext>
            </a:extLst>
          </p:cNvPr>
          <p:cNvSpPr/>
          <p:nvPr/>
        </p:nvSpPr>
        <p:spPr>
          <a:xfrm>
            <a:off x="2702868" y="5625131"/>
            <a:ext cx="6593531" cy="448269"/>
          </a:xfrm>
          <a:prstGeom prst="rect">
            <a:avLst/>
          </a:prstGeom>
          <a:noFill/>
        </p:spPr>
        <p:txBody>
          <a:bodyPr wrap="square" lIns="78175" tIns="39087" rIns="78175" bIns="39087">
            <a:spAutoFit/>
          </a:bodyPr>
          <a:lstStyle/>
          <a:p>
            <a:pPr algn="ctr"/>
            <a:r>
              <a:rPr lang="kk-KZ" sz="2400" dirty="0">
                <a:ln w="0"/>
                <a:solidFill>
                  <a:schemeClr val="accent1">
                    <a:lumMod val="50000"/>
                  </a:schemeClr>
                </a:solidFill>
                <a:effectLst>
                  <a:outerShdw blurRad="38100" dist="25400" dir="5400000" algn="ctr" rotWithShape="0">
                    <a:srgbClr val="6E747A">
                      <a:alpha val="43000"/>
                    </a:srgbClr>
                  </a:outerShdw>
                </a:effectLst>
                <a:latin typeface="Times New Roman" pitchFamily="18" charset="0"/>
                <a:cs typeface="Times New Roman" pitchFamily="18" charset="0"/>
              </a:rPr>
              <a:t>Бас дәрігері Позилов Бақытжан Джолдасбекұлы</a:t>
            </a:r>
            <a:endParaRPr lang="ru-RU" sz="2400" dirty="0">
              <a:ln w="0"/>
              <a:solidFill>
                <a:schemeClr val="accent1">
                  <a:lumMod val="50000"/>
                </a:schemeClr>
              </a:solidFill>
              <a:effectLst>
                <a:outerShdw blurRad="38100" dist="25400" dir="5400000" algn="ctr" rotWithShape="0">
                  <a:srgbClr val="6E747A">
                    <a:alpha val="43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2666740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E02C5278-144D-4187-9B15-89FB703D9D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0" y="157683"/>
            <a:ext cx="2456892" cy="438909"/>
          </a:xfrm>
          <a:prstGeom prst="rect">
            <a:avLst/>
          </a:prstGeom>
        </p:spPr>
      </p:pic>
      <p:pic>
        <p:nvPicPr>
          <p:cNvPr id="7" name="Рисунок 6">
            <a:extLst>
              <a:ext uri="{FF2B5EF4-FFF2-40B4-BE49-F238E27FC236}">
                <a16:creationId xmlns:a16="http://schemas.microsoft.com/office/drawing/2014/main" id="{EF81418F-6D71-4059-A57D-B22348C7EB9D}"/>
              </a:ext>
            </a:extLst>
          </p:cNvPr>
          <p:cNvPicPr>
            <a:picLocks noChangeAspect="1"/>
          </p:cNvPicPr>
          <p:nvPr/>
        </p:nvPicPr>
        <p:blipFill rotWithShape="1">
          <a:blip r:embed="rId3">
            <a:extLst>
              <a:ext uri="{28A0092B-C50C-407E-A947-70E740481C1C}">
                <a14:useLocalDpi xmlns:a14="http://schemas.microsoft.com/office/drawing/2010/main" val="0"/>
              </a:ext>
            </a:extLst>
          </a:blip>
          <a:srcRect t="14584" b="35417"/>
          <a:stretch/>
        </p:blipFill>
        <p:spPr>
          <a:xfrm>
            <a:off x="2103520" y="605818"/>
            <a:ext cx="7388824" cy="2018771"/>
          </a:xfrm>
          <a:prstGeom prst="rect">
            <a:avLst/>
          </a:prstGeom>
          <a:ln w="12700">
            <a:solidFill>
              <a:srgbClr val="0070C0"/>
            </a:solidFill>
          </a:ln>
        </p:spPr>
      </p:pic>
      <p:sp>
        <p:nvSpPr>
          <p:cNvPr id="14" name="object 70">
            <a:extLst>
              <a:ext uri="{FF2B5EF4-FFF2-40B4-BE49-F238E27FC236}">
                <a16:creationId xmlns:a16="http://schemas.microsoft.com/office/drawing/2014/main" id="{66E65157-12DA-4DD2-A2CA-0DE90054F835}"/>
              </a:ext>
            </a:extLst>
          </p:cNvPr>
          <p:cNvSpPr txBox="1"/>
          <p:nvPr/>
        </p:nvSpPr>
        <p:spPr>
          <a:xfrm>
            <a:off x="10394604" y="6380617"/>
            <a:ext cx="134119" cy="205184"/>
          </a:xfrm>
          <a:prstGeom prst="rect">
            <a:avLst/>
          </a:prstGeom>
        </p:spPr>
        <p:txBody>
          <a:bodyPr vert="horz" wrap="square" lIns="0" tIns="0" rIns="0" bIns="0" rtlCol="0">
            <a:spAutoFit/>
          </a:bodyPr>
          <a:lstStyle/>
          <a:p>
            <a:pPr marL="32579">
              <a:lnSpc>
                <a:spcPts val="1582"/>
              </a:lnSpc>
            </a:pPr>
            <a:r>
              <a:rPr lang="kk-KZ" sz="1368" b="1" spc="-222" dirty="0">
                <a:solidFill>
                  <a:schemeClr val="bg1"/>
                </a:solidFill>
                <a:latin typeface="Times New Roman" panose="02020603050405020304" pitchFamily="18" charset="0"/>
                <a:cs typeface="Times New Roman" panose="02020603050405020304" pitchFamily="18" charset="0"/>
              </a:rPr>
              <a:t>2</a:t>
            </a:r>
            <a:endParaRPr sz="1368" dirty="0">
              <a:solidFill>
                <a:schemeClr val="bg1"/>
              </a:solidFill>
              <a:latin typeface="Times New Roman" panose="02020603050405020304" pitchFamily="18" charset="0"/>
              <a:cs typeface="Times New Roman" panose="02020603050405020304" pitchFamily="18" charset="0"/>
            </a:endParaRPr>
          </a:p>
        </p:txBody>
      </p:sp>
      <p:sp>
        <p:nvSpPr>
          <p:cNvPr id="15" name="Прямоугольник 14">
            <a:extLst>
              <a:ext uri="{FF2B5EF4-FFF2-40B4-BE49-F238E27FC236}">
                <a16:creationId xmlns:a16="http://schemas.microsoft.com/office/drawing/2014/main" id="{D68B06E7-ED0D-4F0B-96B4-FB662973A6E8}"/>
              </a:ext>
            </a:extLst>
          </p:cNvPr>
          <p:cNvSpPr/>
          <p:nvPr/>
        </p:nvSpPr>
        <p:spPr>
          <a:xfrm>
            <a:off x="8391058" y="140473"/>
            <a:ext cx="3100485" cy="456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394" b="1" i="1"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Аурухана нысаны</a:t>
            </a:r>
            <a:endParaRPr lang="kk-KZ" sz="1539" b="1" i="1"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pic>
        <p:nvPicPr>
          <p:cNvPr id="17" name="Picture 2" descr="Иконка доктор - Png (пнг) картинки и иконки без фона">
            <a:extLst>
              <a:ext uri="{FF2B5EF4-FFF2-40B4-BE49-F238E27FC236}">
                <a16:creationId xmlns:a16="http://schemas.microsoft.com/office/drawing/2014/main" id="{3C18FF2D-63C9-45CA-9E35-EDE86ADAF4A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88543" y="2999097"/>
            <a:ext cx="279381" cy="27938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D7B975E-C5F4-45E1-88B6-E5322BE41F27}"/>
              </a:ext>
            </a:extLst>
          </p:cNvPr>
          <p:cNvSpPr txBox="1"/>
          <p:nvPr/>
        </p:nvSpPr>
        <p:spPr>
          <a:xfrm>
            <a:off x="2134271" y="3009075"/>
            <a:ext cx="1422451" cy="250197"/>
          </a:xfrm>
          <a:prstGeom prst="rect">
            <a:avLst/>
          </a:prstGeom>
          <a:noFill/>
        </p:spPr>
        <p:txBody>
          <a:bodyPr wrap="square">
            <a:spAutoFit/>
          </a:bodyPr>
          <a:lstStyle/>
          <a:p>
            <a:pPr marL="61567">
              <a:tabLst>
                <a:tab pos="1909691" algn="l"/>
                <a:tab pos="2539557" algn="ctr"/>
              </a:tabLst>
            </a:pPr>
            <a:r>
              <a:rPr lang="kk-KZ"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Бас дәрігер</a:t>
            </a:r>
            <a:endParaRPr lang="ru-RU"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0294A732-4F8F-4D41-9646-8773D14A19EC}"/>
              </a:ext>
            </a:extLst>
          </p:cNvPr>
          <p:cNvSpPr txBox="1"/>
          <p:nvPr/>
        </p:nvSpPr>
        <p:spPr>
          <a:xfrm>
            <a:off x="4818356" y="2971368"/>
            <a:ext cx="4574172" cy="276551"/>
          </a:xfrm>
          <a:prstGeom prst="rect">
            <a:avLst/>
          </a:prstGeom>
          <a:noFill/>
        </p:spPr>
        <p:txBody>
          <a:bodyPr wrap="square">
            <a:spAutoFit/>
          </a:bodyPr>
          <a:lstStyle/>
          <a:p>
            <a:pPr marL="61567">
              <a:tabLst>
                <a:tab pos="1909691" algn="l"/>
                <a:tab pos="2539557" algn="ctr"/>
              </a:tabLst>
            </a:pPr>
            <a:r>
              <a:rPr lang="ru-RU" sz="1197" dirty="0" err="1">
                <a:latin typeface="Times New Roman" panose="02020603050405020304" pitchFamily="18" charset="0"/>
                <a:ea typeface="Tahoma" panose="020B0604030504040204" pitchFamily="34" charset="0"/>
                <a:cs typeface="Times New Roman" panose="02020603050405020304" pitchFamily="18" charset="0"/>
              </a:rPr>
              <a:t>Позилов</a:t>
            </a:r>
            <a:r>
              <a:rPr lang="ru-RU" sz="1197" dirty="0">
                <a:latin typeface="Times New Roman" panose="02020603050405020304" pitchFamily="18" charset="0"/>
                <a:ea typeface="Tahoma" panose="020B0604030504040204" pitchFamily="34" charset="0"/>
                <a:cs typeface="Times New Roman" panose="02020603050405020304" pitchFamily="18" charset="0"/>
              </a:rPr>
              <a:t> </a:t>
            </a:r>
            <a:r>
              <a:rPr lang="ru-RU" sz="1197" dirty="0" err="1">
                <a:latin typeface="Times New Roman" panose="02020603050405020304" pitchFamily="18" charset="0"/>
                <a:ea typeface="Tahoma" panose="020B0604030504040204" pitchFamily="34" charset="0"/>
                <a:cs typeface="Times New Roman" panose="02020603050405020304" pitchFamily="18" charset="0"/>
              </a:rPr>
              <a:t>Бақытжан</a:t>
            </a:r>
            <a:r>
              <a:rPr lang="ru-RU" sz="1197" dirty="0">
                <a:latin typeface="Times New Roman" panose="02020603050405020304" pitchFamily="18" charset="0"/>
                <a:ea typeface="Tahoma" panose="020B0604030504040204" pitchFamily="34" charset="0"/>
                <a:cs typeface="Times New Roman" panose="02020603050405020304" pitchFamily="18" charset="0"/>
              </a:rPr>
              <a:t> </a:t>
            </a:r>
            <a:r>
              <a:rPr lang="ru-RU" sz="1197" dirty="0" err="1">
                <a:latin typeface="Times New Roman" panose="02020603050405020304" pitchFamily="18" charset="0"/>
                <a:ea typeface="Tahoma" panose="020B0604030504040204" pitchFamily="34" charset="0"/>
                <a:cs typeface="Times New Roman" panose="02020603050405020304" pitchFamily="18" charset="0"/>
              </a:rPr>
              <a:t>Жолдасбекұлы</a:t>
            </a:r>
            <a:endParaRPr lang="ru-RU" sz="1197" dirty="0">
              <a:latin typeface="Times New Roman" panose="02020603050405020304" pitchFamily="18" charset="0"/>
              <a:ea typeface="Tahoma" panose="020B0604030504040204" pitchFamily="34" charset="0"/>
              <a:cs typeface="Times New Roman" panose="02020603050405020304" pitchFamily="18" charset="0"/>
            </a:endParaRPr>
          </a:p>
        </p:txBody>
      </p:sp>
      <p:pic>
        <p:nvPicPr>
          <p:cNvPr id="20" name="Picture 4" descr="Строительные услуги фирмы «СтройГеометрия»">
            <a:extLst>
              <a:ext uri="{FF2B5EF4-FFF2-40B4-BE49-F238E27FC236}">
                <a16:creationId xmlns:a16="http://schemas.microsoft.com/office/drawing/2014/main" id="{81437EBE-A1AD-4678-AF62-98628B2F28B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610" r="31474"/>
          <a:stretch/>
        </p:blipFill>
        <p:spPr bwMode="auto">
          <a:xfrm>
            <a:off x="1788542" y="3305437"/>
            <a:ext cx="327407" cy="27938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E8877C1E-24E4-4657-9B08-EA9D62DCBF23}"/>
              </a:ext>
            </a:extLst>
          </p:cNvPr>
          <p:cNvSpPr txBox="1"/>
          <p:nvPr/>
        </p:nvSpPr>
        <p:spPr>
          <a:xfrm>
            <a:off x="2144531" y="3394387"/>
            <a:ext cx="3102600" cy="259366"/>
          </a:xfrm>
          <a:prstGeom prst="rect">
            <a:avLst/>
          </a:prstGeom>
          <a:noFill/>
        </p:spPr>
        <p:txBody>
          <a:bodyPr wrap="square">
            <a:spAutoFit/>
          </a:bodyPr>
          <a:lstStyle/>
          <a:p>
            <a:pPr marL="61567">
              <a:lnSpc>
                <a:spcPct val="115000"/>
              </a:lnSpc>
              <a:spcAft>
                <a:spcPts val="855"/>
              </a:spcAft>
            </a:pPr>
            <a:r>
              <a:rPr lang="kk-KZ"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Пайдалануға берілген уақыты </a:t>
            </a:r>
            <a:endParaRPr lang="ru-RU"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C80E7400-40B6-4528-8F1B-E2C78B66900D}"/>
              </a:ext>
            </a:extLst>
          </p:cNvPr>
          <p:cNvSpPr txBox="1"/>
          <p:nvPr/>
        </p:nvSpPr>
        <p:spPr>
          <a:xfrm>
            <a:off x="4818356" y="3321055"/>
            <a:ext cx="5109270" cy="460767"/>
          </a:xfrm>
          <a:prstGeom prst="rect">
            <a:avLst/>
          </a:prstGeom>
          <a:noFill/>
        </p:spPr>
        <p:txBody>
          <a:bodyPr wrap="square">
            <a:spAutoFit/>
          </a:bodyPr>
          <a:lstStyle/>
          <a:p>
            <a:pPr marL="61567"/>
            <a:r>
              <a:rPr lang="kk-KZ" sz="1197" dirty="0">
                <a:latin typeface="Times New Roman" panose="02020603050405020304" pitchFamily="18" charset="0"/>
                <a:ea typeface="Tahoma" panose="020B0604030504040204" pitchFamily="34" charset="0"/>
                <a:cs typeface="Times New Roman" panose="02020603050405020304" pitchFamily="18" charset="0"/>
              </a:rPr>
              <a:t>1976 жылы пайдалануға берілді. </a:t>
            </a:r>
          </a:p>
          <a:p>
            <a:pPr marL="61567"/>
            <a:r>
              <a:rPr lang="kk-KZ" sz="1197" dirty="0">
                <a:latin typeface="Times New Roman" panose="02020603050405020304" pitchFamily="18" charset="0"/>
                <a:ea typeface="Tahoma" panose="020B0604030504040204" pitchFamily="34" charset="0"/>
                <a:cs typeface="Times New Roman" panose="02020603050405020304" pitchFamily="18" charset="0"/>
              </a:rPr>
              <a:t>2021 жылы күрделі жөндеу жұмыстары жүргізілді.</a:t>
            </a:r>
            <a:endParaRPr lang="ru-RU" sz="1197"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FE1D32E3-2F0F-4A95-8DD1-F7889BAFDE4E}"/>
              </a:ext>
            </a:extLst>
          </p:cNvPr>
          <p:cNvSpPr txBox="1"/>
          <p:nvPr/>
        </p:nvSpPr>
        <p:spPr>
          <a:xfrm>
            <a:off x="2114338" y="2703988"/>
            <a:ext cx="2541217" cy="250197"/>
          </a:xfrm>
          <a:prstGeom prst="rect">
            <a:avLst/>
          </a:prstGeom>
          <a:noFill/>
        </p:spPr>
        <p:txBody>
          <a:bodyPr wrap="square">
            <a:spAutoFit/>
          </a:bodyPr>
          <a:lstStyle/>
          <a:p>
            <a:pPr marL="61567">
              <a:tabLst>
                <a:tab pos="1909691" algn="l"/>
                <a:tab pos="2539557" algn="ctr"/>
              </a:tabLst>
            </a:pPr>
            <a:r>
              <a:rPr lang="kk-KZ"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Нысананың мекен-жайы</a:t>
            </a:r>
            <a:endParaRPr lang="ru-RU"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endParaRPr>
          </a:p>
        </p:txBody>
      </p:sp>
      <p:pic>
        <p:nvPicPr>
          <p:cNvPr id="24" name="Picture 8" descr="Место расположения – Бесплатные иконки: ui">
            <a:extLst>
              <a:ext uri="{FF2B5EF4-FFF2-40B4-BE49-F238E27FC236}">
                <a16:creationId xmlns:a16="http://schemas.microsoft.com/office/drawing/2014/main" id="{77F9EC95-C429-4755-BB38-9598D1B3F76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08475" y="2705589"/>
            <a:ext cx="260971" cy="260971"/>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04529C8D-4AFC-4F63-BB06-8163AA85FA79}"/>
              </a:ext>
            </a:extLst>
          </p:cNvPr>
          <p:cNvSpPr txBox="1"/>
          <p:nvPr/>
        </p:nvSpPr>
        <p:spPr>
          <a:xfrm>
            <a:off x="4818356" y="2679480"/>
            <a:ext cx="4574172" cy="276551"/>
          </a:xfrm>
          <a:prstGeom prst="rect">
            <a:avLst/>
          </a:prstGeom>
          <a:noFill/>
        </p:spPr>
        <p:txBody>
          <a:bodyPr wrap="square">
            <a:spAutoFit/>
          </a:bodyPr>
          <a:lstStyle/>
          <a:p>
            <a:pPr marL="61567">
              <a:tabLst>
                <a:tab pos="1909691" algn="l"/>
                <a:tab pos="2539557" algn="ctr"/>
              </a:tabLst>
            </a:pPr>
            <a:r>
              <a:rPr lang="kk-KZ" sz="1197" dirty="0">
                <a:latin typeface="Times New Roman" panose="02020603050405020304" pitchFamily="18" charset="0"/>
                <a:ea typeface="Tahoma" panose="020B0604030504040204" pitchFamily="34" charset="0"/>
                <a:cs typeface="Times New Roman" panose="02020603050405020304" pitchFamily="18" charset="0"/>
              </a:rPr>
              <a:t>Шымкент қ., Еңбекші ауданы, С. Жандосов көшесі, 92 </a:t>
            </a:r>
            <a:endParaRPr lang="ru-RU" sz="1197"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DA2D3F36-13C6-4E47-9261-7AC2758ADEF3}"/>
              </a:ext>
            </a:extLst>
          </p:cNvPr>
          <p:cNvSpPr txBox="1"/>
          <p:nvPr/>
        </p:nvSpPr>
        <p:spPr>
          <a:xfrm>
            <a:off x="2123934" y="3688562"/>
            <a:ext cx="1674215" cy="250197"/>
          </a:xfrm>
          <a:prstGeom prst="rect">
            <a:avLst/>
          </a:prstGeom>
          <a:noFill/>
        </p:spPr>
        <p:txBody>
          <a:bodyPr wrap="square">
            <a:spAutoFit/>
          </a:bodyPr>
          <a:lstStyle/>
          <a:p>
            <a:pPr marL="61567">
              <a:tabLst>
                <a:tab pos="1909691" algn="l"/>
                <a:tab pos="2539557" algn="ctr"/>
              </a:tabLst>
            </a:pPr>
            <a:r>
              <a:rPr lang="kk-KZ"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Жалпы көлемі</a:t>
            </a:r>
            <a:endParaRPr lang="ru-RU"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endParaRPr>
          </a:p>
        </p:txBody>
      </p:sp>
      <p:grpSp>
        <p:nvGrpSpPr>
          <p:cNvPr id="27" name="object 26">
            <a:extLst>
              <a:ext uri="{FF2B5EF4-FFF2-40B4-BE49-F238E27FC236}">
                <a16:creationId xmlns:a16="http://schemas.microsoft.com/office/drawing/2014/main" id="{96BF87EF-0D13-4491-B820-426E499F21CF}"/>
              </a:ext>
            </a:extLst>
          </p:cNvPr>
          <p:cNvGrpSpPr/>
          <p:nvPr/>
        </p:nvGrpSpPr>
        <p:grpSpPr>
          <a:xfrm>
            <a:off x="1764149" y="3670413"/>
            <a:ext cx="350189" cy="289686"/>
            <a:chOff x="895381" y="3244989"/>
            <a:chExt cx="478155" cy="478155"/>
          </a:xfrm>
        </p:grpSpPr>
        <p:sp>
          <p:nvSpPr>
            <p:cNvPr id="28" name="object 27">
              <a:extLst>
                <a:ext uri="{FF2B5EF4-FFF2-40B4-BE49-F238E27FC236}">
                  <a16:creationId xmlns:a16="http://schemas.microsoft.com/office/drawing/2014/main" id="{B0DDBEAF-057E-463D-8A8B-19C97C8AF9FF}"/>
                </a:ext>
              </a:extLst>
            </p:cNvPr>
            <p:cNvSpPr/>
            <p:nvPr/>
          </p:nvSpPr>
          <p:spPr>
            <a:xfrm>
              <a:off x="895381" y="3244989"/>
              <a:ext cx="478155" cy="478155"/>
            </a:xfrm>
            <a:custGeom>
              <a:avLst/>
              <a:gdLst/>
              <a:ahLst/>
              <a:cxnLst/>
              <a:rect l="l" t="t" r="r" b="b"/>
              <a:pathLst>
                <a:path w="478155" h="478154">
                  <a:moveTo>
                    <a:pt x="238888" y="0"/>
                  </a:moveTo>
                  <a:lnTo>
                    <a:pt x="190744" y="4853"/>
                  </a:lnTo>
                  <a:lnTo>
                    <a:pt x="145902" y="18772"/>
                  </a:lnTo>
                  <a:lnTo>
                    <a:pt x="105324" y="40798"/>
                  </a:lnTo>
                  <a:lnTo>
                    <a:pt x="69969" y="69968"/>
                  </a:lnTo>
                  <a:lnTo>
                    <a:pt x="40798" y="105323"/>
                  </a:lnTo>
                  <a:lnTo>
                    <a:pt x="18773" y="145901"/>
                  </a:lnTo>
                  <a:lnTo>
                    <a:pt x="4853" y="190743"/>
                  </a:lnTo>
                  <a:lnTo>
                    <a:pt x="0" y="238888"/>
                  </a:lnTo>
                  <a:lnTo>
                    <a:pt x="4853" y="287033"/>
                  </a:lnTo>
                  <a:lnTo>
                    <a:pt x="18773" y="331875"/>
                  </a:lnTo>
                  <a:lnTo>
                    <a:pt x="40798" y="372454"/>
                  </a:lnTo>
                  <a:lnTo>
                    <a:pt x="69969" y="407809"/>
                  </a:lnTo>
                  <a:lnTo>
                    <a:pt x="105324" y="436979"/>
                  </a:lnTo>
                  <a:lnTo>
                    <a:pt x="145902" y="459004"/>
                  </a:lnTo>
                  <a:lnTo>
                    <a:pt x="190744" y="472924"/>
                  </a:lnTo>
                  <a:lnTo>
                    <a:pt x="238888" y="477777"/>
                  </a:lnTo>
                  <a:lnTo>
                    <a:pt x="287032" y="472924"/>
                  </a:lnTo>
                  <a:lnTo>
                    <a:pt x="331873" y="459004"/>
                  </a:lnTo>
                  <a:lnTo>
                    <a:pt x="372452" y="436979"/>
                  </a:lnTo>
                  <a:lnTo>
                    <a:pt x="407807" y="407809"/>
                  </a:lnTo>
                  <a:lnTo>
                    <a:pt x="436977" y="372454"/>
                  </a:lnTo>
                  <a:lnTo>
                    <a:pt x="459003" y="331875"/>
                  </a:lnTo>
                  <a:lnTo>
                    <a:pt x="472923" y="287033"/>
                  </a:lnTo>
                  <a:lnTo>
                    <a:pt x="477776" y="238888"/>
                  </a:lnTo>
                  <a:lnTo>
                    <a:pt x="472923" y="190743"/>
                  </a:lnTo>
                  <a:lnTo>
                    <a:pt x="459003" y="145901"/>
                  </a:lnTo>
                  <a:lnTo>
                    <a:pt x="436977" y="105323"/>
                  </a:lnTo>
                  <a:lnTo>
                    <a:pt x="407807" y="69968"/>
                  </a:lnTo>
                  <a:lnTo>
                    <a:pt x="372452" y="40798"/>
                  </a:lnTo>
                  <a:lnTo>
                    <a:pt x="331873" y="18772"/>
                  </a:lnTo>
                  <a:lnTo>
                    <a:pt x="287032" y="4853"/>
                  </a:lnTo>
                  <a:lnTo>
                    <a:pt x="238888" y="0"/>
                  </a:lnTo>
                  <a:close/>
                </a:path>
              </a:pathLst>
            </a:custGeom>
            <a:solidFill>
              <a:srgbClr val="E2E2E2"/>
            </a:solidFill>
          </p:spPr>
          <p:txBody>
            <a:bodyPr wrap="square" lIns="0" tIns="0" rIns="0" bIns="0" rtlCol="0"/>
            <a:lstStyle/>
            <a:p>
              <a:endParaRPr sz="1368">
                <a:latin typeface="Times New Roman" panose="02020603050405020304" pitchFamily="18" charset="0"/>
                <a:cs typeface="Times New Roman" panose="02020603050405020304" pitchFamily="18" charset="0"/>
              </a:endParaRPr>
            </a:p>
          </p:txBody>
        </p:sp>
        <p:pic>
          <p:nvPicPr>
            <p:cNvPr id="29" name="object 28">
              <a:extLst>
                <a:ext uri="{FF2B5EF4-FFF2-40B4-BE49-F238E27FC236}">
                  <a16:creationId xmlns:a16="http://schemas.microsoft.com/office/drawing/2014/main" id="{F4A8AB1D-C204-409B-A4D3-0F597AD5783D}"/>
                </a:ext>
              </a:extLst>
            </p:cNvPr>
            <p:cNvPicPr/>
            <p:nvPr/>
          </p:nvPicPr>
          <p:blipFill>
            <a:blip r:embed="rId7" cstate="print"/>
            <a:stretch>
              <a:fillRect/>
            </a:stretch>
          </p:blipFill>
          <p:spPr>
            <a:xfrm>
              <a:off x="1032112" y="3286306"/>
              <a:ext cx="191340" cy="243638"/>
            </a:xfrm>
            <a:prstGeom prst="rect">
              <a:avLst/>
            </a:prstGeom>
          </p:spPr>
        </p:pic>
        <p:sp>
          <p:nvSpPr>
            <p:cNvPr id="30" name="object 29">
              <a:extLst>
                <a:ext uri="{FF2B5EF4-FFF2-40B4-BE49-F238E27FC236}">
                  <a16:creationId xmlns:a16="http://schemas.microsoft.com/office/drawing/2014/main" id="{E49013C0-66EF-4085-B43C-81985C0151C5}"/>
                </a:ext>
              </a:extLst>
            </p:cNvPr>
            <p:cNvSpPr/>
            <p:nvPr/>
          </p:nvSpPr>
          <p:spPr>
            <a:xfrm>
              <a:off x="941749" y="3513326"/>
              <a:ext cx="346075" cy="127000"/>
            </a:xfrm>
            <a:custGeom>
              <a:avLst/>
              <a:gdLst/>
              <a:ahLst/>
              <a:cxnLst/>
              <a:rect l="l" t="t" r="r" b="b"/>
              <a:pathLst>
                <a:path w="346075" h="127000">
                  <a:moveTo>
                    <a:pt x="111124" y="81287"/>
                  </a:moveTo>
                  <a:lnTo>
                    <a:pt x="93973" y="81287"/>
                  </a:lnTo>
                  <a:lnTo>
                    <a:pt x="108687" y="95813"/>
                  </a:lnTo>
                  <a:lnTo>
                    <a:pt x="114176" y="100648"/>
                  </a:lnTo>
                  <a:lnTo>
                    <a:pt x="117504" y="104745"/>
                  </a:lnTo>
                  <a:lnTo>
                    <a:pt x="122388" y="108831"/>
                  </a:lnTo>
                  <a:lnTo>
                    <a:pt x="132692" y="119105"/>
                  </a:lnTo>
                  <a:lnTo>
                    <a:pt x="133891" y="120322"/>
                  </a:lnTo>
                  <a:lnTo>
                    <a:pt x="134762" y="120794"/>
                  </a:lnTo>
                  <a:lnTo>
                    <a:pt x="138725" y="124778"/>
                  </a:lnTo>
                  <a:lnTo>
                    <a:pt x="140342" y="126438"/>
                  </a:lnTo>
                  <a:lnTo>
                    <a:pt x="142332" y="126773"/>
                  </a:lnTo>
                  <a:lnTo>
                    <a:pt x="143924" y="126773"/>
                  </a:lnTo>
                  <a:lnTo>
                    <a:pt x="145393" y="126558"/>
                  </a:lnTo>
                  <a:lnTo>
                    <a:pt x="147175" y="125769"/>
                  </a:lnTo>
                  <a:lnTo>
                    <a:pt x="149687" y="124362"/>
                  </a:lnTo>
                  <a:lnTo>
                    <a:pt x="167986" y="114504"/>
                  </a:lnTo>
                  <a:lnTo>
                    <a:pt x="168962" y="114001"/>
                  </a:lnTo>
                  <a:lnTo>
                    <a:pt x="169531" y="113558"/>
                  </a:lnTo>
                  <a:lnTo>
                    <a:pt x="173860" y="111250"/>
                  </a:lnTo>
                  <a:lnTo>
                    <a:pt x="141991" y="111250"/>
                  </a:lnTo>
                  <a:lnTo>
                    <a:pt x="140183" y="110040"/>
                  </a:lnTo>
                  <a:lnTo>
                    <a:pt x="137052" y="106337"/>
                  </a:lnTo>
                  <a:lnTo>
                    <a:pt x="134067" y="103572"/>
                  </a:lnTo>
                  <a:lnTo>
                    <a:pt x="133516" y="103334"/>
                  </a:lnTo>
                  <a:lnTo>
                    <a:pt x="125955" y="95716"/>
                  </a:lnTo>
                  <a:lnTo>
                    <a:pt x="123134" y="92923"/>
                  </a:lnTo>
                  <a:lnTo>
                    <a:pt x="118252" y="88416"/>
                  </a:lnTo>
                  <a:lnTo>
                    <a:pt x="111124" y="81287"/>
                  </a:lnTo>
                  <a:close/>
                </a:path>
                <a:path w="346075" h="127000">
                  <a:moveTo>
                    <a:pt x="248739" y="82007"/>
                  </a:moveTo>
                  <a:lnTo>
                    <a:pt x="227911" y="82007"/>
                  </a:lnTo>
                  <a:lnTo>
                    <a:pt x="233413" y="85694"/>
                  </a:lnTo>
                  <a:lnTo>
                    <a:pt x="238560" y="89524"/>
                  </a:lnTo>
                  <a:lnTo>
                    <a:pt x="244090" y="93268"/>
                  </a:lnTo>
                  <a:lnTo>
                    <a:pt x="264228" y="107424"/>
                  </a:lnTo>
                  <a:lnTo>
                    <a:pt x="265729" y="108460"/>
                  </a:lnTo>
                  <a:lnTo>
                    <a:pt x="266792" y="109231"/>
                  </a:lnTo>
                  <a:lnTo>
                    <a:pt x="268274" y="110236"/>
                  </a:lnTo>
                  <a:lnTo>
                    <a:pt x="288417" y="124393"/>
                  </a:lnTo>
                  <a:lnTo>
                    <a:pt x="291746" y="126697"/>
                  </a:lnTo>
                  <a:lnTo>
                    <a:pt x="291089" y="126773"/>
                  </a:lnTo>
                  <a:lnTo>
                    <a:pt x="298612" y="126773"/>
                  </a:lnTo>
                  <a:lnTo>
                    <a:pt x="300539" y="121399"/>
                  </a:lnTo>
                  <a:lnTo>
                    <a:pt x="302705" y="117816"/>
                  </a:lnTo>
                  <a:lnTo>
                    <a:pt x="305877" y="112334"/>
                  </a:lnTo>
                  <a:lnTo>
                    <a:pt x="292172" y="112334"/>
                  </a:lnTo>
                  <a:lnTo>
                    <a:pt x="270252" y="97069"/>
                  </a:lnTo>
                  <a:lnTo>
                    <a:pt x="269088" y="96198"/>
                  </a:lnTo>
                  <a:lnTo>
                    <a:pt x="268243" y="95716"/>
                  </a:lnTo>
                  <a:lnTo>
                    <a:pt x="267054" y="94852"/>
                  </a:lnTo>
                  <a:lnTo>
                    <a:pt x="254467" y="85985"/>
                  </a:lnTo>
                  <a:lnTo>
                    <a:pt x="250296" y="83163"/>
                  </a:lnTo>
                  <a:lnTo>
                    <a:pt x="248739" y="82007"/>
                  </a:lnTo>
                  <a:close/>
                </a:path>
                <a:path w="346075" h="127000">
                  <a:moveTo>
                    <a:pt x="298517" y="15220"/>
                  </a:moveTo>
                  <a:lnTo>
                    <a:pt x="270870" y="15220"/>
                  </a:lnTo>
                  <a:lnTo>
                    <a:pt x="272581" y="15619"/>
                  </a:lnTo>
                  <a:lnTo>
                    <a:pt x="276515" y="17870"/>
                  </a:lnTo>
                  <a:lnTo>
                    <a:pt x="278207" y="18715"/>
                  </a:lnTo>
                  <a:lnTo>
                    <a:pt x="285793" y="22320"/>
                  </a:lnTo>
                  <a:lnTo>
                    <a:pt x="290894" y="24871"/>
                  </a:lnTo>
                  <a:lnTo>
                    <a:pt x="295865" y="27155"/>
                  </a:lnTo>
                  <a:lnTo>
                    <a:pt x="300833" y="29663"/>
                  </a:lnTo>
                  <a:lnTo>
                    <a:pt x="316003" y="36878"/>
                  </a:lnTo>
                  <a:lnTo>
                    <a:pt x="318517" y="38112"/>
                  </a:lnTo>
                  <a:lnTo>
                    <a:pt x="323456" y="40614"/>
                  </a:lnTo>
                  <a:lnTo>
                    <a:pt x="331160" y="44103"/>
                  </a:lnTo>
                  <a:lnTo>
                    <a:pt x="328231" y="49794"/>
                  </a:lnTo>
                  <a:lnTo>
                    <a:pt x="322132" y="60418"/>
                  </a:lnTo>
                  <a:lnTo>
                    <a:pt x="311363" y="78919"/>
                  </a:lnTo>
                  <a:lnTo>
                    <a:pt x="307080" y="86467"/>
                  </a:lnTo>
                  <a:lnTo>
                    <a:pt x="296275" y="104943"/>
                  </a:lnTo>
                  <a:lnTo>
                    <a:pt x="292172" y="112334"/>
                  </a:lnTo>
                  <a:lnTo>
                    <a:pt x="305877" y="112334"/>
                  </a:lnTo>
                  <a:lnTo>
                    <a:pt x="310402" y="104514"/>
                  </a:lnTo>
                  <a:lnTo>
                    <a:pt x="311003" y="103517"/>
                  </a:lnTo>
                  <a:lnTo>
                    <a:pt x="311406" y="102711"/>
                  </a:lnTo>
                  <a:lnTo>
                    <a:pt x="312618" y="100648"/>
                  </a:lnTo>
                  <a:lnTo>
                    <a:pt x="335573" y="60735"/>
                  </a:lnTo>
                  <a:lnTo>
                    <a:pt x="345504" y="44625"/>
                  </a:lnTo>
                  <a:lnTo>
                    <a:pt x="345600" y="36658"/>
                  </a:lnTo>
                  <a:lnTo>
                    <a:pt x="340012" y="35351"/>
                  </a:lnTo>
                  <a:lnTo>
                    <a:pt x="331948" y="31319"/>
                  </a:lnTo>
                  <a:lnTo>
                    <a:pt x="330386" y="30689"/>
                  </a:lnTo>
                  <a:lnTo>
                    <a:pt x="298517" y="15220"/>
                  </a:lnTo>
                  <a:close/>
                </a:path>
                <a:path w="346075" h="127000">
                  <a:moveTo>
                    <a:pt x="167508" y="26772"/>
                  </a:moveTo>
                  <a:lnTo>
                    <a:pt x="138019" y="26772"/>
                  </a:lnTo>
                  <a:lnTo>
                    <a:pt x="144544" y="29468"/>
                  </a:lnTo>
                  <a:lnTo>
                    <a:pt x="170842" y="41492"/>
                  </a:lnTo>
                  <a:lnTo>
                    <a:pt x="177731" y="44463"/>
                  </a:lnTo>
                  <a:lnTo>
                    <a:pt x="159261" y="78919"/>
                  </a:lnTo>
                  <a:lnTo>
                    <a:pt x="150796" y="94406"/>
                  </a:lnTo>
                  <a:lnTo>
                    <a:pt x="145510" y="104551"/>
                  </a:lnTo>
                  <a:lnTo>
                    <a:pt x="142318" y="109843"/>
                  </a:lnTo>
                  <a:lnTo>
                    <a:pt x="141991" y="111250"/>
                  </a:lnTo>
                  <a:lnTo>
                    <a:pt x="173860" y="111250"/>
                  </a:lnTo>
                  <a:lnTo>
                    <a:pt x="183343" y="106196"/>
                  </a:lnTo>
                  <a:lnTo>
                    <a:pt x="158234" y="106196"/>
                  </a:lnTo>
                  <a:lnTo>
                    <a:pt x="158525" y="104943"/>
                  </a:lnTo>
                  <a:lnTo>
                    <a:pt x="159501" y="103694"/>
                  </a:lnTo>
                  <a:lnTo>
                    <a:pt x="160905" y="100831"/>
                  </a:lnTo>
                  <a:lnTo>
                    <a:pt x="161524" y="99938"/>
                  </a:lnTo>
                  <a:lnTo>
                    <a:pt x="186392" y="53484"/>
                  </a:lnTo>
                  <a:lnTo>
                    <a:pt x="190785" y="44625"/>
                  </a:lnTo>
                  <a:lnTo>
                    <a:pt x="194492" y="44625"/>
                  </a:lnTo>
                  <a:lnTo>
                    <a:pt x="217246" y="35078"/>
                  </a:lnTo>
                  <a:lnTo>
                    <a:pt x="186033" y="35078"/>
                  </a:lnTo>
                  <a:lnTo>
                    <a:pt x="167508" y="26772"/>
                  </a:lnTo>
                  <a:close/>
                </a:path>
                <a:path w="346075" h="127000">
                  <a:moveTo>
                    <a:pt x="226861" y="67438"/>
                  </a:moveTo>
                  <a:lnTo>
                    <a:pt x="221159" y="72612"/>
                  </a:lnTo>
                  <a:lnTo>
                    <a:pt x="212943" y="76662"/>
                  </a:lnTo>
                  <a:lnTo>
                    <a:pt x="211842" y="77425"/>
                  </a:lnTo>
                  <a:lnTo>
                    <a:pt x="210099" y="78277"/>
                  </a:lnTo>
                  <a:lnTo>
                    <a:pt x="158234" y="106196"/>
                  </a:lnTo>
                  <a:lnTo>
                    <a:pt x="183343" y="106196"/>
                  </a:lnTo>
                  <a:lnTo>
                    <a:pt x="186516" y="104514"/>
                  </a:lnTo>
                  <a:lnTo>
                    <a:pt x="188225" y="103672"/>
                  </a:lnTo>
                  <a:lnTo>
                    <a:pt x="189595" y="102783"/>
                  </a:lnTo>
                  <a:lnTo>
                    <a:pt x="191451" y="101869"/>
                  </a:lnTo>
                  <a:lnTo>
                    <a:pt x="198183" y="98364"/>
                  </a:lnTo>
                  <a:lnTo>
                    <a:pt x="213085" y="90172"/>
                  </a:lnTo>
                  <a:lnTo>
                    <a:pt x="220113" y="86456"/>
                  </a:lnTo>
                  <a:lnTo>
                    <a:pt x="227911" y="82007"/>
                  </a:lnTo>
                  <a:lnTo>
                    <a:pt x="248739" y="82007"/>
                  </a:lnTo>
                  <a:lnTo>
                    <a:pt x="247042" y="80747"/>
                  </a:lnTo>
                  <a:lnTo>
                    <a:pt x="242714" y="77604"/>
                  </a:lnTo>
                  <a:lnTo>
                    <a:pt x="241627" y="77317"/>
                  </a:lnTo>
                  <a:lnTo>
                    <a:pt x="245028" y="70095"/>
                  </a:lnTo>
                  <a:lnTo>
                    <a:pt x="231882" y="70095"/>
                  </a:lnTo>
                  <a:lnTo>
                    <a:pt x="226861" y="67438"/>
                  </a:lnTo>
                  <a:close/>
                </a:path>
                <a:path w="346075" h="127000">
                  <a:moveTo>
                    <a:pt x="133365" y="12358"/>
                  </a:moveTo>
                  <a:lnTo>
                    <a:pt x="130859" y="15335"/>
                  </a:lnTo>
                  <a:lnTo>
                    <a:pt x="125867" y="17870"/>
                  </a:lnTo>
                  <a:lnTo>
                    <a:pt x="78922" y="44470"/>
                  </a:lnTo>
                  <a:lnTo>
                    <a:pt x="32799" y="70573"/>
                  </a:lnTo>
                  <a:lnTo>
                    <a:pt x="29202" y="72720"/>
                  </a:lnTo>
                  <a:lnTo>
                    <a:pt x="17956" y="78811"/>
                  </a:lnTo>
                  <a:lnTo>
                    <a:pt x="20066" y="78919"/>
                  </a:lnTo>
                  <a:lnTo>
                    <a:pt x="11181" y="80002"/>
                  </a:lnTo>
                  <a:lnTo>
                    <a:pt x="6720" y="80416"/>
                  </a:lnTo>
                  <a:lnTo>
                    <a:pt x="702" y="82821"/>
                  </a:lnTo>
                  <a:lnTo>
                    <a:pt x="0" y="92116"/>
                  </a:lnTo>
                  <a:lnTo>
                    <a:pt x="10411" y="92116"/>
                  </a:lnTo>
                  <a:lnTo>
                    <a:pt x="10828" y="91983"/>
                  </a:lnTo>
                  <a:lnTo>
                    <a:pt x="14979" y="91400"/>
                  </a:lnTo>
                  <a:lnTo>
                    <a:pt x="20184" y="91400"/>
                  </a:lnTo>
                  <a:lnTo>
                    <a:pt x="20328" y="91036"/>
                  </a:lnTo>
                  <a:lnTo>
                    <a:pt x="22035" y="90576"/>
                  </a:lnTo>
                  <a:lnTo>
                    <a:pt x="93973" y="81287"/>
                  </a:lnTo>
                  <a:lnTo>
                    <a:pt x="111124" y="81287"/>
                  </a:lnTo>
                  <a:lnTo>
                    <a:pt x="105382" y="76370"/>
                  </a:lnTo>
                  <a:lnTo>
                    <a:pt x="104566" y="75149"/>
                  </a:lnTo>
                  <a:lnTo>
                    <a:pt x="49208" y="75149"/>
                  </a:lnTo>
                  <a:lnTo>
                    <a:pt x="57221" y="70526"/>
                  </a:lnTo>
                  <a:lnTo>
                    <a:pt x="65757" y="65514"/>
                  </a:lnTo>
                  <a:lnTo>
                    <a:pt x="103159" y="44463"/>
                  </a:lnTo>
                  <a:lnTo>
                    <a:pt x="110648" y="40200"/>
                  </a:lnTo>
                  <a:lnTo>
                    <a:pt x="113911" y="38232"/>
                  </a:lnTo>
                  <a:lnTo>
                    <a:pt x="114915" y="37965"/>
                  </a:lnTo>
                  <a:lnTo>
                    <a:pt x="129832" y="37965"/>
                  </a:lnTo>
                  <a:lnTo>
                    <a:pt x="132659" y="34038"/>
                  </a:lnTo>
                  <a:lnTo>
                    <a:pt x="138019" y="26772"/>
                  </a:lnTo>
                  <a:lnTo>
                    <a:pt x="167508" y="26772"/>
                  </a:lnTo>
                  <a:lnTo>
                    <a:pt x="137919" y="13506"/>
                  </a:lnTo>
                  <a:lnTo>
                    <a:pt x="133365" y="12358"/>
                  </a:lnTo>
                  <a:close/>
                </a:path>
                <a:path w="346075" h="127000">
                  <a:moveTo>
                    <a:pt x="20184" y="91400"/>
                  </a:moveTo>
                  <a:lnTo>
                    <a:pt x="14979" y="91400"/>
                  </a:lnTo>
                  <a:lnTo>
                    <a:pt x="13590" y="92116"/>
                  </a:lnTo>
                  <a:lnTo>
                    <a:pt x="19900" y="92116"/>
                  </a:lnTo>
                  <a:lnTo>
                    <a:pt x="20184" y="91400"/>
                  </a:lnTo>
                  <a:close/>
                </a:path>
                <a:path w="346075" h="127000">
                  <a:moveTo>
                    <a:pt x="129832" y="37965"/>
                  </a:moveTo>
                  <a:lnTo>
                    <a:pt x="114915" y="37965"/>
                  </a:lnTo>
                  <a:lnTo>
                    <a:pt x="114512" y="39477"/>
                  </a:lnTo>
                  <a:lnTo>
                    <a:pt x="104900" y="52307"/>
                  </a:lnTo>
                  <a:lnTo>
                    <a:pt x="102024" y="56465"/>
                  </a:lnTo>
                  <a:lnTo>
                    <a:pt x="100396" y="58877"/>
                  </a:lnTo>
                  <a:lnTo>
                    <a:pt x="97389" y="62891"/>
                  </a:lnTo>
                  <a:lnTo>
                    <a:pt x="96508" y="64115"/>
                  </a:lnTo>
                  <a:lnTo>
                    <a:pt x="94744" y="66782"/>
                  </a:lnTo>
                  <a:lnTo>
                    <a:pt x="93218" y="68515"/>
                  </a:lnTo>
                  <a:lnTo>
                    <a:pt x="92890" y="69735"/>
                  </a:lnTo>
                  <a:lnTo>
                    <a:pt x="89488" y="69735"/>
                  </a:lnTo>
                  <a:lnTo>
                    <a:pt x="85290" y="70552"/>
                  </a:lnTo>
                  <a:lnTo>
                    <a:pt x="81909" y="71027"/>
                  </a:lnTo>
                  <a:lnTo>
                    <a:pt x="54687" y="74490"/>
                  </a:lnTo>
                  <a:lnTo>
                    <a:pt x="53290" y="74692"/>
                  </a:lnTo>
                  <a:lnTo>
                    <a:pt x="50763" y="75149"/>
                  </a:lnTo>
                  <a:lnTo>
                    <a:pt x="104566" y="75149"/>
                  </a:lnTo>
                  <a:lnTo>
                    <a:pt x="104082" y="74425"/>
                  </a:lnTo>
                  <a:lnTo>
                    <a:pt x="109494" y="66439"/>
                  </a:lnTo>
                  <a:lnTo>
                    <a:pt x="121437" y="49629"/>
                  </a:lnTo>
                  <a:lnTo>
                    <a:pt x="129832" y="37965"/>
                  </a:lnTo>
                  <a:close/>
                </a:path>
                <a:path w="346075" h="127000">
                  <a:moveTo>
                    <a:pt x="269170" y="18831"/>
                  </a:moveTo>
                  <a:lnTo>
                    <a:pt x="256071" y="18831"/>
                  </a:lnTo>
                  <a:lnTo>
                    <a:pt x="255480" y="19947"/>
                  </a:lnTo>
                  <a:lnTo>
                    <a:pt x="255145" y="20897"/>
                  </a:lnTo>
                  <a:lnTo>
                    <a:pt x="254503" y="22320"/>
                  </a:lnTo>
                  <a:lnTo>
                    <a:pt x="250051" y="31586"/>
                  </a:lnTo>
                  <a:lnTo>
                    <a:pt x="248954" y="33785"/>
                  </a:lnTo>
                  <a:lnTo>
                    <a:pt x="248100" y="35877"/>
                  </a:lnTo>
                  <a:lnTo>
                    <a:pt x="245929" y="40200"/>
                  </a:lnTo>
                  <a:lnTo>
                    <a:pt x="245145" y="42144"/>
                  </a:lnTo>
                  <a:lnTo>
                    <a:pt x="243904" y="44625"/>
                  </a:lnTo>
                  <a:lnTo>
                    <a:pt x="231882" y="70095"/>
                  </a:lnTo>
                  <a:lnTo>
                    <a:pt x="245028" y="70095"/>
                  </a:lnTo>
                  <a:lnTo>
                    <a:pt x="269170" y="18831"/>
                  </a:lnTo>
                  <a:close/>
                </a:path>
                <a:path w="346075" h="127000">
                  <a:moveTo>
                    <a:pt x="194492" y="44625"/>
                  </a:moveTo>
                  <a:lnTo>
                    <a:pt x="190785" y="44625"/>
                  </a:lnTo>
                  <a:lnTo>
                    <a:pt x="189946" y="46532"/>
                  </a:lnTo>
                  <a:lnTo>
                    <a:pt x="194492" y="44625"/>
                  </a:lnTo>
                  <a:close/>
                </a:path>
                <a:path w="346075" h="127000">
                  <a:moveTo>
                    <a:pt x="269596" y="0"/>
                  </a:moveTo>
                  <a:lnTo>
                    <a:pt x="240893" y="12197"/>
                  </a:lnTo>
                  <a:lnTo>
                    <a:pt x="234241" y="14850"/>
                  </a:lnTo>
                  <a:lnTo>
                    <a:pt x="227237" y="17870"/>
                  </a:lnTo>
                  <a:lnTo>
                    <a:pt x="186033" y="35078"/>
                  </a:lnTo>
                  <a:lnTo>
                    <a:pt x="217246" y="35078"/>
                  </a:lnTo>
                  <a:lnTo>
                    <a:pt x="236818" y="26866"/>
                  </a:lnTo>
                  <a:lnTo>
                    <a:pt x="242190" y="24508"/>
                  </a:lnTo>
                  <a:lnTo>
                    <a:pt x="244760" y="23482"/>
                  </a:lnTo>
                  <a:lnTo>
                    <a:pt x="247611" y="22287"/>
                  </a:lnTo>
                  <a:lnTo>
                    <a:pt x="256071" y="18831"/>
                  </a:lnTo>
                  <a:lnTo>
                    <a:pt x="269170" y="18831"/>
                  </a:lnTo>
                  <a:lnTo>
                    <a:pt x="270870" y="15220"/>
                  </a:lnTo>
                  <a:lnTo>
                    <a:pt x="298517" y="15220"/>
                  </a:lnTo>
                  <a:lnTo>
                    <a:pt x="278935" y="5716"/>
                  </a:lnTo>
                  <a:lnTo>
                    <a:pt x="269222" y="855"/>
                  </a:lnTo>
                  <a:lnTo>
                    <a:pt x="269596" y="0"/>
                  </a:lnTo>
                  <a:close/>
                </a:path>
              </a:pathLst>
            </a:custGeom>
            <a:solidFill>
              <a:srgbClr val="D6A838"/>
            </a:solidFill>
          </p:spPr>
          <p:txBody>
            <a:bodyPr wrap="square" lIns="0" tIns="0" rIns="0" bIns="0" rtlCol="0"/>
            <a:lstStyle/>
            <a:p>
              <a:endParaRPr sz="1368">
                <a:latin typeface="Times New Roman" panose="02020603050405020304" pitchFamily="18" charset="0"/>
                <a:cs typeface="Times New Roman" panose="02020603050405020304" pitchFamily="18" charset="0"/>
              </a:endParaRPr>
            </a:p>
          </p:txBody>
        </p:sp>
      </p:grpSp>
      <p:sp>
        <p:nvSpPr>
          <p:cNvPr id="31" name="TextBox 30">
            <a:extLst>
              <a:ext uri="{FF2B5EF4-FFF2-40B4-BE49-F238E27FC236}">
                <a16:creationId xmlns:a16="http://schemas.microsoft.com/office/drawing/2014/main" id="{1250047C-E2FE-4DFA-B03D-DC554BDD3BE4}"/>
              </a:ext>
            </a:extLst>
          </p:cNvPr>
          <p:cNvSpPr txBox="1"/>
          <p:nvPr/>
        </p:nvSpPr>
        <p:spPr>
          <a:xfrm>
            <a:off x="4813415" y="3752251"/>
            <a:ext cx="1674215" cy="276551"/>
          </a:xfrm>
          <a:prstGeom prst="rect">
            <a:avLst/>
          </a:prstGeom>
          <a:noFill/>
        </p:spPr>
        <p:txBody>
          <a:bodyPr wrap="square">
            <a:spAutoFit/>
          </a:bodyPr>
          <a:lstStyle/>
          <a:p>
            <a:pPr marL="61567">
              <a:tabLst>
                <a:tab pos="1909691" algn="l"/>
                <a:tab pos="2539557" algn="ctr"/>
              </a:tabLst>
            </a:pPr>
            <a:r>
              <a:rPr lang="kk-KZ" sz="1197" dirty="0">
                <a:latin typeface="Times New Roman" panose="02020603050405020304" pitchFamily="18" charset="0"/>
                <a:ea typeface="Tahoma" panose="020B0604030504040204" pitchFamily="34" charset="0"/>
                <a:cs typeface="Times New Roman" panose="02020603050405020304" pitchFamily="18" charset="0"/>
              </a:rPr>
              <a:t>18 806,8 ш.м</a:t>
            </a:r>
            <a:endParaRPr lang="ru-RU" sz="1197"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32" name="TextBox 31">
            <a:extLst>
              <a:ext uri="{FF2B5EF4-FFF2-40B4-BE49-F238E27FC236}">
                <a16:creationId xmlns:a16="http://schemas.microsoft.com/office/drawing/2014/main" id="{323364C9-C508-4E7C-B65A-1B84BD774464}"/>
              </a:ext>
            </a:extLst>
          </p:cNvPr>
          <p:cNvSpPr txBox="1"/>
          <p:nvPr/>
        </p:nvSpPr>
        <p:spPr>
          <a:xfrm>
            <a:off x="2123934" y="4008551"/>
            <a:ext cx="2106823" cy="250197"/>
          </a:xfrm>
          <a:prstGeom prst="rect">
            <a:avLst/>
          </a:prstGeom>
          <a:noFill/>
        </p:spPr>
        <p:txBody>
          <a:bodyPr wrap="square">
            <a:spAutoFit/>
          </a:bodyPr>
          <a:lstStyle/>
          <a:p>
            <a:pPr marL="61567">
              <a:tabLst>
                <a:tab pos="1909691" algn="l"/>
                <a:tab pos="2539557" algn="ctr"/>
              </a:tabLst>
            </a:pPr>
            <a:r>
              <a:rPr lang="kk-KZ"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Тиімді аймақ көлемі</a:t>
            </a:r>
            <a:endParaRPr lang="ru-RU"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endParaRPr>
          </a:p>
        </p:txBody>
      </p:sp>
      <p:grpSp>
        <p:nvGrpSpPr>
          <p:cNvPr id="33" name="object 14">
            <a:extLst>
              <a:ext uri="{FF2B5EF4-FFF2-40B4-BE49-F238E27FC236}">
                <a16:creationId xmlns:a16="http://schemas.microsoft.com/office/drawing/2014/main" id="{08B02D22-996C-4FF9-8852-909A07B3D506}"/>
              </a:ext>
            </a:extLst>
          </p:cNvPr>
          <p:cNvGrpSpPr/>
          <p:nvPr/>
        </p:nvGrpSpPr>
        <p:grpSpPr>
          <a:xfrm>
            <a:off x="1796842" y="4017141"/>
            <a:ext cx="286079" cy="277097"/>
            <a:chOff x="905650" y="5784925"/>
            <a:chExt cx="1266825" cy="1230630"/>
          </a:xfrm>
        </p:grpSpPr>
        <p:sp>
          <p:nvSpPr>
            <p:cNvPr id="34" name="object 15">
              <a:extLst>
                <a:ext uri="{FF2B5EF4-FFF2-40B4-BE49-F238E27FC236}">
                  <a16:creationId xmlns:a16="http://schemas.microsoft.com/office/drawing/2014/main" id="{A3A3912B-970C-4673-A4D9-7E91EE527664}"/>
                </a:ext>
              </a:extLst>
            </p:cNvPr>
            <p:cNvSpPr/>
            <p:nvPr/>
          </p:nvSpPr>
          <p:spPr>
            <a:xfrm>
              <a:off x="905649" y="6119794"/>
              <a:ext cx="946785" cy="895350"/>
            </a:xfrm>
            <a:custGeom>
              <a:avLst/>
              <a:gdLst/>
              <a:ahLst/>
              <a:cxnLst/>
              <a:rect l="l" t="t" r="r" b="b"/>
              <a:pathLst>
                <a:path w="946785" h="895350">
                  <a:moveTo>
                    <a:pt x="421894" y="411988"/>
                  </a:moveTo>
                  <a:lnTo>
                    <a:pt x="418655" y="413359"/>
                  </a:lnTo>
                  <a:lnTo>
                    <a:pt x="420306" y="413283"/>
                  </a:lnTo>
                  <a:lnTo>
                    <a:pt x="421894" y="411988"/>
                  </a:lnTo>
                  <a:close/>
                </a:path>
                <a:path w="946785" h="895350">
                  <a:moveTo>
                    <a:pt x="595439" y="686104"/>
                  </a:moveTo>
                  <a:lnTo>
                    <a:pt x="595325" y="615073"/>
                  </a:lnTo>
                  <a:lnTo>
                    <a:pt x="595261" y="588314"/>
                  </a:lnTo>
                  <a:lnTo>
                    <a:pt x="595083" y="536600"/>
                  </a:lnTo>
                  <a:lnTo>
                    <a:pt x="594842" y="466712"/>
                  </a:lnTo>
                  <a:lnTo>
                    <a:pt x="594829" y="402704"/>
                  </a:lnTo>
                  <a:lnTo>
                    <a:pt x="594868" y="389851"/>
                  </a:lnTo>
                  <a:lnTo>
                    <a:pt x="595198" y="256298"/>
                  </a:lnTo>
                  <a:lnTo>
                    <a:pt x="595287" y="214096"/>
                  </a:lnTo>
                  <a:lnTo>
                    <a:pt x="595210" y="83743"/>
                  </a:lnTo>
                  <a:lnTo>
                    <a:pt x="595122" y="58978"/>
                  </a:lnTo>
                  <a:lnTo>
                    <a:pt x="594791" y="9715"/>
                  </a:lnTo>
                  <a:lnTo>
                    <a:pt x="566762" y="20726"/>
                  </a:lnTo>
                  <a:lnTo>
                    <a:pt x="511924" y="44577"/>
                  </a:lnTo>
                  <a:lnTo>
                    <a:pt x="467080" y="64554"/>
                  </a:lnTo>
                  <a:lnTo>
                    <a:pt x="467080" y="432511"/>
                  </a:lnTo>
                  <a:lnTo>
                    <a:pt x="466940" y="439191"/>
                  </a:lnTo>
                  <a:lnTo>
                    <a:pt x="466940" y="615073"/>
                  </a:lnTo>
                  <a:lnTo>
                    <a:pt x="466902" y="622833"/>
                  </a:lnTo>
                  <a:lnTo>
                    <a:pt x="466648" y="635838"/>
                  </a:lnTo>
                  <a:lnTo>
                    <a:pt x="466394" y="638276"/>
                  </a:lnTo>
                  <a:lnTo>
                    <a:pt x="466394" y="832853"/>
                  </a:lnTo>
                  <a:lnTo>
                    <a:pt x="424002" y="833145"/>
                  </a:lnTo>
                  <a:lnTo>
                    <a:pt x="396722" y="833145"/>
                  </a:lnTo>
                  <a:lnTo>
                    <a:pt x="383273" y="832904"/>
                  </a:lnTo>
                  <a:lnTo>
                    <a:pt x="369214" y="832637"/>
                  </a:lnTo>
                  <a:lnTo>
                    <a:pt x="259435" y="832637"/>
                  </a:lnTo>
                  <a:lnTo>
                    <a:pt x="232054" y="832904"/>
                  </a:lnTo>
                  <a:lnTo>
                    <a:pt x="204558" y="832637"/>
                  </a:lnTo>
                  <a:lnTo>
                    <a:pt x="94780" y="832637"/>
                  </a:lnTo>
                  <a:lnTo>
                    <a:pt x="89281" y="833259"/>
                  </a:lnTo>
                  <a:lnTo>
                    <a:pt x="88011" y="777697"/>
                  </a:lnTo>
                  <a:lnTo>
                    <a:pt x="149720" y="776820"/>
                  </a:lnTo>
                  <a:lnTo>
                    <a:pt x="204609" y="777151"/>
                  </a:lnTo>
                  <a:lnTo>
                    <a:pt x="233730" y="776820"/>
                  </a:lnTo>
                  <a:lnTo>
                    <a:pt x="288683" y="777240"/>
                  </a:lnTo>
                  <a:lnTo>
                    <a:pt x="312559" y="776859"/>
                  </a:lnTo>
                  <a:lnTo>
                    <a:pt x="343573" y="777201"/>
                  </a:lnTo>
                  <a:lnTo>
                    <a:pt x="366610" y="776859"/>
                  </a:lnTo>
                  <a:lnTo>
                    <a:pt x="369277" y="776820"/>
                  </a:lnTo>
                  <a:lnTo>
                    <a:pt x="424154" y="777151"/>
                  </a:lnTo>
                  <a:lnTo>
                    <a:pt x="465937" y="777151"/>
                  </a:lnTo>
                  <a:lnTo>
                    <a:pt x="466394" y="832853"/>
                  </a:lnTo>
                  <a:lnTo>
                    <a:pt x="466394" y="638276"/>
                  </a:lnTo>
                  <a:lnTo>
                    <a:pt x="465455" y="647268"/>
                  </a:lnTo>
                  <a:lnTo>
                    <a:pt x="122135" y="682929"/>
                  </a:lnTo>
                  <a:lnTo>
                    <a:pt x="113601" y="683945"/>
                  </a:lnTo>
                  <a:lnTo>
                    <a:pt x="104698" y="685317"/>
                  </a:lnTo>
                  <a:lnTo>
                    <a:pt x="96139" y="686104"/>
                  </a:lnTo>
                  <a:lnTo>
                    <a:pt x="88595" y="685368"/>
                  </a:lnTo>
                  <a:lnTo>
                    <a:pt x="87960" y="628929"/>
                  </a:lnTo>
                  <a:lnTo>
                    <a:pt x="95656" y="626694"/>
                  </a:lnTo>
                  <a:lnTo>
                    <a:pt x="104521" y="625627"/>
                  </a:lnTo>
                  <a:lnTo>
                    <a:pt x="113639" y="624967"/>
                  </a:lnTo>
                  <a:lnTo>
                    <a:pt x="122135" y="623963"/>
                  </a:lnTo>
                  <a:lnTo>
                    <a:pt x="130314" y="623354"/>
                  </a:lnTo>
                  <a:lnTo>
                    <a:pt x="138582" y="621652"/>
                  </a:lnTo>
                  <a:lnTo>
                    <a:pt x="145872" y="623074"/>
                  </a:lnTo>
                  <a:lnTo>
                    <a:pt x="146278" y="622833"/>
                  </a:lnTo>
                  <a:lnTo>
                    <a:pt x="146951" y="622109"/>
                  </a:lnTo>
                  <a:lnTo>
                    <a:pt x="147421" y="622909"/>
                  </a:lnTo>
                  <a:lnTo>
                    <a:pt x="148170" y="622109"/>
                  </a:lnTo>
                  <a:lnTo>
                    <a:pt x="148551" y="621982"/>
                  </a:lnTo>
                  <a:lnTo>
                    <a:pt x="151688" y="621652"/>
                  </a:lnTo>
                  <a:lnTo>
                    <a:pt x="177012" y="618921"/>
                  </a:lnTo>
                  <a:lnTo>
                    <a:pt x="184607" y="617804"/>
                  </a:lnTo>
                  <a:lnTo>
                    <a:pt x="190220" y="616140"/>
                  </a:lnTo>
                  <a:lnTo>
                    <a:pt x="197104" y="617740"/>
                  </a:lnTo>
                  <a:lnTo>
                    <a:pt x="204812" y="616140"/>
                  </a:lnTo>
                  <a:lnTo>
                    <a:pt x="209943" y="615073"/>
                  </a:lnTo>
                  <a:lnTo>
                    <a:pt x="466128" y="588314"/>
                  </a:lnTo>
                  <a:lnTo>
                    <a:pt x="466737" y="600811"/>
                  </a:lnTo>
                  <a:lnTo>
                    <a:pt x="466940" y="615073"/>
                  </a:lnTo>
                  <a:lnTo>
                    <a:pt x="466940" y="439191"/>
                  </a:lnTo>
                  <a:lnTo>
                    <a:pt x="431774" y="468439"/>
                  </a:lnTo>
                  <a:lnTo>
                    <a:pt x="294576" y="495401"/>
                  </a:lnTo>
                  <a:lnTo>
                    <a:pt x="261366" y="500989"/>
                  </a:lnTo>
                  <a:lnTo>
                    <a:pt x="260959" y="501294"/>
                  </a:lnTo>
                  <a:lnTo>
                    <a:pt x="230162" y="508381"/>
                  </a:lnTo>
                  <a:lnTo>
                    <a:pt x="120294" y="530644"/>
                  </a:lnTo>
                  <a:lnTo>
                    <a:pt x="87909" y="536600"/>
                  </a:lnTo>
                  <a:lnTo>
                    <a:pt x="88011" y="479056"/>
                  </a:lnTo>
                  <a:lnTo>
                    <a:pt x="99187" y="475907"/>
                  </a:lnTo>
                  <a:lnTo>
                    <a:pt x="110921" y="473329"/>
                  </a:lnTo>
                  <a:lnTo>
                    <a:pt x="144145" y="466712"/>
                  </a:lnTo>
                  <a:lnTo>
                    <a:pt x="166039" y="462610"/>
                  </a:lnTo>
                  <a:lnTo>
                    <a:pt x="330428" y="429933"/>
                  </a:lnTo>
                  <a:lnTo>
                    <a:pt x="355168" y="424434"/>
                  </a:lnTo>
                  <a:lnTo>
                    <a:pt x="379349" y="419671"/>
                  </a:lnTo>
                  <a:lnTo>
                    <a:pt x="394855" y="416433"/>
                  </a:lnTo>
                  <a:lnTo>
                    <a:pt x="409905" y="413816"/>
                  </a:lnTo>
                  <a:lnTo>
                    <a:pt x="418630" y="413359"/>
                  </a:lnTo>
                  <a:lnTo>
                    <a:pt x="422897" y="411175"/>
                  </a:lnTo>
                  <a:lnTo>
                    <a:pt x="421894" y="411988"/>
                  </a:lnTo>
                  <a:lnTo>
                    <a:pt x="423811" y="411175"/>
                  </a:lnTo>
                  <a:lnTo>
                    <a:pt x="425589" y="410425"/>
                  </a:lnTo>
                  <a:lnTo>
                    <a:pt x="430225" y="409321"/>
                  </a:lnTo>
                  <a:lnTo>
                    <a:pt x="433959" y="408787"/>
                  </a:lnTo>
                  <a:lnTo>
                    <a:pt x="441642" y="407365"/>
                  </a:lnTo>
                  <a:lnTo>
                    <a:pt x="446214" y="406400"/>
                  </a:lnTo>
                  <a:lnTo>
                    <a:pt x="451446" y="404952"/>
                  </a:lnTo>
                  <a:lnTo>
                    <a:pt x="465455" y="402704"/>
                  </a:lnTo>
                  <a:lnTo>
                    <a:pt x="466737" y="413816"/>
                  </a:lnTo>
                  <a:lnTo>
                    <a:pt x="466966" y="424434"/>
                  </a:lnTo>
                  <a:lnTo>
                    <a:pt x="467080" y="432511"/>
                  </a:lnTo>
                  <a:lnTo>
                    <a:pt x="467080" y="64554"/>
                  </a:lnTo>
                  <a:lnTo>
                    <a:pt x="466839" y="64655"/>
                  </a:lnTo>
                  <a:lnTo>
                    <a:pt x="466839" y="272884"/>
                  </a:lnTo>
                  <a:lnTo>
                    <a:pt x="440575" y="279692"/>
                  </a:lnTo>
                  <a:lnTo>
                    <a:pt x="369608" y="302666"/>
                  </a:lnTo>
                  <a:lnTo>
                    <a:pt x="327482" y="314515"/>
                  </a:lnTo>
                  <a:lnTo>
                    <a:pt x="313994" y="318681"/>
                  </a:lnTo>
                  <a:lnTo>
                    <a:pt x="287020" y="327355"/>
                  </a:lnTo>
                  <a:lnTo>
                    <a:pt x="176885" y="360781"/>
                  </a:lnTo>
                  <a:lnTo>
                    <a:pt x="163931" y="364324"/>
                  </a:lnTo>
                  <a:lnTo>
                    <a:pt x="149364" y="368795"/>
                  </a:lnTo>
                  <a:lnTo>
                    <a:pt x="122224" y="377723"/>
                  </a:lnTo>
                  <a:lnTo>
                    <a:pt x="115697" y="380301"/>
                  </a:lnTo>
                  <a:lnTo>
                    <a:pt x="109486" y="381711"/>
                  </a:lnTo>
                  <a:lnTo>
                    <a:pt x="92392" y="387731"/>
                  </a:lnTo>
                  <a:lnTo>
                    <a:pt x="88633" y="389851"/>
                  </a:lnTo>
                  <a:lnTo>
                    <a:pt x="87871" y="381711"/>
                  </a:lnTo>
                  <a:lnTo>
                    <a:pt x="87769" y="380301"/>
                  </a:lnTo>
                  <a:lnTo>
                    <a:pt x="87261" y="368871"/>
                  </a:lnTo>
                  <a:lnTo>
                    <a:pt x="87426" y="354977"/>
                  </a:lnTo>
                  <a:lnTo>
                    <a:pt x="87795" y="342163"/>
                  </a:lnTo>
                  <a:lnTo>
                    <a:pt x="88011" y="329615"/>
                  </a:lnTo>
                  <a:lnTo>
                    <a:pt x="96583" y="327317"/>
                  </a:lnTo>
                  <a:lnTo>
                    <a:pt x="116052" y="320598"/>
                  </a:lnTo>
                  <a:lnTo>
                    <a:pt x="339267" y="252704"/>
                  </a:lnTo>
                  <a:lnTo>
                    <a:pt x="380936" y="239407"/>
                  </a:lnTo>
                  <a:lnTo>
                    <a:pt x="466394" y="214096"/>
                  </a:lnTo>
                  <a:lnTo>
                    <a:pt x="466839" y="272884"/>
                  </a:lnTo>
                  <a:lnTo>
                    <a:pt x="466839" y="64655"/>
                  </a:lnTo>
                  <a:lnTo>
                    <a:pt x="423976" y="83743"/>
                  </a:lnTo>
                  <a:lnTo>
                    <a:pt x="365544" y="108318"/>
                  </a:lnTo>
                  <a:lnTo>
                    <a:pt x="360807" y="111417"/>
                  </a:lnTo>
                  <a:lnTo>
                    <a:pt x="354418" y="114249"/>
                  </a:lnTo>
                  <a:lnTo>
                    <a:pt x="347662" y="116852"/>
                  </a:lnTo>
                  <a:lnTo>
                    <a:pt x="341782" y="119265"/>
                  </a:lnTo>
                  <a:lnTo>
                    <a:pt x="335724" y="122250"/>
                  </a:lnTo>
                  <a:lnTo>
                    <a:pt x="328904" y="125526"/>
                  </a:lnTo>
                  <a:lnTo>
                    <a:pt x="321970" y="128130"/>
                  </a:lnTo>
                  <a:lnTo>
                    <a:pt x="315582" y="129120"/>
                  </a:lnTo>
                  <a:lnTo>
                    <a:pt x="308457" y="134404"/>
                  </a:lnTo>
                  <a:lnTo>
                    <a:pt x="296214" y="140233"/>
                  </a:lnTo>
                  <a:lnTo>
                    <a:pt x="273824" y="149377"/>
                  </a:lnTo>
                  <a:lnTo>
                    <a:pt x="161036" y="199097"/>
                  </a:lnTo>
                  <a:lnTo>
                    <a:pt x="147828" y="204190"/>
                  </a:lnTo>
                  <a:lnTo>
                    <a:pt x="143154" y="206806"/>
                  </a:lnTo>
                  <a:lnTo>
                    <a:pt x="135864" y="210007"/>
                  </a:lnTo>
                  <a:lnTo>
                    <a:pt x="128155" y="213233"/>
                  </a:lnTo>
                  <a:lnTo>
                    <a:pt x="122224" y="215925"/>
                  </a:lnTo>
                  <a:lnTo>
                    <a:pt x="115443" y="218935"/>
                  </a:lnTo>
                  <a:lnTo>
                    <a:pt x="107899" y="222707"/>
                  </a:lnTo>
                  <a:lnTo>
                    <a:pt x="95707" y="227787"/>
                  </a:lnTo>
                  <a:lnTo>
                    <a:pt x="83997" y="232029"/>
                  </a:lnTo>
                  <a:lnTo>
                    <a:pt x="80810" y="235254"/>
                  </a:lnTo>
                  <a:lnTo>
                    <a:pt x="75793" y="236486"/>
                  </a:lnTo>
                  <a:lnTo>
                    <a:pt x="70815" y="238620"/>
                  </a:lnTo>
                  <a:lnTo>
                    <a:pt x="65493" y="240360"/>
                  </a:lnTo>
                  <a:lnTo>
                    <a:pt x="63030" y="243814"/>
                  </a:lnTo>
                  <a:lnTo>
                    <a:pt x="58127" y="244259"/>
                  </a:lnTo>
                  <a:lnTo>
                    <a:pt x="47790" y="248221"/>
                  </a:lnTo>
                  <a:lnTo>
                    <a:pt x="12433" y="263436"/>
                  </a:lnTo>
                  <a:lnTo>
                    <a:pt x="1524" y="270573"/>
                  </a:lnTo>
                  <a:lnTo>
                    <a:pt x="520" y="314515"/>
                  </a:lnTo>
                  <a:lnTo>
                    <a:pt x="203" y="360781"/>
                  </a:lnTo>
                  <a:lnTo>
                    <a:pt x="0" y="713892"/>
                  </a:lnTo>
                  <a:lnTo>
                    <a:pt x="304" y="894384"/>
                  </a:lnTo>
                  <a:lnTo>
                    <a:pt x="593559" y="895070"/>
                  </a:lnTo>
                  <a:lnTo>
                    <a:pt x="594487" y="877849"/>
                  </a:lnTo>
                  <a:lnTo>
                    <a:pt x="595083" y="837615"/>
                  </a:lnTo>
                  <a:lnTo>
                    <a:pt x="595109" y="833259"/>
                  </a:lnTo>
                  <a:lnTo>
                    <a:pt x="595388" y="780808"/>
                  </a:lnTo>
                  <a:lnTo>
                    <a:pt x="595388" y="777138"/>
                  </a:lnTo>
                  <a:lnTo>
                    <a:pt x="595388" y="776820"/>
                  </a:lnTo>
                  <a:lnTo>
                    <a:pt x="595439" y="686104"/>
                  </a:lnTo>
                  <a:close/>
                </a:path>
                <a:path w="946785" h="895350">
                  <a:moveTo>
                    <a:pt x="946416" y="99237"/>
                  </a:moveTo>
                  <a:lnTo>
                    <a:pt x="918413" y="90639"/>
                  </a:lnTo>
                  <a:lnTo>
                    <a:pt x="904074" y="85801"/>
                  </a:lnTo>
                  <a:lnTo>
                    <a:pt x="890600" y="80810"/>
                  </a:lnTo>
                  <a:lnTo>
                    <a:pt x="801763" y="50469"/>
                  </a:lnTo>
                  <a:lnTo>
                    <a:pt x="772642" y="40195"/>
                  </a:lnTo>
                  <a:lnTo>
                    <a:pt x="655574" y="0"/>
                  </a:lnTo>
                  <a:lnTo>
                    <a:pt x="655688" y="895223"/>
                  </a:lnTo>
                  <a:lnTo>
                    <a:pt x="758151" y="895184"/>
                  </a:lnTo>
                  <a:lnTo>
                    <a:pt x="945489" y="895146"/>
                  </a:lnTo>
                  <a:lnTo>
                    <a:pt x="945502" y="110515"/>
                  </a:lnTo>
                  <a:lnTo>
                    <a:pt x="946416" y="99237"/>
                  </a:lnTo>
                  <a:close/>
                </a:path>
              </a:pathLst>
            </a:custGeom>
            <a:solidFill>
              <a:srgbClr val="3B6D76"/>
            </a:solidFill>
          </p:spPr>
          <p:txBody>
            <a:bodyPr wrap="square" lIns="0" tIns="0" rIns="0" bIns="0" rtlCol="0"/>
            <a:lstStyle/>
            <a:p>
              <a:endParaRPr sz="1368">
                <a:latin typeface="Times New Roman" panose="02020603050405020304" pitchFamily="18" charset="0"/>
                <a:cs typeface="Times New Roman" panose="02020603050405020304" pitchFamily="18" charset="0"/>
              </a:endParaRPr>
            </a:p>
          </p:txBody>
        </p:sp>
        <p:sp>
          <p:nvSpPr>
            <p:cNvPr id="35" name="object 16">
              <a:extLst>
                <a:ext uri="{FF2B5EF4-FFF2-40B4-BE49-F238E27FC236}">
                  <a16:creationId xmlns:a16="http://schemas.microsoft.com/office/drawing/2014/main" id="{B5E2D475-79AA-4028-B03B-11B5F13FA261}"/>
                </a:ext>
              </a:extLst>
            </p:cNvPr>
            <p:cNvSpPr/>
            <p:nvPr/>
          </p:nvSpPr>
          <p:spPr>
            <a:xfrm>
              <a:off x="1407257" y="5784925"/>
              <a:ext cx="765175" cy="1229995"/>
            </a:xfrm>
            <a:custGeom>
              <a:avLst/>
              <a:gdLst/>
              <a:ahLst/>
              <a:cxnLst/>
              <a:rect l="l" t="t" r="r" b="b"/>
              <a:pathLst>
                <a:path w="765175" h="1229995">
                  <a:moveTo>
                    <a:pt x="591360" y="266422"/>
                  </a:moveTo>
                  <a:lnTo>
                    <a:pt x="123157" y="266422"/>
                  </a:lnTo>
                  <a:lnTo>
                    <a:pt x="131827" y="267019"/>
                  </a:lnTo>
                  <a:lnTo>
                    <a:pt x="141706" y="273056"/>
                  </a:lnTo>
                  <a:lnTo>
                    <a:pt x="152404" y="275348"/>
                  </a:lnTo>
                  <a:lnTo>
                    <a:pt x="164626" y="279322"/>
                  </a:lnTo>
                  <a:lnTo>
                    <a:pt x="187422" y="287633"/>
                  </a:lnTo>
                  <a:lnTo>
                    <a:pt x="280128" y="318978"/>
                  </a:lnTo>
                  <a:lnTo>
                    <a:pt x="500997" y="393955"/>
                  </a:lnTo>
                  <a:lnTo>
                    <a:pt x="501151" y="468982"/>
                  </a:lnTo>
                  <a:lnTo>
                    <a:pt x="501267" y="1165432"/>
                  </a:lnTo>
                  <a:lnTo>
                    <a:pt x="501078" y="1179754"/>
                  </a:lnTo>
                  <a:lnTo>
                    <a:pt x="500418" y="1199197"/>
                  </a:lnTo>
                  <a:lnTo>
                    <a:pt x="500877" y="1217648"/>
                  </a:lnTo>
                  <a:lnTo>
                    <a:pt x="504043" y="1228996"/>
                  </a:lnTo>
                  <a:lnTo>
                    <a:pt x="764607" y="1229857"/>
                  </a:lnTo>
                  <a:lnTo>
                    <a:pt x="764611" y="1088632"/>
                  </a:lnTo>
                  <a:lnTo>
                    <a:pt x="640332" y="1088632"/>
                  </a:lnTo>
                  <a:lnTo>
                    <a:pt x="640703" y="1087182"/>
                  </a:lnTo>
                  <a:lnTo>
                    <a:pt x="592095" y="1087182"/>
                  </a:lnTo>
                  <a:lnTo>
                    <a:pt x="593669" y="976151"/>
                  </a:lnTo>
                  <a:lnTo>
                    <a:pt x="603568" y="975202"/>
                  </a:lnTo>
                  <a:lnTo>
                    <a:pt x="615319" y="975020"/>
                  </a:lnTo>
                  <a:lnTo>
                    <a:pt x="764614" y="975020"/>
                  </a:lnTo>
                  <a:lnTo>
                    <a:pt x="764617" y="889193"/>
                  </a:lnTo>
                  <a:lnTo>
                    <a:pt x="643352" y="889193"/>
                  </a:lnTo>
                  <a:lnTo>
                    <a:pt x="638794" y="888051"/>
                  </a:lnTo>
                  <a:lnTo>
                    <a:pt x="592009" y="888051"/>
                  </a:lnTo>
                  <a:lnTo>
                    <a:pt x="592048" y="782781"/>
                  </a:lnTo>
                  <a:lnTo>
                    <a:pt x="590219" y="782781"/>
                  </a:lnTo>
                  <a:lnTo>
                    <a:pt x="593333" y="775746"/>
                  </a:lnTo>
                  <a:lnTo>
                    <a:pt x="764620" y="775746"/>
                  </a:lnTo>
                  <a:lnTo>
                    <a:pt x="764623" y="691354"/>
                  </a:lnTo>
                  <a:lnTo>
                    <a:pt x="591418" y="691354"/>
                  </a:lnTo>
                  <a:lnTo>
                    <a:pt x="591750" y="580424"/>
                  </a:lnTo>
                  <a:lnTo>
                    <a:pt x="764626" y="580424"/>
                  </a:lnTo>
                  <a:lnTo>
                    <a:pt x="764629" y="495180"/>
                  </a:lnTo>
                  <a:lnTo>
                    <a:pt x="641488" y="495180"/>
                  </a:lnTo>
                  <a:lnTo>
                    <a:pt x="592656" y="494503"/>
                  </a:lnTo>
                  <a:lnTo>
                    <a:pt x="591807" y="468982"/>
                  </a:lnTo>
                  <a:lnTo>
                    <a:pt x="591227" y="438482"/>
                  </a:lnTo>
                  <a:lnTo>
                    <a:pt x="591271" y="408264"/>
                  </a:lnTo>
                  <a:lnTo>
                    <a:pt x="592297" y="383586"/>
                  </a:lnTo>
                  <a:lnTo>
                    <a:pt x="628689" y="383112"/>
                  </a:lnTo>
                  <a:lnTo>
                    <a:pt x="637340" y="383112"/>
                  </a:lnTo>
                  <a:lnTo>
                    <a:pt x="650044" y="381243"/>
                  </a:lnTo>
                  <a:lnTo>
                    <a:pt x="764632" y="381243"/>
                  </a:lnTo>
                  <a:lnTo>
                    <a:pt x="764635" y="298929"/>
                  </a:lnTo>
                  <a:lnTo>
                    <a:pt x="621335" y="298929"/>
                  </a:lnTo>
                  <a:lnTo>
                    <a:pt x="603846" y="298615"/>
                  </a:lnTo>
                  <a:lnTo>
                    <a:pt x="591185" y="297968"/>
                  </a:lnTo>
                  <a:lnTo>
                    <a:pt x="591360" y="266422"/>
                  </a:lnTo>
                  <a:close/>
                </a:path>
                <a:path w="765175" h="1229995">
                  <a:moveTo>
                    <a:pt x="764614" y="975020"/>
                  </a:moveTo>
                  <a:lnTo>
                    <a:pt x="615319" y="975020"/>
                  </a:lnTo>
                  <a:lnTo>
                    <a:pt x="638009" y="975423"/>
                  </a:lnTo>
                  <a:lnTo>
                    <a:pt x="646665" y="975810"/>
                  </a:lnTo>
                  <a:lnTo>
                    <a:pt x="650082" y="979149"/>
                  </a:lnTo>
                  <a:lnTo>
                    <a:pt x="650493" y="988996"/>
                  </a:lnTo>
                  <a:lnTo>
                    <a:pt x="650134" y="1008904"/>
                  </a:lnTo>
                  <a:lnTo>
                    <a:pt x="650095" y="1085602"/>
                  </a:lnTo>
                  <a:lnTo>
                    <a:pt x="640332" y="1088632"/>
                  </a:lnTo>
                  <a:lnTo>
                    <a:pt x="764611" y="1088632"/>
                  </a:lnTo>
                  <a:lnTo>
                    <a:pt x="764614" y="975020"/>
                  </a:lnTo>
                  <a:close/>
                </a:path>
                <a:path w="765175" h="1229995">
                  <a:moveTo>
                    <a:pt x="640717" y="1087128"/>
                  </a:moveTo>
                  <a:lnTo>
                    <a:pt x="592095" y="1087182"/>
                  </a:lnTo>
                  <a:lnTo>
                    <a:pt x="640703" y="1087182"/>
                  </a:lnTo>
                  <a:close/>
                </a:path>
                <a:path w="765175" h="1229995">
                  <a:moveTo>
                    <a:pt x="764620" y="776513"/>
                  </a:moveTo>
                  <a:lnTo>
                    <a:pt x="593928" y="776513"/>
                  </a:lnTo>
                  <a:lnTo>
                    <a:pt x="649076" y="776588"/>
                  </a:lnTo>
                  <a:lnTo>
                    <a:pt x="650158" y="788355"/>
                  </a:lnTo>
                  <a:lnTo>
                    <a:pt x="650406" y="803548"/>
                  </a:lnTo>
                  <a:lnTo>
                    <a:pt x="650159" y="831110"/>
                  </a:lnTo>
                  <a:lnTo>
                    <a:pt x="650457" y="844449"/>
                  </a:lnTo>
                  <a:lnTo>
                    <a:pt x="650849" y="859952"/>
                  </a:lnTo>
                  <a:lnTo>
                    <a:pt x="650815" y="875000"/>
                  </a:lnTo>
                  <a:lnTo>
                    <a:pt x="649836" y="886971"/>
                  </a:lnTo>
                  <a:lnTo>
                    <a:pt x="643352" y="889193"/>
                  </a:lnTo>
                  <a:lnTo>
                    <a:pt x="764617" y="889193"/>
                  </a:lnTo>
                  <a:lnTo>
                    <a:pt x="764620" y="776513"/>
                  </a:lnTo>
                  <a:close/>
                </a:path>
                <a:path w="765175" h="1229995">
                  <a:moveTo>
                    <a:pt x="638596" y="888001"/>
                  </a:moveTo>
                  <a:lnTo>
                    <a:pt x="592009" y="888051"/>
                  </a:lnTo>
                  <a:lnTo>
                    <a:pt x="638794" y="888051"/>
                  </a:lnTo>
                  <a:lnTo>
                    <a:pt x="638596" y="888001"/>
                  </a:lnTo>
                  <a:close/>
                </a:path>
                <a:path w="765175" h="1229995">
                  <a:moveTo>
                    <a:pt x="592690" y="778605"/>
                  </a:moveTo>
                  <a:lnTo>
                    <a:pt x="590219" y="782781"/>
                  </a:lnTo>
                  <a:lnTo>
                    <a:pt x="592048" y="782781"/>
                  </a:lnTo>
                  <a:lnTo>
                    <a:pt x="592048" y="781458"/>
                  </a:lnTo>
                  <a:lnTo>
                    <a:pt x="592690" y="778605"/>
                  </a:lnTo>
                  <a:close/>
                </a:path>
                <a:path w="765175" h="1229995">
                  <a:moveTo>
                    <a:pt x="764620" y="775746"/>
                  </a:moveTo>
                  <a:lnTo>
                    <a:pt x="593333" y="775746"/>
                  </a:lnTo>
                  <a:lnTo>
                    <a:pt x="592690" y="778605"/>
                  </a:lnTo>
                  <a:lnTo>
                    <a:pt x="593928" y="776513"/>
                  </a:lnTo>
                  <a:lnTo>
                    <a:pt x="764620" y="776513"/>
                  </a:lnTo>
                  <a:lnTo>
                    <a:pt x="764620" y="775746"/>
                  </a:lnTo>
                  <a:close/>
                </a:path>
                <a:path w="765175" h="1229995">
                  <a:moveTo>
                    <a:pt x="764626" y="580424"/>
                  </a:moveTo>
                  <a:lnTo>
                    <a:pt x="591750" y="580424"/>
                  </a:lnTo>
                  <a:lnTo>
                    <a:pt x="637917" y="580461"/>
                  </a:lnTo>
                  <a:lnTo>
                    <a:pt x="650091" y="581479"/>
                  </a:lnTo>
                  <a:lnTo>
                    <a:pt x="650552" y="690897"/>
                  </a:lnTo>
                  <a:lnTo>
                    <a:pt x="591418" y="691354"/>
                  </a:lnTo>
                  <a:lnTo>
                    <a:pt x="764623" y="691354"/>
                  </a:lnTo>
                  <a:lnTo>
                    <a:pt x="764626" y="580424"/>
                  </a:lnTo>
                  <a:close/>
                </a:path>
                <a:path w="765175" h="1229995">
                  <a:moveTo>
                    <a:pt x="764632" y="381243"/>
                  </a:moveTo>
                  <a:lnTo>
                    <a:pt x="650044" y="381243"/>
                  </a:lnTo>
                  <a:lnTo>
                    <a:pt x="649789" y="493444"/>
                  </a:lnTo>
                  <a:lnTo>
                    <a:pt x="643317" y="494968"/>
                  </a:lnTo>
                  <a:lnTo>
                    <a:pt x="641488" y="495180"/>
                  </a:lnTo>
                  <a:lnTo>
                    <a:pt x="764629" y="495180"/>
                  </a:lnTo>
                  <a:lnTo>
                    <a:pt x="764632" y="381243"/>
                  </a:lnTo>
                  <a:close/>
                </a:path>
                <a:path w="765175" h="1229995">
                  <a:moveTo>
                    <a:pt x="3509" y="318967"/>
                  </a:moveTo>
                  <a:lnTo>
                    <a:pt x="3225" y="319104"/>
                  </a:lnTo>
                  <a:lnTo>
                    <a:pt x="7344" y="318978"/>
                  </a:lnTo>
                  <a:lnTo>
                    <a:pt x="3509" y="318967"/>
                  </a:lnTo>
                  <a:close/>
                </a:path>
                <a:path w="765175" h="1229995">
                  <a:moveTo>
                    <a:pt x="373518" y="0"/>
                  </a:moveTo>
                  <a:lnTo>
                    <a:pt x="366301" y="1776"/>
                  </a:lnTo>
                  <a:lnTo>
                    <a:pt x="354401" y="6448"/>
                  </a:lnTo>
                  <a:lnTo>
                    <a:pt x="342194" y="11814"/>
                  </a:lnTo>
                  <a:lnTo>
                    <a:pt x="334051" y="15670"/>
                  </a:lnTo>
                  <a:lnTo>
                    <a:pt x="324274" y="20100"/>
                  </a:lnTo>
                  <a:lnTo>
                    <a:pt x="314001" y="24570"/>
                  </a:lnTo>
                  <a:lnTo>
                    <a:pt x="303389" y="29025"/>
                  </a:lnTo>
                  <a:lnTo>
                    <a:pt x="292594" y="33412"/>
                  </a:lnTo>
                  <a:lnTo>
                    <a:pt x="252119" y="50951"/>
                  </a:lnTo>
                  <a:lnTo>
                    <a:pt x="244174" y="54194"/>
                  </a:lnTo>
                  <a:lnTo>
                    <a:pt x="238222" y="57424"/>
                  </a:lnTo>
                  <a:lnTo>
                    <a:pt x="169546" y="86461"/>
                  </a:lnTo>
                  <a:lnTo>
                    <a:pt x="163805" y="89120"/>
                  </a:lnTo>
                  <a:lnTo>
                    <a:pt x="156350" y="92383"/>
                  </a:lnTo>
                  <a:lnTo>
                    <a:pt x="148689" y="95425"/>
                  </a:lnTo>
                  <a:lnTo>
                    <a:pt x="142326" y="97420"/>
                  </a:lnTo>
                  <a:lnTo>
                    <a:pt x="11145" y="154619"/>
                  </a:lnTo>
                  <a:lnTo>
                    <a:pt x="2815" y="158165"/>
                  </a:lnTo>
                  <a:lnTo>
                    <a:pt x="115" y="158165"/>
                  </a:lnTo>
                  <a:lnTo>
                    <a:pt x="313" y="187275"/>
                  </a:lnTo>
                  <a:lnTo>
                    <a:pt x="451" y="221346"/>
                  </a:lnTo>
                  <a:lnTo>
                    <a:pt x="561" y="238914"/>
                  </a:lnTo>
                  <a:lnTo>
                    <a:pt x="0" y="318956"/>
                  </a:lnTo>
                  <a:lnTo>
                    <a:pt x="3530" y="318956"/>
                  </a:lnTo>
                  <a:lnTo>
                    <a:pt x="9284" y="316177"/>
                  </a:lnTo>
                  <a:lnTo>
                    <a:pt x="70812" y="288903"/>
                  </a:lnTo>
                  <a:lnTo>
                    <a:pt x="79308" y="284995"/>
                  </a:lnTo>
                  <a:lnTo>
                    <a:pt x="105973" y="273460"/>
                  </a:lnTo>
                  <a:lnTo>
                    <a:pt x="114828" y="269243"/>
                  </a:lnTo>
                  <a:lnTo>
                    <a:pt x="123157" y="266422"/>
                  </a:lnTo>
                  <a:lnTo>
                    <a:pt x="591360" y="266422"/>
                  </a:lnTo>
                  <a:lnTo>
                    <a:pt x="591512" y="238914"/>
                  </a:lnTo>
                  <a:lnTo>
                    <a:pt x="591532" y="221346"/>
                  </a:lnTo>
                  <a:lnTo>
                    <a:pt x="591214" y="187275"/>
                  </a:lnTo>
                  <a:lnTo>
                    <a:pt x="764638" y="187175"/>
                  </a:lnTo>
                  <a:lnTo>
                    <a:pt x="764639" y="158165"/>
                  </a:lnTo>
                  <a:lnTo>
                    <a:pt x="2815" y="158165"/>
                  </a:lnTo>
                  <a:lnTo>
                    <a:pt x="101" y="156297"/>
                  </a:lnTo>
                  <a:lnTo>
                    <a:pt x="764639" y="156297"/>
                  </a:lnTo>
                  <a:lnTo>
                    <a:pt x="764640" y="124736"/>
                  </a:lnTo>
                  <a:lnTo>
                    <a:pt x="564422" y="61715"/>
                  </a:lnTo>
                  <a:lnTo>
                    <a:pt x="547616" y="56123"/>
                  </a:lnTo>
                  <a:lnTo>
                    <a:pt x="514811" y="45631"/>
                  </a:lnTo>
                  <a:lnTo>
                    <a:pt x="498866" y="39942"/>
                  </a:lnTo>
                  <a:lnTo>
                    <a:pt x="492574" y="38387"/>
                  </a:lnTo>
                  <a:lnTo>
                    <a:pt x="484783" y="36128"/>
                  </a:lnTo>
                  <a:lnTo>
                    <a:pt x="477232" y="33553"/>
                  </a:lnTo>
                  <a:lnTo>
                    <a:pt x="471661" y="31046"/>
                  </a:lnTo>
                  <a:lnTo>
                    <a:pt x="416538" y="13608"/>
                  </a:lnTo>
                  <a:lnTo>
                    <a:pt x="408369" y="12240"/>
                  </a:lnTo>
                  <a:lnTo>
                    <a:pt x="402181" y="9187"/>
                  </a:lnTo>
                  <a:lnTo>
                    <a:pt x="388918" y="5126"/>
                  </a:lnTo>
                  <a:lnTo>
                    <a:pt x="376960" y="403"/>
                  </a:lnTo>
                  <a:lnTo>
                    <a:pt x="373518" y="0"/>
                  </a:lnTo>
                  <a:close/>
                </a:path>
                <a:path w="765175" h="1229995">
                  <a:moveTo>
                    <a:pt x="764638" y="187175"/>
                  </a:moveTo>
                  <a:lnTo>
                    <a:pt x="650085" y="187175"/>
                  </a:lnTo>
                  <a:lnTo>
                    <a:pt x="650218" y="297191"/>
                  </a:lnTo>
                  <a:lnTo>
                    <a:pt x="638508" y="298569"/>
                  </a:lnTo>
                  <a:lnTo>
                    <a:pt x="621335" y="298929"/>
                  </a:lnTo>
                  <a:lnTo>
                    <a:pt x="764635" y="298929"/>
                  </a:lnTo>
                  <a:lnTo>
                    <a:pt x="764638" y="187175"/>
                  </a:lnTo>
                  <a:close/>
                </a:path>
              </a:pathLst>
            </a:custGeom>
            <a:solidFill>
              <a:srgbClr val="D59E00"/>
            </a:solidFill>
          </p:spPr>
          <p:txBody>
            <a:bodyPr wrap="square" lIns="0" tIns="0" rIns="0" bIns="0" rtlCol="0"/>
            <a:lstStyle/>
            <a:p>
              <a:endParaRPr sz="1368">
                <a:latin typeface="Times New Roman" panose="02020603050405020304" pitchFamily="18" charset="0"/>
                <a:cs typeface="Times New Roman" panose="02020603050405020304" pitchFamily="18" charset="0"/>
              </a:endParaRPr>
            </a:p>
          </p:txBody>
        </p:sp>
      </p:grpSp>
      <p:sp>
        <p:nvSpPr>
          <p:cNvPr id="36" name="TextBox 35">
            <a:extLst>
              <a:ext uri="{FF2B5EF4-FFF2-40B4-BE49-F238E27FC236}">
                <a16:creationId xmlns:a16="http://schemas.microsoft.com/office/drawing/2014/main" id="{5B9C395D-F4D1-40CC-B02E-C318A3D1AF59}"/>
              </a:ext>
            </a:extLst>
          </p:cNvPr>
          <p:cNvSpPr txBox="1"/>
          <p:nvPr/>
        </p:nvSpPr>
        <p:spPr>
          <a:xfrm>
            <a:off x="4824918" y="4012888"/>
            <a:ext cx="1434357" cy="276551"/>
          </a:xfrm>
          <a:prstGeom prst="rect">
            <a:avLst/>
          </a:prstGeom>
          <a:noFill/>
        </p:spPr>
        <p:txBody>
          <a:bodyPr wrap="square">
            <a:spAutoFit/>
          </a:bodyPr>
          <a:lstStyle/>
          <a:p>
            <a:pPr marL="61567">
              <a:tabLst>
                <a:tab pos="1909691" algn="l"/>
                <a:tab pos="2539557" algn="ctr"/>
              </a:tabLst>
            </a:pPr>
            <a:r>
              <a:rPr lang="kk-KZ" sz="1197" dirty="0">
                <a:latin typeface="Times New Roman" panose="02020603050405020304" pitchFamily="18" charset="0"/>
                <a:ea typeface="Tahoma" panose="020B0604030504040204" pitchFamily="34" charset="0"/>
                <a:cs typeface="Times New Roman" panose="02020603050405020304" pitchFamily="18" charset="0"/>
              </a:rPr>
              <a:t>8 367,4 ш.м</a:t>
            </a:r>
            <a:endParaRPr lang="ru-RU" sz="1197"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37" name="TextBox 36">
            <a:extLst>
              <a:ext uri="{FF2B5EF4-FFF2-40B4-BE49-F238E27FC236}">
                <a16:creationId xmlns:a16="http://schemas.microsoft.com/office/drawing/2014/main" id="{3E68489B-B4B0-49DA-A3DD-912A5D5B1A81}"/>
              </a:ext>
            </a:extLst>
          </p:cNvPr>
          <p:cNvSpPr txBox="1"/>
          <p:nvPr/>
        </p:nvSpPr>
        <p:spPr>
          <a:xfrm>
            <a:off x="2123934" y="4326350"/>
            <a:ext cx="3198771" cy="250197"/>
          </a:xfrm>
          <a:prstGeom prst="rect">
            <a:avLst/>
          </a:prstGeom>
          <a:noFill/>
        </p:spPr>
        <p:txBody>
          <a:bodyPr wrap="square">
            <a:spAutoFit/>
          </a:bodyPr>
          <a:lstStyle/>
          <a:p>
            <a:pPr marL="61567">
              <a:tabLst>
                <a:tab pos="1909691" algn="l"/>
                <a:tab pos="2539557" algn="ctr"/>
              </a:tabLst>
            </a:pPr>
            <a:r>
              <a:rPr lang="kk-KZ"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Ғимараттың жылыту жүйесі</a:t>
            </a:r>
            <a:endParaRPr lang="ru-RU"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endParaRPr>
          </a:p>
        </p:txBody>
      </p:sp>
      <p:pic>
        <p:nvPicPr>
          <p:cNvPr id="38" name="Рисунок 37">
            <a:extLst>
              <a:ext uri="{FF2B5EF4-FFF2-40B4-BE49-F238E27FC236}">
                <a16:creationId xmlns:a16="http://schemas.microsoft.com/office/drawing/2014/main" id="{1E56E97B-5BB2-4230-93FC-8095D8321BA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6667" t="17236" r="16667" b="17236"/>
          <a:stretch/>
        </p:blipFill>
        <p:spPr>
          <a:xfrm>
            <a:off x="1775460" y="4336234"/>
            <a:ext cx="317885" cy="312454"/>
          </a:xfrm>
          <a:prstGeom prst="rect">
            <a:avLst/>
          </a:prstGeom>
        </p:spPr>
      </p:pic>
      <p:sp>
        <p:nvSpPr>
          <p:cNvPr id="39" name="TextBox 38">
            <a:extLst>
              <a:ext uri="{FF2B5EF4-FFF2-40B4-BE49-F238E27FC236}">
                <a16:creationId xmlns:a16="http://schemas.microsoft.com/office/drawing/2014/main" id="{7B7ACA2E-CB8D-442A-995A-3D04587F3F6F}"/>
              </a:ext>
            </a:extLst>
          </p:cNvPr>
          <p:cNvSpPr txBox="1"/>
          <p:nvPr/>
        </p:nvSpPr>
        <p:spPr>
          <a:xfrm>
            <a:off x="4824917" y="4330952"/>
            <a:ext cx="2025581" cy="276551"/>
          </a:xfrm>
          <a:prstGeom prst="rect">
            <a:avLst/>
          </a:prstGeom>
          <a:noFill/>
        </p:spPr>
        <p:txBody>
          <a:bodyPr wrap="square">
            <a:spAutoFit/>
          </a:bodyPr>
          <a:lstStyle/>
          <a:p>
            <a:pPr marL="61567">
              <a:tabLst>
                <a:tab pos="1909691" algn="l"/>
                <a:tab pos="2539557" algn="ctr"/>
              </a:tabLst>
            </a:pPr>
            <a:r>
              <a:rPr lang="kk-KZ" sz="1197" dirty="0">
                <a:latin typeface="Times New Roman" panose="02020603050405020304" pitchFamily="18" charset="0"/>
                <a:ea typeface="Tahoma" panose="020B0604030504040204" pitchFamily="34" charset="0"/>
                <a:cs typeface="Times New Roman" panose="02020603050405020304" pitchFamily="18" charset="0"/>
              </a:rPr>
              <a:t>Орталықтандырылған</a:t>
            </a:r>
            <a:endParaRPr lang="ru-RU" sz="1197"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40" name="TextBox 39">
            <a:extLst>
              <a:ext uri="{FF2B5EF4-FFF2-40B4-BE49-F238E27FC236}">
                <a16:creationId xmlns:a16="http://schemas.microsoft.com/office/drawing/2014/main" id="{3B288815-D175-4890-B3EF-0C6927F32F4A}"/>
              </a:ext>
            </a:extLst>
          </p:cNvPr>
          <p:cNvSpPr txBox="1"/>
          <p:nvPr/>
        </p:nvSpPr>
        <p:spPr>
          <a:xfrm>
            <a:off x="2132366" y="4617393"/>
            <a:ext cx="2980029" cy="408060"/>
          </a:xfrm>
          <a:prstGeom prst="rect">
            <a:avLst/>
          </a:prstGeom>
          <a:noFill/>
        </p:spPr>
        <p:txBody>
          <a:bodyPr wrap="square">
            <a:spAutoFit/>
          </a:bodyPr>
          <a:lstStyle/>
          <a:p>
            <a:pPr marL="61567">
              <a:tabLst>
                <a:tab pos="1909691" algn="l"/>
                <a:tab pos="2539557" algn="ctr"/>
              </a:tabLst>
            </a:pPr>
            <a:r>
              <a:rPr lang="kk-KZ"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Жеке  ғимараттар  саны және нысанның құрылымы</a:t>
            </a:r>
            <a:endParaRPr lang="ru-RU"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endParaRPr>
          </a:p>
        </p:txBody>
      </p:sp>
      <p:pic>
        <p:nvPicPr>
          <p:cNvPr id="41" name="Picture 18" descr="значок дома вектор PNG , Дом, жилой дом, квартира PNG картинки и пнг  рисунок для бесплатной загрузки">
            <a:extLst>
              <a:ext uri="{FF2B5EF4-FFF2-40B4-BE49-F238E27FC236}">
                <a16:creationId xmlns:a16="http://schemas.microsoft.com/office/drawing/2014/main" id="{B568C8DA-7BDA-46FE-9015-CA793C4BC9A4}"/>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1765" t="11020" r="11904" b="11250"/>
          <a:stretch/>
        </p:blipFill>
        <p:spPr bwMode="auto">
          <a:xfrm>
            <a:off x="1762343" y="4669520"/>
            <a:ext cx="321801" cy="327694"/>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D86EAE56-C1BF-4128-91C1-B110CCDA435E}"/>
              </a:ext>
            </a:extLst>
          </p:cNvPr>
          <p:cNvSpPr txBox="1"/>
          <p:nvPr/>
        </p:nvSpPr>
        <p:spPr>
          <a:xfrm>
            <a:off x="4832031" y="4552864"/>
            <a:ext cx="5109270" cy="460767"/>
          </a:xfrm>
          <a:prstGeom prst="rect">
            <a:avLst/>
          </a:prstGeom>
          <a:noFill/>
        </p:spPr>
        <p:txBody>
          <a:bodyPr wrap="square">
            <a:spAutoFit/>
          </a:bodyPr>
          <a:lstStyle/>
          <a:p>
            <a:pPr marL="61567">
              <a:tabLst>
                <a:tab pos="1909691" algn="l"/>
                <a:tab pos="2539557" algn="ctr"/>
              </a:tabLst>
            </a:pPr>
            <a:r>
              <a:rPr lang="kk-KZ" sz="1197" dirty="0">
                <a:latin typeface="Times New Roman" panose="02020603050405020304" pitchFamily="18" charset="0"/>
                <a:ea typeface="Tahoma" panose="020B0604030504040204" pitchFamily="34" charset="0"/>
                <a:cs typeface="Times New Roman" panose="02020603050405020304" pitchFamily="18" charset="0"/>
              </a:rPr>
              <a:t>Бас ғимарат 4 корпус. (Стационар, перзентхана, емхана, жарақат пункті); </a:t>
            </a:r>
            <a:r>
              <a:rPr lang="ru-RU" sz="1197" dirty="0" err="1">
                <a:latin typeface="Times New Roman" panose="02020603050405020304" pitchFamily="18" charset="0"/>
                <a:ea typeface="Tahoma" panose="020B0604030504040204" pitchFamily="34" charset="0"/>
                <a:cs typeface="Times New Roman" panose="02020603050405020304" pitchFamily="18" charset="0"/>
              </a:rPr>
              <a:t>Орталық</a:t>
            </a:r>
            <a:r>
              <a:rPr lang="ru-RU" sz="1197" dirty="0">
                <a:latin typeface="Times New Roman" panose="02020603050405020304" pitchFamily="18" charset="0"/>
                <a:ea typeface="Tahoma" panose="020B0604030504040204" pitchFamily="34" charset="0"/>
                <a:cs typeface="Times New Roman" panose="02020603050405020304" pitchFamily="18" charset="0"/>
              </a:rPr>
              <a:t> </a:t>
            </a:r>
            <a:r>
              <a:rPr lang="ru-RU" sz="1197" dirty="0" err="1">
                <a:latin typeface="Times New Roman" panose="02020603050405020304" pitchFamily="18" charset="0"/>
                <a:ea typeface="Tahoma" panose="020B0604030504040204" pitchFamily="34" charset="0"/>
                <a:cs typeface="Times New Roman" panose="02020603050405020304" pitchFamily="18" charset="0"/>
              </a:rPr>
              <a:t>зарарсыздандыру</a:t>
            </a:r>
            <a:r>
              <a:rPr lang="ru-RU" sz="1197" dirty="0">
                <a:latin typeface="Times New Roman" panose="02020603050405020304" pitchFamily="18" charset="0"/>
                <a:ea typeface="Tahoma" panose="020B0604030504040204" pitchFamily="34" charset="0"/>
                <a:cs typeface="Times New Roman" panose="02020603050405020304" pitchFamily="18" charset="0"/>
              </a:rPr>
              <a:t> </a:t>
            </a:r>
            <a:r>
              <a:rPr lang="ru-RU" sz="1197" dirty="0" err="1">
                <a:latin typeface="Times New Roman" panose="02020603050405020304" pitchFamily="18" charset="0"/>
                <a:ea typeface="Tahoma" panose="020B0604030504040204" pitchFamily="34" charset="0"/>
                <a:cs typeface="Times New Roman" panose="02020603050405020304" pitchFamily="18" charset="0"/>
              </a:rPr>
              <a:t>бөлімшесі</a:t>
            </a:r>
            <a:r>
              <a:rPr lang="ru-RU" sz="1197" dirty="0">
                <a:latin typeface="Times New Roman" panose="02020603050405020304" pitchFamily="18" charset="0"/>
                <a:ea typeface="Tahoma" panose="020B0604030504040204" pitchFamily="34" charset="0"/>
                <a:cs typeface="Times New Roman" panose="02020603050405020304" pitchFamily="18" charset="0"/>
              </a:rPr>
              <a:t>; Гараж; </a:t>
            </a:r>
            <a:r>
              <a:rPr lang="ru-RU" sz="1197" dirty="0" err="1">
                <a:latin typeface="Times New Roman" panose="02020603050405020304" pitchFamily="18" charset="0"/>
                <a:ea typeface="Tahoma" panose="020B0604030504040204" pitchFamily="34" charset="0"/>
                <a:cs typeface="Times New Roman" panose="02020603050405020304" pitchFamily="18" charset="0"/>
              </a:rPr>
              <a:t>Қойма</a:t>
            </a:r>
            <a:r>
              <a:rPr lang="ru-RU" sz="1197" dirty="0">
                <a:latin typeface="Times New Roman" panose="02020603050405020304" pitchFamily="18" charset="0"/>
                <a:ea typeface="Tahoma" panose="020B0604030504040204" pitchFamily="34" charset="0"/>
                <a:cs typeface="Times New Roman" panose="02020603050405020304" pitchFamily="18" charset="0"/>
              </a:rPr>
              <a:t> </a:t>
            </a:r>
          </a:p>
        </p:txBody>
      </p:sp>
      <p:sp>
        <p:nvSpPr>
          <p:cNvPr id="43" name="TextBox 42">
            <a:extLst>
              <a:ext uri="{FF2B5EF4-FFF2-40B4-BE49-F238E27FC236}">
                <a16:creationId xmlns:a16="http://schemas.microsoft.com/office/drawing/2014/main" id="{A569F0B4-E429-4DDA-8C9E-C0B8F2F6292E}"/>
              </a:ext>
            </a:extLst>
          </p:cNvPr>
          <p:cNvSpPr txBox="1"/>
          <p:nvPr/>
        </p:nvSpPr>
        <p:spPr>
          <a:xfrm>
            <a:off x="2143926" y="5054141"/>
            <a:ext cx="2791746" cy="408060"/>
          </a:xfrm>
          <a:prstGeom prst="rect">
            <a:avLst/>
          </a:prstGeom>
          <a:noFill/>
        </p:spPr>
        <p:txBody>
          <a:bodyPr wrap="square">
            <a:spAutoFit/>
          </a:bodyPr>
          <a:lstStyle/>
          <a:p>
            <a:pPr marL="61567">
              <a:tabLst>
                <a:tab pos="1909691" algn="l"/>
                <a:tab pos="2539557" algn="ctr"/>
              </a:tabLst>
            </a:pPr>
            <a:r>
              <a:rPr lang="kk-KZ"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Көрсетілетін медициналық көмектің түрлері: </a:t>
            </a:r>
            <a:endParaRPr lang="ru-RU"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44" name="AutoShape 20" descr="значок дома вектор PNG , дом, жилой дом, здание PNG картинки и пнг рисунок  для бесплатной загрузки">
            <a:extLst>
              <a:ext uri="{FF2B5EF4-FFF2-40B4-BE49-F238E27FC236}">
                <a16:creationId xmlns:a16="http://schemas.microsoft.com/office/drawing/2014/main" id="{6074E0CB-6095-4FC0-9D8C-2E2FFB5C404D}"/>
              </a:ext>
            </a:extLst>
          </p:cNvPr>
          <p:cNvSpPr>
            <a:spLocks noChangeAspect="1" noChangeArrowheads="1"/>
          </p:cNvSpPr>
          <p:nvPr/>
        </p:nvSpPr>
        <p:spPr bwMode="auto">
          <a:xfrm>
            <a:off x="1974519" y="5051130"/>
            <a:ext cx="169408" cy="169408"/>
          </a:xfrm>
          <a:prstGeom prst="flowChartConnector">
            <a:avLst/>
          </a:prstGeom>
          <a:noFill/>
          <a:extLst>
            <a:ext uri="{909E8E84-426E-40DD-AFC4-6F175D3DCCD1}">
              <a14:hiddenFill xmlns:a14="http://schemas.microsoft.com/office/drawing/2010/main">
                <a:solidFill>
                  <a:srgbClr val="FFFFFF"/>
                </a:solidFill>
              </a14:hiddenFill>
            </a:ext>
          </a:extLst>
        </p:spPr>
        <p:txBody>
          <a:bodyPr vert="horz" wrap="square" lIns="78191" tIns="39095" rIns="78191" bIns="39095" numCol="1" anchor="t" anchorCtr="0" compatLnSpc="1">
            <a:prstTxWarp prst="textNoShape">
              <a:avLst/>
            </a:prstTxWarp>
          </a:bodyPr>
          <a:lstStyle/>
          <a:p>
            <a:endParaRPr lang="ru-RU" sz="1026">
              <a:latin typeface="Times New Roman" panose="02020603050405020304" pitchFamily="18" charset="0"/>
              <a:cs typeface="Times New Roman" panose="02020603050405020304" pitchFamily="18" charset="0"/>
            </a:endParaRPr>
          </a:p>
        </p:txBody>
      </p:sp>
      <p:pic>
        <p:nvPicPr>
          <p:cNvPr id="45" name="Picture 22" descr="Медицина Здравоохранение Компьютерные Иконки, другие, Разное, логотип,  другие png | PNGWing">
            <a:extLst>
              <a:ext uri="{FF2B5EF4-FFF2-40B4-BE49-F238E27FC236}">
                <a16:creationId xmlns:a16="http://schemas.microsoft.com/office/drawing/2014/main" id="{3EEF4567-7D8B-419A-B636-B746DEEAFA45}"/>
              </a:ext>
            </a:extLst>
          </p:cNvPr>
          <p:cNvPicPr>
            <a:picLocks noChangeAspect="1" noChangeArrowheads="1"/>
          </p:cNvPicPr>
          <p:nvPr/>
        </p:nvPicPr>
        <p:blipFill rotWithShape="1">
          <a:blip r:embed="rId10" cstate="hqprint">
            <a:extLst>
              <a:ext uri="{28A0092B-C50C-407E-A947-70E740481C1C}">
                <a14:useLocalDpi xmlns:a14="http://schemas.microsoft.com/office/drawing/2010/main" val="0"/>
              </a:ext>
            </a:extLst>
          </a:blip>
          <a:srcRect l="18363" r="22976"/>
          <a:stretch/>
        </p:blipFill>
        <p:spPr bwMode="auto">
          <a:xfrm>
            <a:off x="1742967" y="5085400"/>
            <a:ext cx="360552" cy="341012"/>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0BD83242-DF31-4F16-B782-0A6D51767417}"/>
              </a:ext>
            </a:extLst>
          </p:cNvPr>
          <p:cNvSpPr txBox="1"/>
          <p:nvPr/>
        </p:nvSpPr>
        <p:spPr>
          <a:xfrm>
            <a:off x="4832030" y="4993940"/>
            <a:ext cx="5784814" cy="553998"/>
          </a:xfrm>
          <a:prstGeom prst="rect">
            <a:avLst/>
          </a:prstGeom>
          <a:noFill/>
        </p:spPr>
        <p:txBody>
          <a:bodyPr wrap="square">
            <a:spAutoFit/>
          </a:bodyPr>
          <a:lstStyle/>
          <a:p>
            <a:pPr marL="61567">
              <a:lnSpc>
                <a:spcPts val="1197"/>
              </a:lnSpc>
              <a:tabLst>
                <a:tab pos="1909691" algn="l"/>
                <a:tab pos="2539557" algn="ctr"/>
              </a:tabLst>
            </a:pPr>
            <a:r>
              <a:rPr lang="kk-KZ" sz="1197" dirty="0">
                <a:latin typeface="Times New Roman" panose="02020603050405020304" pitchFamily="18" charset="0"/>
                <a:ea typeface="Tahoma" panose="020B0604030504040204" pitchFamily="34" charset="0"/>
                <a:cs typeface="Times New Roman" panose="02020603050405020304" pitchFamily="18" charset="0"/>
              </a:rPr>
              <a:t>Алғашқы медициналық-санитарлық көмек, мамандандырылған, тәуліктік </a:t>
            </a:r>
            <a:r>
              <a:rPr lang="ru-RU" sz="1197" dirty="0" err="1">
                <a:latin typeface="Times New Roman" panose="02020603050405020304" pitchFamily="18" charset="0"/>
                <a:ea typeface="Tahoma" panose="020B0604030504040204" pitchFamily="34" charset="0"/>
                <a:cs typeface="Times New Roman" panose="02020603050405020304" pitchFamily="18" charset="0"/>
              </a:rPr>
              <a:t>стационарлық</a:t>
            </a:r>
            <a:r>
              <a:rPr lang="ru-RU" sz="1197" dirty="0">
                <a:latin typeface="Times New Roman" panose="02020603050405020304" pitchFamily="18" charset="0"/>
                <a:ea typeface="Tahoma" panose="020B0604030504040204" pitchFamily="34" charset="0"/>
                <a:cs typeface="Times New Roman" panose="02020603050405020304" pitchFamily="18" charset="0"/>
              </a:rPr>
              <a:t> </a:t>
            </a:r>
            <a:r>
              <a:rPr lang="ru-RU" sz="1197" dirty="0" err="1">
                <a:latin typeface="Times New Roman" panose="02020603050405020304" pitchFamily="18" charset="0"/>
                <a:ea typeface="Tahoma" panose="020B0604030504040204" pitchFamily="34" charset="0"/>
                <a:cs typeface="Times New Roman" panose="02020603050405020304" pitchFamily="18" charset="0"/>
              </a:rPr>
              <a:t>медициналық</a:t>
            </a:r>
            <a:r>
              <a:rPr lang="ru-RU" sz="1197" dirty="0">
                <a:latin typeface="Times New Roman" panose="02020603050405020304" pitchFamily="18" charset="0"/>
                <a:ea typeface="Tahoma" panose="020B0604030504040204" pitchFamily="34" charset="0"/>
                <a:cs typeface="Times New Roman" panose="02020603050405020304" pitchFamily="18" charset="0"/>
              </a:rPr>
              <a:t> </a:t>
            </a:r>
            <a:r>
              <a:rPr lang="ru-RU" sz="1197" dirty="0" err="1">
                <a:latin typeface="Times New Roman" panose="02020603050405020304" pitchFamily="18" charset="0"/>
                <a:ea typeface="Tahoma" panose="020B0604030504040204" pitchFamily="34" charset="0"/>
                <a:cs typeface="Times New Roman" panose="02020603050405020304" pitchFamily="18" charset="0"/>
              </a:rPr>
              <a:t>көмек</a:t>
            </a:r>
            <a:r>
              <a:rPr lang="ru-RU" sz="1197" dirty="0">
                <a:latin typeface="Times New Roman" panose="02020603050405020304" pitchFamily="18" charset="0"/>
                <a:ea typeface="Tahoma" panose="020B0604030504040204" pitchFamily="34" charset="0"/>
                <a:cs typeface="Times New Roman" panose="02020603050405020304" pitchFamily="18" charset="0"/>
              </a:rPr>
              <a:t> </a:t>
            </a:r>
            <a:r>
              <a:rPr lang="ru-RU" sz="1197" dirty="0" err="1">
                <a:latin typeface="Times New Roman" panose="02020603050405020304" pitchFamily="18" charset="0"/>
                <a:ea typeface="Tahoma" panose="020B0604030504040204" pitchFamily="34" charset="0"/>
                <a:cs typeface="Times New Roman" panose="02020603050405020304" pitchFamily="18" charset="0"/>
              </a:rPr>
              <a:t>көрсету</a:t>
            </a:r>
            <a:r>
              <a:rPr lang="ru-RU" sz="1197" dirty="0">
                <a:latin typeface="Times New Roman" panose="02020603050405020304" pitchFamily="18" charset="0"/>
                <a:ea typeface="Tahoma" panose="020B0604030504040204" pitchFamily="34" charset="0"/>
                <a:cs typeface="Times New Roman" panose="02020603050405020304" pitchFamily="18" charset="0"/>
              </a:rPr>
              <a:t> </a:t>
            </a:r>
            <a:r>
              <a:rPr lang="ru-RU" sz="1197" dirty="0" err="1">
                <a:latin typeface="Times New Roman" panose="02020603050405020304" pitchFamily="18" charset="0"/>
                <a:ea typeface="Tahoma" panose="020B0604030504040204" pitchFamily="34" charset="0"/>
                <a:cs typeface="Times New Roman" panose="02020603050405020304" pitchFamily="18" charset="0"/>
              </a:rPr>
              <a:t>түрлері</a:t>
            </a:r>
            <a:r>
              <a:rPr lang="ru-RU" sz="1197" dirty="0">
                <a:latin typeface="Times New Roman" panose="02020603050405020304" pitchFamily="18" charset="0"/>
                <a:ea typeface="Tahoma" panose="020B0604030504040204" pitchFamily="34" charset="0"/>
                <a:cs typeface="Times New Roman" panose="02020603050405020304" pitchFamily="18" charset="0"/>
              </a:rPr>
              <a:t>, (ВТМП), </a:t>
            </a:r>
            <a:r>
              <a:rPr lang="ru-RU" sz="1197" dirty="0" err="1">
                <a:latin typeface="Times New Roman" panose="02020603050405020304" pitchFamily="18" charset="0"/>
                <a:ea typeface="Tahoma" panose="020B0604030504040204" pitchFamily="34" charset="0"/>
                <a:cs typeface="Times New Roman" panose="02020603050405020304" pitchFamily="18" charset="0"/>
              </a:rPr>
              <a:t>консульта</a:t>
            </a:r>
            <a:r>
              <a:rPr lang="kk-KZ" sz="1197" dirty="0">
                <a:latin typeface="Times New Roman" panose="02020603050405020304" pitchFamily="18" charset="0"/>
                <a:ea typeface="Tahoma" panose="020B0604030504040204" pitchFamily="34" charset="0"/>
                <a:cs typeface="Times New Roman" panose="02020603050405020304" pitchFamily="18" charset="0"/>
              </a:rPr>
              <a:t>циялық</a:t>
            </a:r>
            <a:r>
              <a:rPr lang="ru-RU" sz="1197" dirty="0">
                <a:latin typeface="Times New Roman" panose="02020603050405020304" pitchFamily="18" charset="0"/>
                <a:ea typeface="Tahoma" panose="020B0604030504040204" pitchFamily="34" charset="0"/>
                <a:cs typeface="Times New Roman" panose="02020603050405020304" pitchFamily="18" charset="0"/>
              </a:rPr>
              <a:t>– </a:t>
            </a:r>
            <a:r>
              <a:rPr lang="ru-RU" sz="1197" dirty="0" err="1">
                <a:latin typeface="Times New Roman" panose="02020603050405020304" pitchFamily="18" charset="0"/>
                <a:ea typeface="Tahoma" panose="020B0604030504040204" pitchFamily="34" charset="0"/>
                <a:cs typeface="Times New Roman" panose="02020603050405020304" pitchFamily="18" charset="0"/>
              </a:rPr>
              <a:t>диагности</a:t>
            </a:r>
            <a:r>
              <a:rPr lang="kk-KZ" sz="1197" dirty="0">
                <a:latin typeface="Times New Roman" panose="02020603050405020304" pitchFamily="18" charset="0"/>
                <a:ea typeface="Tahoma" panose="020B0604030504040204" pitchFamily="34" charset="0"/>
                <a:cs typeface="Times New Roman" panose="02020603050405020304" pitchFamily="18" charset="0"/>
              </a:rPr>
              <a:t>калық  көмек және клиникалық диагностикалық лаборатория</a:t>
            </a:r>
            <a:r>
              <a:rPr lang="ru-RU" sz="1197" dirty="0">
                <a:latin typeface="Times New Roman" panose="02020603050405020304" pitchFamily="18" charset="0"/>
                <a:ea typeface="Tahoma" panose="020B0604030504040204" pitchFamily="34" charset="0"/>
                <a:cs typeface="Times New Roman" panose="02020603050405020304" pitchFamily="18" charset="0"/>
              </a:rPr>
              <a:t>.</a:t>
            </a:r>
          </a:p>
        </p:txBody>
      </p:sp>
      <p:sp>
        <p:nvSpPr>
          <p:cNvPr id="47" name="TextBox 46">
            <a:extLst>
              <a:ext uri="{FF2B5EF4-FFF2-40B4-BE49-F238E27FC236}">
                <a16:creationId xmlns:a16="http://schemas.microsoft.com/office/drawing/2014/main" id="{83BFFA2A-99E4-43E1-915C-5B8B7829E2E1}"/>
              </a:ext>
            </a:extLst>
          </p:cNvPr>
          <p:cNvSpPr txBox="1"/>
          <p:nvPr/>
        </p:nvSpPr>
        <p:spPr>
          <a:xfrm>
            <a:off x="2155487" y="5482897"/>
            <a:ext cx="2791746" cy="250197"/>
          </a:xfrm>
          <a:prstGeom prst="rect">
            <a:avLst/>
          </a:prstGeom>
          <a:noFill/>
        </p:spPr>
        <p:txBody>
          <a:bodyPr wrap="square">
            <a:spAutoFit/>
          </a:bodyPr>
          <a:lstStyle/>
          <a:p>
            <a:pPr marL="61567">
              <a:tabLst>
                <a:tab pos="1909691" algn="l"/>
                <a:tab pos="2539557" algn="ctr"/>
              </a:tabLst>
            </a:pPr>
            <a:r>
              <a:rPr lang="kk-KZ"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Тіркелген тұрғындардың саны </a:t>
            </a:r>
            <a:endParaRPr lang="ru-RU"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endParaRPr>
          </a:p>
        </p:txBody>
      </p:sp>
      <p:pic>
        <p:nvPicPr>
          <p:cNvPr id="48" name="Picture 26" descr="люди Значок png | PNGEgg">
            <a:extLst>
              <a:ext uri="{FF2B5EF4-FFF2-40B4-BE49-F238E27FC236}">
                <a16:creationId xmlns:a16="http://schemas.microsoft.com/office/drawing/2014/main" id="{310DAE2A-A0D8-4F3B-9C51-458C12D73245}"/>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1002" t="15625" r="21581" b="15625"/>
          <a:stretch/>
        </p:blipFill>
        <p:spPr bwMode="auto">
          <a:xfrm>
            <a:off x="1699657" y="5469753"/>
            <a:ext cx="486795" cy="331598"/>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B10673A5-A0D8-407C-BA6A-DEB1D53F5E4E}"/>
              </a:ext>
            </a:extLst>
          </p:cNvPr>
          <p:cNvSpPr txBox="1"/>
          <p:nvPr/>
        </p:nvSpPr>
        <p:spPr>
          <a:xfrm>
            <a:off x="4861129" y="5500779"/>
            <a:ext cx="996785" cy="276551"/>
          </a:xfrm>
          <a:prstGeom prst="rect">
            <a:avLst/>
          </a:prstGeom>
          <a:noFill/>
        </p:spPr>
        <p:txBody>
          <a:bodyPr wrap="square">
            <a:spAutoFit/>
          </a:bodyPr>
          <a:lstStyle/>
          <a:p>
            <a:pPr marL="61567">
              <a:tabLst>
                <a:tab pos="1909691" algn="l"/>
                <a:tab pos="2539557" algn="ctr"/>
              </a:tabLst>
            </a:pPr>
            <a:r>
              <a:rPr lang="kk-KZ" sz="1197" dirty="0">
                <a:latin typeface="Times New Roman" panose="02020603050405020304" pitchFamily="18" charset="0"/>
                <a:ea typeface="Tahoma" panose="020B0604030504040204" pitchFamily="34" charset="0"/>
                <a:cs typeface="Times New Roman" panose="02020603050405020304" pitchFamily="18" charset="0"/>
              </a:rPr>
              <a:t>31 967</a:t>
            </a:r>
            <a:endParaRPr lang="ru-RU" sz="1197"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50" name="TextBox 49">
            <a:extLst>
              <a:ext uri="{FF2B5EF4-FFF2-40B4-BE49-F238E27FC236}">
                <a16:creationId xmlns:a16="http://schemas.microsoft.com/office/drawing/2014/main" id="{D1A464FB-489B-4555-9B99-F8B4825EFAFE}"/>
              </a:ext>
            </a:extLst>
          </p:cNvPr>
          <p:cNvSpPr txBox="1"/>
          <p:nvPr/>
        </p:nvSpPr>
        <p:spPr>
          <a:xfrm>
            <a:off x="2172074" y="5831202"/>
            <a:ext cx="2139392" cy="259366"/>
          </a:xfrm>
          <a:prstGeom prst="rect">
            <a:avLst/>
          </a:prstGeom>
          <a:noFill/>
        </p:spPr>
        <p:txBody>
          <a:bodyPr wrap="square">
            <a:spAutoFit/>
          </a:bodyPr>
          <a:lstStyle/>
          <a:p>
            <a:pPr marL="61567">
              <a:lnSpc>
                <a:spcPct val="115000"/>
              </a:lnSpc>
              <a:spcAft>
                <a:spcPts val="855"/>
              </a:spcAft>
            </a:pPr>
            <a:r>
              <a:rPr lang="kk-KZ"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БСМК ж</a:t>
            </a:r>
            <a:r>
              <a:rPr lang="ru-RU" sz="1026" b="1" dirty="0" err="1">
                <a:solidFill>
                  <a:srgbClr val="0070C0"/>
                </a:solidFill>
                <a:latin typeface="Times New Roman" panose="02020603050405020304" pitchFamily="18" charset="0"/>
                <a:ea typeface="Tahoma" panose="020B0604030504040204" pitchFamily="34" charset="0"/>
                <a:cs typeface="Times New Roman" panose="02020603050405020304" pitchFamily="18" charset="0"/>
              </a:rPr>
              <a:t>обалық</a:t>
            </a:r>
            <a:r>
              <a:rPr lang="ru-RU"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 </a:t>
            </a:r>
            <a:r>
              <a:rPr lang="ru-RU" sz="1026" b="1" dirty="0" err="1">
                <a:solidFill>
                  <a:srgbClr val="0070C0"/>
                </a:solidFill>
                <a:latin typeface="Times New Roman" panose="02020603050405020304" pitchFamily="18" charset="0"/>
                <a:ea typeface="Tahoma" panose="020B0604030504040204" pitchFamily="34" charset="0"/>
                <a:cs typeface="Times New Roman" panose="02020603050405020304" pitchFamily="18" charset="0"/>
              </a:rPr>
              <a:t>қуаты</a:t>
            </a:r>
            <a:r>
              <a:rPr lang="ru-RU"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 </a:t>
            </a:r>
          </a:p>
        </p:txBody>
      </p:sp>
      <p:sp>
        <p:nvSpPr>
          <p:cNvPr id="51" name="TextBox 50">
            <a:extLst>
              <a:ext uri="{FF2B5EF4-FFF2-40B4-BE49-F238E27FC236}">
                <a16:creationId xmlns:a16="http://schemas.microsoft.com/office/drawing/2014/main" id="{FC4490C3-E4EE-4534-8AFC-1FF9258CB530}"/>
              </a:ext>
            </a:extLst>
          </p:cNvPr>
          <p:cNvSpPr txBox="1"/>
          <p:nvPr/>
        </p:nvSpPr>
        <p:spPr>
          <a:xfrm>
            <a:off x="4852439" y="5826737"/>
            <a:ext cx="4574172" cy="276551"/>
          </a:xfrm>
          <a:prstGeom prst="rect">
            <a:avLst/>
          </a:prstGeom>
          <a:noFill/>
        </p:spPr>
        <p:txBody>
          <a:bodyPr wrap="square">
            <a:spAutoFit/>
          </a:bodyPr>
          <a:lstStyle/>
          <a:p>
            <a:pPr marL="61567"/>
            <a:r>
              <a:rPr lang="kk-KZ" sz="1197" dirty="0">
                <a:latin typeface="Times New Roman" panose="02020603050405020304" pitchFamily="18" charset="0"/>
                <a:ea typeface="Tahoma" panose="020B0604030504040204" pitchFamily="34" charset="0"/>
                <a:cs typeface="Times New Roman" panose="02020603050405020304" pitchFamily="18" charset="0"/>
              </a:rPr>
              <a:t>Емхананың нақты қуаттылығы тәулігіне – 442,5</a:t>
            </a:r>
            <a:endParaRPr lang="ru-RU" sz="1197" dirty="0">
              <a:latin typeface="Times New Roman" panose="02020603050405020304" pitchFamily="18" charset="0"/>
              <a:ea typeface="Tahoma" panose="020B0604030504040204" pitchFamily="34" charset="0"/>
              <a:cs typeface="Times New Roman" panose="02020603050405020304" pitchFamily="18" charset="0"/>
            </a:endParaRPr>
          </a:p>
        </p:txBody>
      </p:sp>
      <p:pic>
        <p:nvPicPr>
          <p:cNvPr id="52" name="Picture 28" descr="Cовтест АТЕ — Услуги">
            <a:extLst>
              <a:ext uri="{FF2B5EF4-FFF2-40B4-BE49-F238E27FC236}">
                <a16:creationId xmlns:a16="http://schemas.microsoft.com/office/drawing/2014/main" id="{92C92149-D1E4-42E3-9BE7-47654F034C21}"/>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0889" t="10853" r="12295" b="9111"/>
          <a:stretch/>
        </p:blipFill>
        <p:spPr bwMode="auto">
          <a:xfrm>
            <a:off x="1810197" y="5816094"/>
            <a:ext cx="320503" cy="333939"/>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C705BB99-0D22-4365-9B58-084E92F69A7F}"/>
              </a:ext>
            </a:extLst>
          </p:cNvPr>
          <p:cNvSpPr txBox="1"/>
          <p:nvPr/>
        </p:nvSpPr>
        <p:spPr>
          <a:xfrm>
            <a:off x="2155487" y="6221496"/>
            <a:ext cx="2139392" cy="259366"/>
          </a:xfrm>
          <a:prstGeom prst="rect">
            <a:avLst/>
          </a:prstGeom>
          <a:noFill/>
        </p:spPr>
        <p:txBody>
          <a:bodyPr wrap="square">
            <a:spAutoFit/>
          </a:bodyPr>
          <a:lstStyle/>
          <a:p>
            <a:pPr marL="61567">
              <a:lnSpc>
                <a:spcPct val="115000"/>
              </a:lnSpc>
              <a:spcAft>
                <a:spcPts val="855"/>
              </a:spcAft>
            </a:pPr>
            <a:r>
              <a:rPr lang="kk-KZ"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rPr>
              <a:t>Төсек-орындар саны</a:t>
            </a:r>
            <a:endParaRPr lang="ru-RU" sz="1026" b="1" dirty="0">
              <a:solidFill>
                <a:srgbClr val="0070C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54" name="TextBox 53">
            <a:extLst>
              <a:ext uri="{FF2B5EF4-FFF2-40B4-BE49-F238E27FC236}">
                <a16:creationId xmlns:a16="http://schemas.microsoft.com/office/drawing/2014/main" id="{D4D9E074-113B-4703-BC8D-FACE2E99E827}"/>
              </a:ext>
            </a:extLst>
          </p:cNvPr>
          <p:cNvSpPr txBox="1"/>
          <p:nvPr/>
        </p:nvSpPr>
        <p:spPr>
          <a:xfrm>
            <a:off x="4833560" y="6232577"/>
            <a:ext cx="4574172" cy="276551"/>
          </a:xfrm>
          <a:prstGeom prst="rect">
            <a:avLst/>
          </a:prstGeom>
          <a:noFill/>
        </p:spPr>
        <p:txBody>
          <a:bodyPr wrap="square">
            <a:spAutoFit/>
          </a:bodyPr>
          <a:lstStyle/>
          <a:p>
            <a:pPr marL="61567"/>
            <a:r>
              <a:rPr lang="kk-KZ" sz="1197" dirty="0">
                <a:latin typeface="Times New Roman" panose="02020603050405020304" pitchFamily="18" charset="0"/>
                <a:ea typeface="Tahoma" panose="020B0604030504040204" pitchFamily="34" charset="0"/>
                <a:cs typeface="Times New Roman" panose="02020603050405020304" pitchFamily="18" charset="0"/>
              </a:rPr>
              <a:t>390 төсек. Стационар 250. Перзентхана 140</a:t>
            </a:r>
            <a:endParaRPr lang="ru-RU" sz="1197" dirty="0">
              <a:latin typeface="Times New Roman" panose="02020603050405020304" pitchFamily="18" charset="0"/>
              <a:ea typeface="Tahoma" panose="020B0604030504040204" pitchFamily="34" charset="0"/>
              <a:cs typeface="Times New Roman" panose="02020603050405020304" pitchFamily="18" charset="0"/>
            </a:endParaRPr>
          </a:p>
        </p:txBody>
      </p:sp>
      <p:pic>
        <p:nvPicPr>
          <p:cNvPr id="55" name="Picture 30" descr="Больничная койка – Бесплатные иконки: медицинский">
            <a:extLst>
              <a:ext uri="{FF2B5EF4-FFF2-40B4-BE49-F238E27FC236}">
                <a16:creationId xmlns:a16="http://schemas.microsoft.com/office/drawing/2014/main" id="{E52B54A3-DD36-43F9-9315-AF00415EDDB6}"/>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730338" y="6126306"/>
            <a:ext cx="425406" cy="425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093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1CF4D158-EE1B-4FEE-BE10-682EB0B8AB67}"/>
              </a:ext>
            </a:extLst>
          </p:cNvPr>
          <p:cNvSpPr>
            <a:spLocks noGrp="1"/>
          </p:cNvSpPr>
          <p:nvPr>
            <p:ph type="title"/>
          </p:nvPr>
        </p:nvSpPr>
        <p:spPr>
          <a:xfrm>
            <a:off x="6477740" y="197078"/>
            <a:ext cx="4190260" cy="585212"/>
          </a:xfrm>
        </p:spPr>
        <p:txBody>
          <a:bodyPr>
            <a:normAutofit/>
          </a:bodyPr>
          <a:lstStyle/>
          <a:p>
            <a:r>
              <a:rPr lang="kk-KZ" sz="2000" i="1" dirty="0">
                <a:latin typeface="Times New Roman" panose="02020603050405020304" pitchFamily="18" charset="0"/>
                <a:cs typeface="Times New Roman" panose="02020603050405020304" pitchFamily="18" charset="0"/>
              </a:rPr>
              <a:t>АУРУХАНА ҚҰРЫЛЫМЫ</a:t>
            </a:r>
            <a:endParaRPr lang="ru-RU" sz="2000" i="1" dirty="0"/>
          </a:p>
        </p:txBody>
      </p:sp>
      <p:graphicFrame>
        <p:nvGraphicFramePr>
          <p:cNvPr id="5" name="Содержимое 3">
            <a:extLst>
              <a:ext uri="{FF2B5EF4-FFF2-40B4-BE49-F238E27FC236}">
                <a16:creationId xmlns:a16="http://schemas.microsoft.com/office/drawing/2014/main" id="{D613A9A2-823E-48B7-ACE7-FFE7F69D11F3}"/>
              </a:ext>
            </a:extLst>
          </p:cNvPr>
          <p:cNvGraphicFramePr>
            <a:graphicFrameLocks/>
          </p:cNvGraphicFramePr>
          <p:nvPr>
            <p:extLst>
              <p:ext uri="{D42A27DB-BD31-4B8C-83A1-F6EECF244321}">
                <p14:modId xmlns:p14="http://schemas.microsoft.com/office/powerpoint/2010/main" val="3906781212"/>
              </p:ext>
            </p:extLst>
          </p:nvPr>
        </p:nvGraphicFramePr>
        <p:xfrm>
          <a:off x="1775148" y="1124744"/>
          <a:ext cx="8569325" cy="49509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Рисунок 6">
            <a:extLst>
              <a:ext uri="{FF2B5EF4-FFF2-40B4-BE49-F238E27FC236}">
                <a16:creationId xmlns:a16="http://schemas.microsoft.com/office/drawing/2014/main" id="{D0EF6337-2416-41DF-8170-C7614ADCFCD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8389" t="18766" r="18454" b="67794"/>
          <a:stretch/>
        </p:blipFill>
        <p:spPr>
          <a:xfrm>
            <a:off x="133295" y="109385"/>
            <a:ext cx="2456892" cy="438909"/>
          </a:xfrm>
          <a:prstGeom prst="rect">
            <a:avLst/>
          </a:prstGeom>
        </p:spPr>
      </p:pic>
    </p:spTree>
    <p:extLst>
      <p:ext uri="{BB962C8B-B14F-4D97-AF65-F5344CB8AC3E}">
        <p14:creationId xmlns:p14="http://schemas.microsoft.com/office/powerpoint/2010/main" val="1181213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B9D222C2-E75A-421B-90F5-358C83084B69}"/>
              </a:ext>
            </a:extLst>
          </p:cNvPr>
          <p:cNvSpPr/>
          <p:nvPr/>
        </p:nvSpPr>
        <p:spPr>
          <a:xfrm>
            <a:off x="6918423" y="148184"/>
            <a:ext cx="6192688" cy="4001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kk-KZ" altLang="ru-RU" sz="20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2023 жылдық кадрлар қозғалысы</a:t>
            </a:r>
            <a:endParaRPr kumimoji="0" lang="ru-RU" alt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6" name="Рисунок 5">
            <a:extLst>
              <a:ext uri="{FF2B5EF4-FFF2-40B4-BE49-F238E27FC236}">
                <a16:creationId xmlns:a16="http://schemas.microsoft.com/office/drawing/2014/main" id="{FD9837AD-131D-4A40-B6BF-64CF63F430E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133295" y="109385"/>
            <a:ext cx="2456892" cy="438909"/>
          </a:xfrm>
          <a:prstGeom prst="rect">
            <a:avLst/>
          </a:prstGeom>
        </p:spPr>
      </p:pic>
      <p:graphicFrame>
        <p:nvGraphicFramePr>
          <p:cNvPr id="7" name="Таблица 6">
            <a:extLst>
              <a:ext uri="{FF2B5EF4-FFF2-40B4-BE49-F238E27FC236}">
                <a16:creationId xmlns:a16="http://schemas.microsoft.com/office/drawing/2014/main" id="{8A492149-CF7C-4D5C-90CD-044F0D236E50}"/>
              </a:ext>
            </a:extLst>
          </p:cNvPr>
          <p:cNvGraphicFramePr>
            <a:graphicFrameLocks noGrp="1"/>
          </p:cNvGraphicFramePr>
          <p:nvPr>
            <p:extLst>
              <p:ext uri="{D42A27DB-BD31-4B8C-83A1-F6EECF244321}">
                <p14:modId xmlns:p14="http://schemas.microsoft.com/office/powerpoint/2010/main" val="3768238863"/>
              </p:ext>
            </p:extLst>
          </p:nvPr>
        </p:nvGraphicFramePr>
        <p:xfrm>
          <a:off x="722811" y="702599"/>
          <a:ext cx="11077301" cy="2899603"/>
        </p:xfrm>
        <a:graphic>
          <a:graphicData uri="http://schemas.openxmlformats.org/drawingml/2006/table">
            <a:tbl>
              <a:tblPr firstRow="1" firstCol="1" bandRow="1">
                <a:tableStyleId>{BC89EF96-8CEA-46FF-86C4-4CE0E7609802}</a:tableStyleId>
              </a:tblPr>
              <a:tblGrid>
                <a:gridCol w="401008">
                  <a:extLst>
                    <a:ext uri="{9D8B030D-6E8A-4147-A177-3AD203B41FA5}">
                      <a16:colId xmlns:a16="http://schemas.microsoft.com/office/drawing/2014/main" val="3498043883"/>
                    </a:ext>
                  </a:extLst>
                </a:gridCol>
                <a:gridCol w="2154925">
                  <a:extLst>
                    <a:ext uri="{9D8B030D-6E8A-4147-A177-3AD203B41FA5}">
                      <a16:colId xmlns:a16="http://schemas.microsoft.com/office/drawing/2014/main" val="2401848003"/>
                    </a:ext>
                  </a:extLst>
                </a:gridCol>
                <a:gridCol w="1291801">
                  <a:extLst>
                    <a:ext uri="{9D8B030D-6E8A-4147-A177-3AD203B41FA5}">
                      <a16:colId xmlns:a16="http://schemas.microsoft.com/office/drawing/2014/main" val="1387087666"/>
                    </a:ext>
                  </a:extLst>
                </a:gridCol>
                <a:gridCol w="1498428">
                  <a:extLst>
                    <a:ext uri="{9D8B030D-6E8A-4147-A177-3AD203B41FA5}">
                      <a16:colId xmlns:a16="http://schemas.microsoft.com/office/drawing/2014/main" val="3361870327"/>
                    </a:ext>
                  </a:extLst>
                </a:gridCol>
                <a:gridCol w="1592078">
                  <a:extLst>
                    <a:ext uri="{9D8B030D-6E8A-4147-A177-3AD203B41FA5}">
                      <a16:colId xmlns:a16="http://schemas.microsoft.com/office/drawing/2014/main" val="20004"/>
                    </a:ext>
                  </a:extLst>
                </a:gridCol>
                <a:gridCol w="1592078">
                  <a:extLst>
                    <a:ext uri="{9D8B030D-6E8A-4147-A177-3AD203B41FA5}">
                      <a16:colId xmlns:a16="http://schemas.microsoft.com/office/drawing/2014/main" val="20005"/>
                    </a:ext>
                  </a:extLst>
                </a:gridCol>
                <a:gridCol w="1311124">
                  <a:extLst>
                    <a:ext uri="{9D8B030D-6E8A-4147-A177-3AD203B41FA5}">
                      <a16:colId xmlns:a16="http://schemas.microsoft.com/office/drawing/2014/main" val="20006"/>
                    </a:ext>
                  </a:extLst>
                </a:gridCol>
                <a:gridCol w="1235859">
                  <a:extLst>
                    <a:ext uri="{9D8B030D-6E8A-4147-A177-3AD203B41FA5}">
                      <a16:colId xmlns:a16="http://schemas.microsoft.com/office/drawing/2014/main" val="20007"/>
                    </a:ext>
                  </a:extLst>
                </a:gridCol>
              </a:tblGrid>
              <a:tr h="1134613">
                <a:tc>
                  <a:txBody>
                    <a:bodyPr/>
                    <a:lstStyle/>
                    <a:p>
                      <a:pPr algn="ctr">
                        <a:lnSpc>
                          <a:spcPct val="100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nchor="ctr"/>
                </a:tc>
                <a:tc>
                  <a:txBody>
                    <a:bodyPr/>
                    <a:lstStyle/>
                    <a:p>
                      <a:pPr algn="ctr">
                        <a:lnSpc>
                          <a:spcPct val="100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Мамандықтардың атауы</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nchor="ctr"/>
                </a:tc>
                <a:tc>
                  <a:txBody>
                    <a:bodyPr/>
                    <a:lstStyle/>
                    <a:p>
                      <a:pPr algn="ctr">
                        <a:lnSpc>
                          <a:spcPct val="100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01.01.2023</a:t>
                      </a:r>
                      <a:r>
                        <a:rPr lang="en-US" sz="1400" baseline="0" dirty="0">
                          <a:solidFill>
                            <a:schemeClr val="tx1"/>
                          </a:solidFill>
                          <a:effectLst/>
                          <a:latin typeface="Times New Roman" panose="02020603050405020304" pitchFamily="18" charset="0"/>
                          <a:cs typeface="Times New Roman" panose="02020603050405020304" pitchFamily="18" charset="0"/>
                        </a:rPr>
                        <a:t> </a:t>
                      </a:r>
                      <a:r>
                        <a:rPr lang="kk-KZ" sz="1400" baseline="0" dirty="0">
                          <a:solidFill>
                            <a:schemeClr val="tx1"/>
                          </a:solidFill>
                          <a:effectLst/>
                          <a:latin typeface="Times New Roman" panose="02020603050405020304" pitchFamily="18" charset="0"/>
                          <a:cs typeface="Times New Roman" panose="02020603050405020304" pitchFamily="18" charset="0"/>
                        </a:rPr>
                        <a:t>ж.</a:t>
                      </a:r>
                      <a:endParaRPr lang="ru-RU" sz="1400" baseline="0" dirty="0">
                        <a:solidFill>
                          <a:schemeClr val="tx1"/>
                        </a:solidFill>
                        <a:effectLst/>
                        <a:latin typeface="Times New Roman" panose="02020603050405020304" pitchFamily="18" charset="0"/>
                        <a:cs typeface="Times New Roman" panose="02020603050405020304" pitchFamily="18" charset="0"/>
                      </a:endParaRPr>
                    </a:p>
                    <a:p>
                      <a:pPr algn="ctr">
                        <a:lnSpc>
                          <a:spcPct val="100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жұмыскерлердің тізімдік саны</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nchor="ctr"/>
                </a:tc>
                <a:tc>
                  <a:txBody>
                    <a:bodyPr/>
                    <a:lstStyle/>
                    <a:p>
                      <a:pPr algn="ctr">
                        <a:lnSpc>
                          <a:spcPct val="100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Қабылданғандар</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nchor="ctr"/>
                </a:tc>
                <a:tc>
                  <a:txBody>
                    <a:bodyPr/>
                    <a:lstStyle/>
                    <a:p>
                      <a:pPr algn="ctr">
                        <a:lnSpc>
                          <a:spcPct val="100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Босатылғандар</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nchor="ctr"/>
                </a:tc>
                <a:tc>
                  <a:txBody>
                    <a:bodyPr/>
                    <a:lstStyle/>
                    <a:p>
                      <a:pPr algn="ctr">
                        <a:lnSpc>
                          <a:spcPct val="100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01.09.2023 ж.</a:t>
                      </a:r>
                      <a:endParaRPr lang="ru-RU" sz="1400" baseline="0" dirty="0">
                        <a:solidFill>
                          <a:schemeClr val="tx1"/>
                        </a:solidFill>
                        <a:effectLst/>
                        <a:latin typeface="Times New Roman" panose="02020603050405020304" pitchFamily="18" charset="0"/>
                        <a:cs typeface="Times New Roman" panose="02020603050405020304" pitchFamily="18" charset="0"/>
                      </a:endParaRPr>
                    </a:p>
                    <a:p>
                      <a:pPr algn="ctr">
                        <a:lnSpc>
                          <a:spcPct val="100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жұмыскерлердің тізімдік саны</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nchor="ctr"/>
                </a:tc>
                <a:tc>
                  <a:txBody>
                    <a:bodyPr/>
                    <a:lstStyle/>
                    <a:p>
                      <a:pPr algn="ctr">
                        <a:lnSpc>
                          <a:spcPct val="100000"/>
                        </a:lnSpc>
                        <a:spcAft>
                          <a:spcPts val="0"/>
                        </a:spcAft>
                      </a:pPr>
                      <a:endParaRPr lang="kk-KZ" sz="1400" baseline="0" dirty="0">
                        <a:solidFill>
                          <a:schemeClr val="tx1"/>
                        </a:solidFill>
                        <a:effectLst/>
                        <a:latin typeface="Times New Roman" panose="02020603050405020304" pitchFamily="18" charset="0"/>
                        <a:cs typeface="Times New Roman" panose="02020603050405020304" pitchFamily="18" charset="0"/>
                      </a:endParaRPr>
                    </a:p>
                    <a:p>
                      <a:pPr algn="ctr">
                        <a:lnSpc>
                          <a:spcPct val="100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Оның ішінде декреттік демалыстағы жұмыскерлердің саны</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kk-KZ" sz="1400" baseline="0" dirty="0">
                        <a:solidFill>
                          <a:schemeClr val="tx1"/>
                        </a:solidFill>
                        <a:effectLst/>
                        <a:latin typeface="Times New Roman" panose="02020603050405020304" pitchFamily="18" charset="0"/>
                        <a:cs typeface="Times New Roman" panose="02020603050405020304" pitchFamily="18"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kk-KZ" sz="1400" baseline="0" dirty="0">
                          <a:solidFill>
                            <a:schemeClr val="tx1"/>
                          </a:solidFill>
                          <a:effectLst/>
                          <a:latin typeface="Times New Roman" panose="02020603050405020304" pitchFamily="18" charset="0"/>
                          <a:cs typeface="Times New Roman" panose="02020603050405020304" pitchFamily="18" charset="0"/>
                        </a:rPr>
                        <a:t>Оның ішінде қосалқы қызметтегі жұмыскерлер саны</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nchor="ctr"/>
                </a:tc>
                <a:extLst>
                  <a:ext uri="{0D108BD9-81ED-4DB2-BD59-A6C34878D82A}">
                    <a16:rowId xmlns:a16="http://schemas.microsoft.com/office/drawing/2014/main" val="2505868353"/>
                  </a:ext>
                </a:extLst>
              </a:tr>
              <a:tr h="200077">
                <a:tc>
                  <a:txBody>
                    <a:bodyPr/>
                    <a:lstStyle/>
                    <a:p>
                      <a:pPr algn="ctr">
                        <a:lnSpc>
                          <a:spcPct val="115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1</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tc>
                <a:tc>
                  <a:txBody>
                    <a:bodyPr/>
                    <a:lstStyle/>
                    <a:p>
                      <a:pPr>
                        <a:lnSpc>
                          <a:spcPct val="115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Дәрігерлер</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303</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59</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37</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325</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31</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43</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extLst>
                  <a:ext uri="{0D108BD9-81ED-4DB2-BD59-A6C34878D82A}">
                    <a16:rowId xmlns:a16="http://schemas.microsoft.com/office/drawing/2014/main" val="110906454"/>
                  </a:ext>
                </a:extLst>
              </a:tr>
              <a:tr h="417545">
                <a:tc>
                  <a:txBody>
                    <a:bodyPr/>
                    <a:lstStyle/>
                    <a:p>
                      <a:pPr algn="ctr">
                        <a:lnSpc>
                          <a:spcPct val="115000"/>
                        </a:lnSpc>
                        <a:spcAft>
                          <a:spcPts val="0"/>
                        </a:spcAft>
                      </a:pPr>
                      <a:r>
                        <a:rPr lang="kk-KZ" sz="1400" baseline="0">
                          <a:solidFill>
                            <a:schemeClr val="tx1"/>
                          </a:solidFill>
                          <a:effectLst/>
                          <a:latin typeface="Times New Roman" panose="02020603050405020304" pitchFamily="18" charset="0"/>
                          <a:cs typeface="Times New Roman" panose="02020603050405020304" pitchFamily="18" charset="0"/>
                        </a:rPr>
                        <a:t>2</a:t>
                      </a:r>
                      <a:endParaRPr lang="ru-RU" sz="1400" baseline="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tc>
                <a:tc>
                  <a:txBody>
                    <a:bodyPr/>
                    <a:lstStyle/>
                    <a:p>
                      <a:pPr>
                        <a:lnSpc>
                          <a:spcPct val="115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Орта буынды медицина қызметкерлері</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601</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73</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41</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633</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140</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2</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extLst>
                  <a:ext uri="{0D108BD9-81ED-4DB2-BD59-A6C34878D82A}">
                    <a16:rowId xmlns:a16="http://schemas.microsoft.com/office/drawing/2014/main" val="3649571636"/>
                  </a:ext>
                </a:extLst>
              </a:tr>
              <a:tr h="417545">
                <a:tc>
                  <a:txBody>
                    <a:bodyPr/>
                    <a:lstStyle/>
                    <a:p>
                      <a:pPr algn="ctr">
                        <a:lnSpc>
                          <a:spcPct val="115000"/>
                        </a:lnSpc>
                        <a:spcAft>
                          <a:spcPts val="0"/>
                        </a:spcAft>
                      </a:pPr>
                      <a:r>
                        <a:rPr lang="en-US" sz="1400" baseline="0" dirty="0">
                          <a:solidFill>
                            <a:schemeClr val="tx1"/>
                          </a:solidFill>
                          <a:effectLst/>
                          <a:latin typeface="Times New Roman" panose="02020603050405020304" pitchFamily="18" charset="0"/>
                          <a:cs typeface="Times New Roman" panose="02020603050405020304" pitchFamily="18" charset="0"/>
                        </a:rPr>
                        <a:t>3</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tc>
                <a:tc>
                  <a:txBody>
                    <a:bodyPr/>
                    <a:lstStyle/>
                    <a:p>
                      <a:pPr>
                        <a:lnSpc>
                          <a:spcPct val="115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Кіші буынды медицина қызметкерлері</a:t>
                      </a:r>
                      <a:endParaRPr lang="ru-RU" sz="1400" baseline="0" dirty="0">
                        <a:solidFill>
                          <a:schemeClr val="tx1"/>
                        </a:solidFill>
                        <a:effectLst/>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230</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20</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21</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229</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16</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extLst>
                  <a:ext uri="{0D108BD9-81ED-4DB2-BD59-A6C34878D82A}">
                    <a16:rowId xmlns:a16="http://schemas.microsoft.com/office/drawing/2014/main" val="3568202460"/>
                  </a:ext>
                </a:extLst>
              </a:tr>
              <a:tr h="200077">
                <a:tc>
                  <a:txBody>
                    <a:bodyPr/>
                    <a:lstStyle/>
                    <a:p>
                      <a:pPr algn="ctr">
                        <a:lnSpc>
                          <a:spcPct val="115000"/>
                        </a:lnSpc>
                        <a:spcAft>
                          <a:spcPts val="0"/>
                        </a:spcAft>
                      </a:pPr>
                      <a:r>
                        <a:rPr lang="en-US" sz="1400" baseline="0" dirty="0">
                          <a:solidFill>
                            <a:schemeClr val="tx1"/>
                          </a:solidFill>
                          <a:effectLst/>
                          <a:latin typeface="Times New Roman" panose="02020603050405020304" pitchFamily="18" charset="0"/>
                          <a:cs typeface="Times New Roman" panose="02020603050405020304" pitchFamily="18" charset="0"/>
                        </a:rPr>
                        <a:t>4</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tc>
                <a:tc>
                  <a:txBody>
                    <a:bodyPr/>
                    <a:lstStyle/>
                    <a:p>
                      <a:pPr>
                        <a:lnSpc>
                          <a:spcPct val="115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Басқалар (ӘШБ) </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112</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14</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18</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108</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9</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dirty="0">
                          <a:solidFill>
                            <a:schemeClr val="tx1"/>
                          </a:solidFill>
                          <a:latin typeface="Times New Roman" panose="02020603050405020304" pitchFamily="18" charset="0"/>
                          <a:cs typeface="Times New Roman" panose="02020603050405020304" pitchFamily="18" charset="0"/>
                        </a:rPr>
                        <a:t>3</a:t>
                      </a:r>
                      <a:endParaRPr lang="ru-RU" sz="1400" dirty="0">
                        <a:solidFill>
                          <a:schemeClr val="tx1"/>
                        </a:solidFill>
                        <a:latin typeface="Times New Roman" panose="02020603050405020304" pitchFamily="18" charset="0"/>
                        <a:cs typeface="Times New Roman" panose="02020603050405020304" pitchFamily="18" charset="0"/>
                      </a:endParaRPr>
                    </a:p>
                  </a:txBody>
                  <a:tcPr marL="47860" marR="47860" marT="0" marB="0"/>
                </a:tc>
                <a:extLst>
                  <a:ext uri="{0D108BD9-81ED-4DB2-BD59-A6C34878D82A}">
                    <a16:rowId xmlns:a16="http://schemas.microsoft.com/office/drawing/2014/main" val="451170095"/>
                  </a:ext>
                </a:extLst>
              </a:tr>
              <a:tr h="200077">
                <a:tc>
                  <a:txBody>
                    <a:bodyPr/>
                    <a:lstStyle/>
                    <a:p>
                      <a:pPr>
                        <a:lnSpc>
                          <a:spcPct val="115000"/>
                        </a:lnSpc>
                        <a:spcAft>
                          <a:spcPts val="0"/>
                        </a:spcAft>
                      </a:pPr>
                      <a:r>
                        <a:rPr lang="kk-KZ" sz="1400" baseline="0" dirty="0">
                          <a:solidFill>
                            <a:schemeClr val="tx1"/>
                          </a:solidFill>
                          <a:effectLst/>
                          <a:latin typeface="Times New Roman" panose="02020603050405020304" pitchFamily="18" charset="0"/>
                          <a:cs typeface="Times New Roman" panose="02020603050405020304" pitchFamily="18" charset="0"/>
                        </a:rPr>
                        <a:t> </a:t>
                      </a:r>
                      <a:endPar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7860" marR="47860" marT="0" marB="0"/>
                </a:tc>
                <a:tc>
                  <a:txBody>
                    <a:bodyPr/>
                    <a:lstStyle/>
                    <a:p>
                      <a:pPr algn="ctr">
                        <a:lnSpc>
                          <a:spcPct val="115000"/>
                        </a:lnSpc>
                        <a:spcAft>
                          <a:spcPts val="0"/>
                        </a:spcAft>
                      </a:pPr>
                      <a:r>
                        <a:rPr lang="kk-KZ" sz="1400" b="1" baseline="0" dirty="0">
                          <a:solidFill>
                            <a:schemeClr val="tx1"/>
                          </a:solidFill>
                          <a:effectLst/>
                          <a:latin typeface="Times New Roman" panose="02020603050405020304" pitchFamily="18" charset="0"/>
                          <a:cs typeface="Times New Roman" panose="02020603050405020304" pitchFamily="18" charset="0"/>
                        </a:rPr>
                        <a:t> БАРЛЫҒЫ</a:t>
                      </a:r>
                      <a:endParaRPr lang="ru-RU" sz="1400" b="1" baseline="0" dirty="0">
                        <a:solidFill>
                          <a:schemeClr val="tx1"/>
                        </a:solidFill>
                        <a:effectLst/>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b="1" dirty="0">
                          <a:solidFill>
                            <a:schemeClr val="tx1"/>
                          </a:solidFill>
                          <a:latin typeface="Times New Roman" panose="02020603050405020304" pitchFamily="18" charset="0"/>
                          <a:cs typeface="Times New Roman" panose="02020603050405020304" pitchFamily="18" charset="0"/>
                        </a:rPr>
                        <a:t>1246</a:t>
                      </a:r>
                      <a:endParaRPr lang="ru-RU" sz="1400" b="1"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b="1" dirty="0">
                          <a:solidFill>
                            <a:schemeClr val="tx1"/>
                          </a:solidFill>
                          <a:latin typeface="Times New Roman" panose="02020603050405020304" pitchFamily="18" charset="0"/>
                          <a:cs typeface="Times New Roman" panose="02020603050405020304" pitchFamily="18" charset="0"/>
                        </a:rPr>
                        <a:t>166</a:t>
                      </a:r>
                    </a:p>
                  </a:txBody>
                  <a:tcPr marL="47860" marR="47860" marT="0" marB="0"/>
                </a:tc>
                <a:tc>
                  <a:txBody>
                    <a:bodyPr/>
                    <a:lstStyle/>
                    <a:p>
                      <a:pPr algn="ctr"/>
                      <a:r>
                        <a:rPr lang="kk-KZ" sz="1400" b="1" dirty="0">
                          <a:solidFill>
                            <a:schemeClr val="tx1"/>
                          </a:solidFill>
                          <a:latin typeface="Times New Roman" panose="02020603050405020304" pitchFamily="18" charset="0"/>
                          <a:cs typeface="Times New Roman" panose="02020603050405020304" pitchFamily="18" charset="0"/>
                        </a:rPr>
                        <a:t>117</a:t>
                      </a:r>
                    </a:p>
                  </a:txBody>
                  <a:tcPr marL="47860" marR="47860" marT="0" marB="0"/>
                </a:tc>
                <a:tc>
                  <a:txBody>
                    <a:bodyPr/>
                    <a:lstStyle/>
                    <a:p>
                      <a:pPr algn="ctr"/>
                      <a:r>
                        <a:rPr lang="kk-KZ" sz="1400" b="1" dirty="0">
                          <a:solidFill>
                            <a:schemeClr val="tx1"/>
                          </a:solidFill>
                          <a:latin typeface="Times New Roman" panose="02020603050405020304" pitchFamily="18" charset="0"/>
                          <a:cs typeface="Times New Roman" panose="02020603050405020304" pitchFamily="18" charset="0"/>
                        </a:rPr>
                        <a:t>1295</a:t>
                      </a:r>
                      <a:endParaRPr lang="ru-RU" sz="1400" b="1"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b="1" dirty="0">
                          <a:solidFill>
                            <a:schemeClr val="tx1"/>
                          </a:solidFill>
                          <a:latin typeface="Times New Roman" panose="02020603050405020304" pitchFamily="18" charset="0"/>
                          <a:cs typeface="Times New Roman" panose="02020603050405020304" pitchFamily="18" charset="0"/>
                        </a:rPr>
                        <a:t>196</a:t>
                      </a:r>
                      <a:endParaRPr lang="ru-RU" sz="1400" b="1" dirty="0">
                        <a:solidFill>
                          <a:schemeClr val="tx1"/>
                        </a:solidFill>
                        <a:latin typeface="Times New Roman" panose="02020603050405020304" pitchFamily="18" charset="0"/>
                        <a:cs typeface="Times New Roman" panose="02020603050405020304" pitchFamily="18" charset="0"/>
                      </a:endParaRPr>
                    </a:p>
                  </a:txBody>
                  <a:tcPr marL="47860" marR="47860" marT="0" marB="0"/>
                </a:tc>
                <a:tc>
                  <a:txBody>
                    <a:bodyPr/>
                    <a:lstStyle/>
                    <a:p>
                      <a:pPr algn="ctr"/>
                      <a:r>
                        <a:rPr lang="kk-KZ" sz="1400" b="1" dirty="0">
                          <a:solidFill>
                            <a:schemeClr val="tx1"/>
                          </a:solidFill>
                          <a:latin typeface="Times New Roman" panose="02020603050405020304" pitchFamily="18" charset="0"/>
                          <a:cs typeface="Times New Roman" panose="02020603050405020304" pitchFamily="18" charset="0"/>
                        </a:rPr>
                        <a:t>48</a:t>
                      </a:r>
                      <a:endParaRPr lang="ru-RU" sz="1400" b="1" dirty="0">
                        <a:solidFill>
                          <a:schemeClr val="tx1"/>
                        </a:solidFill>
                        <a:latin typeface="Times New Roman" panose="02020603050405020304" pitchFamily="18" charset="0"/>
                        <a:cs typeface="Times New Roman" panose="02020603050405020304" pitchFamily="18" charset="0"/>
                      </a:endParaRPr>
                    </a:p>
                  </a:txBody>
                  <a:tcPr marL="47860" marR="47860" marT="0" marB="0"/>
                </a:tc>
                <a:extLst>
                  <a:ext uri="{0D108BD9-81ED-4DB2-BD59-A6C34878D82A}">
                    <a16:rowId xmlns:a16="http://schemas.microsoft.com/office/drawing/2014/main" val="1848695322"/>
                  </a:ext>
                </a:extLst>
              </a:tr>
            </a:tbl>
          </a:graphicData>
        </a:graphic>
      </p:graphicFrame>
      <p:sp>
        <p:nvSpPr>
          <p:cNvPr id="8" name="Rectangle 1">
            <a:extLst>
              <a:ext uri="{FF2B5EF4-FFF2-40B4-BE49-F238E27FC236}">
                <a16:creationId xmlns:a16="http://schemas.microsoft.com/office/drawing/2014/main" id="{FBA2F5A8-CFB3-4AAE-8C99-A03DA746FEBC}"/>
              </a:ext>
            </a:extLst>
          </p:cNvPr>
          <p:cNvSpPr>
            <a:spLocks noChangeArrowheads="1"/>
          </p:cNvSpPr>
          <p:nvPr/>
        </p:nvSpPr>
        <p:spPr bwMode="auto">
          <a:xfrm>
            <a:off x="586683" y="3756507"/>
            <a:ext cx="11309225" cy="2569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kk-KZ" sz="1150" b="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Ескертпе: </a:t>
            </a:r>
            <a:r>
              <a:rPr lang="kk-KZ" sz="1150" dirty="0">
                <a:latin typeface="Times New Roman" panose="02020603050405020304" pitchFamily="18" charset="0"/>
                <a:cs typeface="Times New Roman" panose="02020603050405020304" pitchFamily="18" charset="0"/>
              </a:rPr>
              <a:t>Шымкент қаласының денсаулық сақтау басқармасының 2022 жылғы 26 қазандағы №279 - н/қ және 2022 жылғы                     14 желтоқсандағы №318 - н/қ бұйрықтарына сәйкес </a:t>
            </a:r>
            <a:r>
              <a:rPr lang="ru-RU" sz="1150" dirty="0">
                <a:latin typeface="Times New Roman" panose="02020603050405020304" pitchFamily="18" charset="0"/>
                <a:cs typeface="Times New Roman" panose="02020603050405020304" pitchFamily="18" charset="0"/>
              </a:rPr>
              <a:t>№2 </a:t>
            </a:r>
            <a:r>
              <a:rPr lang="ru-RU" sz="1150" dirty="0" err="1">
                <a:latin typeface="Times New Roman" panose="02020603050405020304" pitchFamily="18" charset="0"/>
                <a:cs typeface="Times New Roman" panose="02020603050405020304" pitchFamily="18" charset="0"/>
              </a:rPr>
              <a:t>қалалық</a:t>
            </a:r>
            <a:r>
              <a:rPr lang="ru-RU" sz="1150" dirty="0">
                <a:latin typeface="Times New Roman" panose="02020603050405020304" pitchFamily="18" charset="0"/>
                <a:cs typeface="Times New Roman" panose="02020603050405020304" pitchFamily="18" charset="0"/>
              </a:rPr>
              <a:t> </a:t>
            </a:r>
            <a:r>
              <a:rPr lang="ru-RU" sz="1150" dirty="0" err="1">
                <a:latin typeface="Times New Roman" panose="02020603050405020304" pitchFamily="18" charset="0"/>
                <a:cs typeface="Times New Roman" panose="02020603050405020304" pitchFamily="18" charset="0"/>
              </a:rPr>
              <a:t>ауруханаға</a:t>
            </a:r>
            <a:r>
              <a:rPr lang="ru-RU" sz="1150" dirty="0">
                <a:latin typeface="Times New Roman" panose="02020603050405020304" pitchFamily="18" charset="0"/>
                <a:cs typeface="Times New Roman" panose="02020603050405020304" pitchFamily="18" charset="0"/>
              </a:rPr>
              <a:t> 2023 </a:t>
            </a:r>
            <a:r>
              <a:rPr lang="ru-RU" sz="1150" dirty="0" err="1">
                <a:latin typeface="Times New Roman" panose="02020603050405020304" pitchFamily="18" charset="0"/>
                <a:cs typeface="Times New Roman" panose="02020603050405020304" pitchFamily="18" charset="0"/>
              </a:rPr>
              <a:t>жылғы</a:t>
            </a:r>
            <a:r>
              <a:rPr lang="ru-RU" sz="1150" dirty="0">
                <a:latin typeface="Times New Roman" panose="02020603050405020304" pitchFamily="18" charset="0"/>
                <a:cs typeface="Times New Roman" panose="02020603050405020304" pitchFamily="18" charset="0"/>
              </a:rPr>
              <a:t> 01 </a:t>
            </a:r>
            <a:r>
              <a:rPr lang="ru-RU" sz="1150" dirty="0" err="1">
                <a:latin typeface="Times New Roman" panose="02020603050405020304" pitchFamily="18" charset="0"/>
                <a:cs typeface="Times New Roman" panose="02020603050405020304" pitchFamily="18" charset="0"/>
              </a:rPr>
              <a:t>қаңтардан</a:t>
            </a:r>
            <a:r>
              <a:rPr lang="ru-RU" sz="1150" dirty="0">
                <a:latin typeface="Times New Roman" panose="02020603050405020304" pitchFamily="18" charset="0"/>
                <a:cs typeface="Times New Roman" panose="02020603050405020304" pitchFamily="18" charset="0"/>
              </a:rPr>
              <a:t> </a:t>
            </a:r>
            <a:r>
              <a:rPr lang="ru-RU" sz="1150" dirty="0" err="1">
                <a:latin typeface="Times New Roman" panose="02020603050405020304" pitchFamily="18" charset="0"/>
                <a:cs typeface="Times New Roman" panose="02020603050405020304" pitchFamily="18" charset="0"/>
              </a:rPr>
              <a:t>бастап</a:t>
            </a:r>
            <a:r>
              <a:rPr lang="ru-RU" sz="1150" dirty="0">
                <a:latin typeface="Times New Roman" panose="02020603050405020304" pitchFamily="18" charset="0"/>
                <a:cs typeface="Times New Roman" panose="02020603050405020304" pitchFamily="18" charset="0"/>
              </a:rPr>
              <a:t> </a:t>
            </a:r>
            <a:r>
              <a:rPr lang="ru-RU" sz="1150" dirty="0" err="1">
                <a:latin typeface="Times New Roman" panose="02020603050405020304" pitchFamily="18" charset="0"/>
                <a:cs typeface="Times New Roman" panose="02020603050405020304" pitchFamily="18" charset="0"/>
              </a:rPr>
              <a:t>қылмыстық</a:t>
            </a:r>
            <a:r>
              <a:rPr lang="ru-RU" sz="1150" dirty="0">
                <a:latin typeface="Times New Roman" panose="02020603050405020304" pitchFamily="18" charset="0"/>
                <a:cs typeface="Times New Roman" panose="02020603050405020304" pitchFamily="18" charset="0"/>
              </a:rPr>
              <a:t> </a:t>
            </a:r>
            <a:r>
              <a:rPr lang="ru-RU" sz="1150" dirty="0" err="1">
                <a:latin typeface="Times New Roman" panose="02020603050405020304" pitchFamily="18" charset="0"/>
                <a:cs typeface="Times New Roman" panose="02020603050405020304" pitchFamily="18" charset="0"/>
              </a:rPr>
              <a:t>атқару</a:t>
            </a:r>
            <a:r>
              <a:rPr lang="ru-RU" sz="1150" dirty="0">
                <a:latin typeface="Times New Roman" panose="02020603050405020304" pitchFamily="18" charset="0"/>
                <a:cs typeface="Times New Roman" panose="02020603050405020304" pitchFamily="18" charset="0"/>
              </a:rPr>
              <a:t> </a:t>
            </a:r>
            <a:r>
              <a:rPr lang="ru-RU" sz="1150" dirty="0" err="1">
                <a:latin typeface="Times New Roman" panose="02020603050405020304" pitchFamily="18" charset="0"/>
                <a:cs typeface="Times New Roman" panose="02020603050405020304" pitchFamily="18" charset="0"/>
              </a:rPr>
              <a:t>жүйесінің</a:t>
            </a:r>
            <a:r>
              <a:rPr lang="ru-RU" sz="1150" dirty="0">
                <a:latin typeface="Times New Roman" panose="02020603050405020304" pitchFamily="18" charset="0"/>
                <a:cs typeface="Times New Roman" panose="02020603050405020304" pitchFamily="18" charset="0"/>
              </a:rPr>
              <a:t> №53, №54, №56, №78 </a:t>
            </a:r>
            <a:r>
              <a:rPr lang="ru-RU" sz="1150" dirty="0" err="1">
                <a:latin typeface="Times New Roman" panose="02020603050405020304" pitchFamily="18" charset="0"/>
                <a:cs typeface="Times New Roman" panose="02020603050405020304" pitchFamily="18" charset="0"/>
              </a:rPr>
              <a:t>мекемелеріндегі</a:t>
            </a:r>
            <a:r>
              <a:rPr lang="ru-RU" sz="1150" dirty="0">
                <a:latin typeface="Times New Roman" panose="02020603050405020304" pitchFamily="18" charset="0"/>
                <a:cs typeface="Times New Roman" panose="02020603050405020304" pitchFamily="18" charset="0"/>
              </a:rPr>
              <a:t> </a:t>
            </a:r>
            <a:r>
              <a:rPr lang="ru-RU" sz="1150" dirty="0" err="1">
                <a:latin typeface="Times New Roman" panose="02020603050405020304" pitchFamily="18" charset="0"/>
                <a:cs typeface="Times New Roman" panose="02020603050405020304" pitchFamily="18" charset="0"/>
              </a:rPr>
              <a:t>медициналық</a:t>
            </a:r>
            <a:r>
              <a:rPr lang="ru-RU" sz="1150" dirty="0">
                <a:latin typeface="Times New Roman" panose="02020603050405020304" pitchFamily="18" charset="0"/>
                <a:cs typeface="Times New Roman" panose="02020603050405020304" pitchFamily="18" charset="0"/>
              </a:rPr>
              <a:t> </a:t>
            </a:r>
            <a:r>
              <a:rPr lang="ru-RU" sz="1150" dirty="0" err="1">
                <a:latin typeface="Times New Roman" panose="02020603050405020304" pitchFamily="18" charset="0"/>
                <a:cs typeface="Times New Roman" panose="02020603050405020304" pitchFamily="18" charset="0"/>
              </a:rPr>
              <a:t>бөлімдерінің</a:t>
            </a:r>
            <a:r>
              <a:rPr lang="ru-RU" sz="1150" dirty="0">
                <a:latin typeface="Times New Roman" panose="02020603050405020304" pitchFamily="18" charset="0"/>
                <a:cs typeface="Times New Roman" panose="02020603050405020304" pitchFamily="18" charset="0"/>
              </a:rPr>
              <a:t> </a:t>
            </a:r>
            <a:r>
              <a:rPr lang="ru-RU" sz="1150" dirty="0" err="1">
                <a:latin typeface="Times New Roman" panose="02020603050405020304" pitchFamily="18" charset="0"/>
                <a:cs typeface="Times New Roman" panose="02020603050405020304" pitchFamily="18" charset="0"/>
              </a:rPr>
              <a:t>қызметкерлері</a:t>
            </a:r>
            <a:r>
              <a:rPr lang="kk-KZ" sz="1150" dirty="0">
                <a:latin typeface="Times New Roman" panose="02020603050405020304" pitchFamily="18" charset="0"/>
                <a:cs typeface="Times New Roman" panose="02020603050405020304" pitchFamily="18" charset="0"/>
              </a:rPr>
              <a:t> және №24, №38, №39, №41 мектеп медбикелері жұмысқа қабылданды.</a:t>
            </a:r>
          </a:p>
          <a:p>
            <a:pPr algn="just"/>
            <a:r>
              <a:rPr lang="kk-KZ" sz="1150" dirty="0">
                <a:latin typeface="Times New Roman" panose="02020603050405020304" pitchFamily="18" charset="0"/>
                <a:cs typeface="Times New Roman" panose="02020603050405020304" pitchFamily="18" charset="0"/>
              </a:rPr>
              <a:t>Кадр тұрақсыздығы - </a:t>
            </a:r>
            <a:r>
              <a:rPr lang="kk-KZ" sz="1150" b="1" u="sng" dirty="0">
                <a:latin typeface="Times New Roman" panose="02020603050405020304" pitchFamily="18" charset="0"/>
                <a:cs typeface="Times New Roman" panose="02020603050405020304" pitchFamily="18" charset="0"/>
              </a:rPr>
              <a:t>9</a:t>
            </a:r>
            <a:r>
              <a:rPr lang="kk-KZ" sz="1150" dirty="0">
                <a:latin typeface="Times New Roman" panose="02020603050405020304" pitchFamily="18" charset="0"/>
                <a:cs typeface="Times New Roman" panose="02020603050405020304" pitchFamily="18" charset="0"/>
              </a:rPr>
              <a:t> пайызды құрайды. Кадр тұрақсыздығын азайту мақсатында дәрігерлерге </a:t>
            </a:r>
            <a:r>
              <a:rPr lang="kk-KZ" sz="1150" i="1" dirty="0">
                <a:latin typeface="Times New Roman" panose="02020603050405020304" pitchFamily="18" charset="0"/>
                <a:cs typeface="Times New Roman" panose="02020603050405020304" pitchFamily="18" charset="0"/>
              </a:rPr>
              <a:t>(неонатолог-реаниматолог, анестезиолог - реаниматолог) </a:t>
            </a:r>
            <a:r>
              <a:rPr lang="kk-KZ" sz="1150" dirty="0">
                <a:latin typeface="Times New Roman" panose="02020603050405020304" pitchFamily="18" charset="0"/>
                <a:cs typeface="Times New Roman" panose="02020603050405020304" pitchFamily="18" charset="0"/>
              </a:rPr>
              <a:t>жеке төлем ақы қарастырылған. Ауруханаға білікті кадрларды тарту бойынша әлеуметтік пакет </a:t>
            </a:r>
            <a:r>
              <a:rPr lang="kk-KZ" sz="1150" i="1" dirty="0">
                <a:latin typeface="Times New Roman" panose="02020603050405020304" pitchFamily="18" charset="0"/>
                <a:cs typeface="Times New Roman" panose="02020603050405020304" pitchFamily="18" charset="0"/>
              </a:rPr>
              <a:t>(тұрғын үймен қамтамасыз ету немесе тұрғын үйді жалға алу ақысын төлеу, коммуналдық қызметтерді төлеу, кредиторлық берешек болмаған кезде дифференциалды төлеу және т.б.)</a:t>
            </a:r>
            <a:r>
              <a:rPr lang="kk-KZ" sz="1150" dirty="0">
                <a:latin typeface="Times New Roman" panose="02020603050405020304" pitchFamily="18" charset="0"/>
                <a:cs typeface="Times New Roman" panose="02020603050405020304" pitchFamily="18" charset="0"/>
              </a:rPr>
              <a:t> қарастыру қажет. Бүгінгі таңда әлеуметтік пакет аурухана бюджетінде қаралмауына байланысты, қосымша қаражат қажет етіледі.</a:t>
            </a:r>
          </a:p>
          <a:p>
            <a:pPr lvl="0" algn="just">
              <a:defRPr/>
            </a:pPr>
            <a:r>
              <a:rPr lang="kk-KZ" sz="1150" dirty="0">
                <a:latin typeface="Times New Roman" panose="02020603050405020304" pitchFamily="18" charset="0"/>
                <a:cs typeface="Times New Roman" panose="02020603050405020304" pitchFamily="18" charset="0"/>
              </a:rPr>
              <a:t>Аурухана бойынша зейнеткерлер саны - </a:t>
            </a:r>
            <a:r>
              <a:rPr lang="kk-KZ" sz="1150" b="1" dirty="0">
                <a:latin typeface="Times New Roman" panose="02020603050405020304" pitchFamily="18" charset="0"/>
                <a:cs typeface="Times New Roman" panose="02020603050405020304" pitchFamily="18" charset="0"/>
              </a:rPr>
              <a:t>16</a:t>
            </a:r>
            <a:r>
              <a:rPr lang="kk-KZ" sz="1150" dirty="0">
                <a:latin typeface="Times New Roman" panose="02020603050405020304" pitchFamily="18" charset="0"/>
                <a:cs typeface="Times New Roman" panose="02020603050405020304" pitchFamily="18" charset="0"/>
              </a:rPr>
              <a:t> </a:t>
            </a:r>
            <a:r>
              <a:rPr lang="kk-KZ" sz="1150" i="1" dirty="0">
                <a:latin typeface="Times New Roman" panose="02020603050405020304" pitchFamily="18" charset="0"/>
                <a:cs typeface="Times New Roman" panose="02020603050405020304" pitchFamily="18" charset="0"/>
              </a:rPr>
              <a:t>(оның ішінде дәрігерлер - 9, орта буынды медицина қызметкерлері - 4,  кіші буын - 1, басқалар - 2). </a:t>
            </a:r>
          </a:p>
          <a:p>
            <a:pPr lvl="0" algn="just">
              <a:defRPr/>
            </a:pPr>
            <a:r>
              <a:rPr lang="kk-KZ" sz="1150" b="1" noProof="0" dirty="0">
                <a:latin typeface="Times New Roman" panose="02020603050405020304" pitchFamily="18" charset="0"/>
                <a:cs typeface="Times New Roman" panose="02020603050405020304" pitchFamily="18" charset="0"/>
              </a:rPr>
              <a:t>Дәрігерлер:</a:t>
            </a:r>
            <a:r>
              <a:rPr lang="kk-KZ" sz="1150" noProof="0" dirty="0">
                <a:latin typeface="Times New Roman" panose="02020603050405020304" pitchFamily="18" charset="0"/>
                <a:cs typeface="Times New Roman" panose="02020603050405020304" pitchFamily="18" charset="0"/>
              </a:rPr>
              <a:t> </a:t>
            </a:r>
            <a:r>
              <a:rPr kumimoji="0" lang="kk-KZ" sz="1150" b="0" u="none" strike="noStrike" kern="1200" cap="none" spc="0" normalizeH="0" noProof="0" dirty="0">
                <a:ln>
                  <a:noFill/>
                </a:ln>
                <a:effectLst/>
                <a:uLnTx/>
                <a:uFillTx/>
                <a:latin typeface="Times New Roman" panose="02020603050405020304" pitchFamily="18" charset="0"/>
                <a:cs typeface="Times New Roman" panose="02020603050405020304" pitchFamily="18" charset="0"/>
              </a:rPr>
              <a:t>С. Тен - ревматология бөлімшесінің меңгерушісі, Ж. Сулейменова - сарапшы дәрігер, А. Алдешов - анестезиолог-реаниматолог, К. Машрапова - сарапшы дәрігер, Е. Бегешев - бас дәрігердің ана мен бала денсаулығын қорғау жөніндегі орынбасары, З. Калдыбаева - фтизиопедиатр, Б. Исаева - акушер - гинеколог, Б. Орынбаева - провизор, К. Сусарбекова - акушер - гинеколог;</a:t>
            </a:r>
          </a:p>
          <a:p>
            <a:pPr lvl="0" algn="just">
              <a:defRPr/>
            </a:pPr>
            <a:r>
              <a:rPr lang="kk-KZ" sz="1150" b="1" dirty="0">
                <a:latin typeface="Times New Roman" panose="02020603050405020304" pitchFamily="18" charset="0"/>
                <a:cs typeface="Times New Roman" panose="02020603050405020304" pitchFamily="18" charset="0"/>
              </a:rPr>
              <a:t>Орта буын: </a:t>
            </a:r>
            <a:r>
              <a:rPr kumimoji="0" lang="kk-KZ" sz="1150" b="1" u="none" strike="noStrike" kern="1200" cap="none" spc="0" normalizeH="0" noProof="0" dirty="0">
                <a:ln>
                  <a:noFill/>
                </a:ln>
                <a:effectLst/>
                <a:uLnTx/>
                <a:uFillTx/>
                <a:latin typeface="Times New Roman" panose="02020603050405020304" pitchFamily="18" charset="0"/>
                <a:cs typeface="Times New Roman" panose="02020603050405020304" pitchFamily="18" charset="0"/>
              </a:rPr>
              <a:t> </a:t>
            </a:r>
            <a:r>
              <a:rPr kumimoji="0" lang="kk-KZ" sz="1150" b="0" u="none" strike="noStrike" kern="1200" cap="none" spc="0" normalizeH="0" noProof="0" dirty="0">
                <a:ln>
                  <a:noFill/>
                </a:ln>
                <a:effectLst/>
                <a:uLnTx/>
                <a:uFillTx/>
                <a:latin typeface="Times New Roman" panose="02020603050405020304" pitchFamily="18" charset="0"/>
                <a:cs typeface="Times New Roman" panose="02020603050405020304" pitchFamily="18" charset="0"/>
              </a:rPr>
              <a:t>	К. Бейсенбаева - медбике, К. Жумашева - медбике, Д. Асилбекова - рентгенлаборант, Ж. Сеитенова - медбике;</a:t>
            </a:r>
          </a:p>
          <a:p>
            <a:pPr lvl="0" algn="just">
              <a:defRPr/>
            </a:pPr>
            <a:r>
              <a:rPr lang="kk-KZ" sz="1150" b="1" baseline="0" dirty="0">
                <a:latin typeface="Times New Roman" panose="02020603050405020304" pitchFamily="18" charset="0"/>
                <a:cs typeface="Times New Roman" panose="02020603050405020304" pitchFamily="18" charset="0"/>
              </a:rPr>
              <a:t>Кіші буын: </a:t>
            </a:r>
            <a:r>
              <a:rPr lang="kk-KZ" sz="1150" baseline="0" dirty="0">
                <a:latin typeface="Times New Roman" panose="02020603050405020304" pitchFamily="18" charset="0"/>
                <a:cs typeface="Times New Roman" panose="02020603050405020304" pitchFamily="18" charset="0"/>
              </a:rPr>
              <a:t>А.</a:t>
            </a:r>
            <a:r>
              <a:rPr lang="kk-KZ" sz="1150" dirty="0">
                <a:latin typeface="Times New Roman" panose="02020603050405020304" pitchFamily="18" charset="0"/>
                <a:cs typeface="Times New Roman" panose="02020603050405020304" pitchFamily="18" charset="0"/>
              </a:rPr>
              <a:t> Турсунбаева - тазалықшы;</a:t>
            </a:r>
          </a:p>
          <a:p>
            <a:pPr lvl="0" algn="just">
              <a:defRPr/>
            </a:pPr>
            <a:r>
              <a:rPr kumimoji="0" lang="kk-KZ" sz="115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Басқада</a:t>
            </a:r>
            <a:r>
              <a:rPr kumimoji="0" lang="kk-KZ" sz="1150" b="1" u="none" strike="noStrike" kern="1200" cap="none" spc="0" normalizeH="0" noProof="0" dirty="0">
                <a:ln>
                  <a:noFill/>
                </a:ln>
                <a:effectLst/>
                <a:uLnTx/>
                <a:uFillTx/>
                <a:latin typeface="Times New Roman" panose="02020603050405020304" pitchFamily="18" charset="0"/>
                <a:cs typeface="Times New Roman" panose="02020603050405020304" pitchFamily="18" charset="0"/>
              </a:rPr>
              <a:t> қызметкерлер: </a:t>
            </a:r>
            <a:r>
              <a:rPr kumimoji="0" lang="kk-KZ" sz="1150" u="none" strike="noStrike" kern="1200" cap="none" spc="0" normalizeH="0" noProof="0" dirty="0">
                <a:ln>
                  <a:noFill/>
                </a:ln>
                <a:effectLst/>
                <a:uLnTx/>
                <a:uFillTx/>
                <a:latin typeface="Times New Roman" panose="02020603050405020304" pitchFamily="18" charset="0"/>
                <a:cs typeface="Times New Roman" panose="02020603050405020304" pitchFamily="18" charset="0"/>
              </a:rPr>
              <a:t>Б. Борикулов - жүргізуші, С. Абдикаримова - тігінші.</a:t>
            </a:r>
            <a:endParaRPr kumimoji="0" lang="kk-KZ" sz="115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940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CD3689A-A621-4B8E-A101-2B3F084A1B6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133295" y="109385"/>
            <a:ext cx="2456892" cy="438909"/>
          </a:xfrm>
          <a:prstGeom prst="rect">
            <a:avLst/>
          </a:prstGeom>
        </p:spPr>
      </p:pic>
      <p:sp>
        <p:nvSpPr>
          <p:cNvPr id="7" name="Объект 2">
            <a:extLst>
              <a:ext uri="{FF2B5EF4-FFF2-40B4-BE49-F238E27FC236}">
                <a16:creationId xmlns:a16="http://schemas.microsoft.com/office/drawing/2014/main" id="{3C65056F-5CC5-4476-92CB-E26D18A8C0EA}"/>
              </a:ext>
            </a:extLst>
          </p:cNvPr>
          <p:cNvSpPr txBox="1">
            <a:spLocks/>
          </p:cNvSpPr>
          <p:nvPr/>
        </p:nvSpPr>
        <p:spPr>
          <a:xfrm>
            <a:off x="269965" y="1051135"/>
            <a:ext cx="11826240" cy="1885690"/>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marR="0" lvl="0" indent="0" algn="just" defTabSz="457200" rtl="0" eaLnBrk="1" fontAlgn="auto" latinLnBrk="0" hangingPunct="1">
              <a:lnSpc>
                <a:spcPct val="100000"/>
              </a:lnSpc>
              <a:spcBef>
                <a:spcPct val="20000"/>
              </a:spcBef>
              <a:spcAft>
                <a:spcPts val="600"/>
              </a:spcAft>
              <a:buClr>
                <a:sysClr val="window" lastClr="FFFFFF"/>
              </a:buClr>
              <a:buSzPct val="80000"/>
              <a:buFont typeface="Wingdings 3" panose="05040102010807070707" pitchFamily="18" charset="2"/>
              <a:buNone/>
              <a:tabLst/>
              <a:defRPr/>
            </a:pPr>
            <a:r>
              <a:rPr kumimoji="0" lang="kk-KZ" sz="14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     </a:t>
            </a:r>
          </a:p>
          <a:p>
            <a:pPr marL="0" marR="0" lvl="0" indent="0" algn="just" defTabSz="457200" rtl="0" eaLnBrk="1" fontAlgn="auto" latinLnBrk="0" hangingPunct="1">
              <a:lnSpc>
                <a:spcPct val="100000"/>
              </a:lnSpc>
              <a:spcBef>
                <a:spcPts val="0"/>
              </a:spcBef>
              <a:spcAft>
                <a:spcPts val="600"/>
              </a:spcAft>
              <a:buClr>
                <a:sysClr val="window" lastClr="FFFFFF"/>
              </a:buClr>
              <a:buSzPct val="80000"/>
              <a:buFont typeface="Wingdings 3" panose="05040102010807070707" pitchFamily="18" charset="2"/>
              <a:buNone/>
              <a:tabLst/>
              <a:defRPr/>
            </a:pPr>
            <a:r>
              <a:rPr kumimoji="0" lang="kk-KZ" sz="14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     </a:t>
            </a:r>
          </a:p>
          <a:p>
            <a:pPr marL="0" marR="0" lvl="0" indent="0" algn="just" defTabSz="457200" rtl="0" eaLnBrk="1" fontAlgn="auto" latinLnBrk="0" hangingPunct="1">
              <a:lnSpc>
                <a:spcPct val="100000"/>
              </a:lnSpc>
              <a:spcBef>
                <a:spcPts val="0"/>
              </a:spcBef>
              <a:spcAft>
                <a:spcPts val="600"/>
              </a:spcAft>
              <a:buClr>
                <a:sysClr val="window" lastClr="FFFFFF"/>
              </a:buClr>
              <a:buSzPct val="80000"/>
              <a:buFont typeface="Wingdings 3" panose="05040102010807070707" pitchFamily="18" charset="2"/>
              <a:buNone/>
              <a:tabLst/>
              <a:defRPr/>
            </a:pPr>
            <a:r>
              <a:rPr kumimoji="0" lang="kk-KZ" sz="14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     </a:t>
            </a:r>
            <a:r>
              <a:rPr kumimoji="0" lang="kk-KZ" sz="135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Ауруханадағы</a:t>
            </a:r>
            <a:r>
              <a:rPr kumimoji="0" lang="kk-KZ" sz="1350" b="0" i="1"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 </a:t>
            </a:r>
            <a:r>
              <a:rPr kumimoji="0" lang="kk-KZ" sz="135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Шымкент қаласының ДСБ бас штаттан тыс мамандар саны - 13 (аллерголог -Г. Байдильдаева, ревматолог - С. Тен, пульмонолог - М. Кенжегулова, гематолог - Б. Хайдуллаева, диетолог - Ж. Рсалиева, профпатолог - Г. Жазыкбаева, рентгенолог - Я. Мамаев, рабиолог - М. Утекеев, нефролог -М. Кистаубаев, акушер-гинеколог - Е. Бегешев, босандыру бойынша анестезиолог-реаниматолог -                            Д. Режаметов, құпия аудит - Ж. Сулейменова, рентгенхирург - А. Рахматалиев).</a:t>
            </a:r>
          </a:p>
          <a:p>
            <a:pPr marL="0" marR="0" lvl="0" indent="0" algn="just" defTabSz="457200" rtl="0" eaLnBrk="1" fontAlgn="auto" latinLnBrk="0" hangingPunct="1">
              <a:lnSpc>
                <a:spcPct val="100000"/>
              </a:lnSpc>
              <a:spcBef>
                <a:spcPts val="0"/>
              </a:spcBef>
              <a:spcAft>
                <a:spcPts val="600"/>
              </a:spcAft>
              <a:buClr>
                <a:sysClr val="window" lastClr="FFFFFF"/>
              </a:buClr>
              <a:buSzPct val="80000"/>
              <a:buFont typeface="Wingdings 3" panose="05040102010807070707" pitchFamily="18" charset="2"/>
              <a:buNone/>
              <a:tabLst/>
              <a:defRPr/>
            </a:pPr>
            <a:r>
              <a:rPr kumimoji="0" lang="kk-KZ" sz="1350" b="0" i="1"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     </a:t>
            </a:r>
            <a:r>
              <a:rPr kumimoji="0" lang="kk-KZ" sz="135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Мүмкіндігі шектеулі азаматтар саны - </a:t>
            </a:r>
            <a:r>
              <a:rPr kumimoji="0" lang="en-US" sz="135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3</a:t>
            </a:r>
            <a:r>
              <a:rPr kumimoji="0" lang="kk-KZ" sz="135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5. Шымкент қаласы әкімдігінің 2022 жылғы 05 желтоқсандағы №2452 </a:t>
            </a:r>
            <a:r>
              <a:rPr kumimoji="0" lang="kk-KZ" sz="1350" b="0" i="1"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«Мүгедектігі бар адамдарды жұмысқа орналастыру үшін 2023 жылға арналған жұмыс орындарына квота белгілеу туралы»</a:t>
            </a:r>
            <a:r>
              <a:rPr kumimoji="0" lang="kk-KZ" sz="135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 қаулысына сәйкес, мүгедектерді жұмысқа орналастыру үшін 4 % квота белгіленген. Осыған байланысты, квотаны орындау мақсатында мүмкіндігі шектеулі азаматтарды жұмысқа жолдау үшін жұмыспен қамту орталығына бос жұмыс орындары </a:t>
            </a:r>
            <a:r>
              <a:rPr kumimoji="0" lang="kk-KZ" sz="1350" b="0" i="1"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(6 тазалықшы) </a:t>
            </a:r>
            <a:r>
              <a:rPr kumimoji="0" lang="kk-KZ" sz="135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ұсынылған. Мүмкіндігі шектеулі азаматтарға арналған бос жұмыс орындары жәрмеңкесіне кадр мамандары тұрақты түрде қатысады.</a:t>
            </a:r>
          </a:p>
          <a:p>
            <a:pPr marL="0" marR="0" lvl="0" indent="0" algn="just" defTabSz="457200" rtl="0" eaLnBrk="1" fontAlgn="auto" latinLnBrk="0" hangingPunct="1">
              <a:lnSpc>
                <a:spcPct val="100000"/>
              </a:lnSpc>
              <a:spcBef>
                <a:spcPts val="0"/>
              </a:spcBef>
              <a:spcAft>
                <a:spcPts val="600"/>
              </a:spcAft>
              <a:buClr>
                <a:sysClr val="window" lastClr="FFFFFF"/>
              </a:buClr>
              <a:buSzPct val="80000"/>
              <a:buFont typeface="Wingdings 3" panose="05040102010807070707" pitchFamily="18" charset="2"/>
              <a:buNone/>
              <a:tabLst/>
              <a:defRPr/>
            </a:pPr>
            <a:r>
              <a:rPr kumimoji="0" lang="kk-KZ" sz="135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     №2 қалалық ауруханасындағы медицина қызеткерлерінің бос жұмыс орындарына конкурс өткізу үшін, медициналық көмек көрсету сапасын арттыру, cыбайлас жемқорлықтың алдын - алу мақсатында аурухана бас дәрігерінің бұйрығымен конкурстық комиссия құрылған. Комиссия құрамына Шымкент қаласының денсаулық сақтау басқарманың медициналық ұйымдардың қызметін үйлестіру бөлімінің жетекші маманы              Д. Ештаева, бақылаушы болып «AMANAT» партиясының Шымкент қалалық филиалының «Білім беру және денсаулық сақтау» мәселелері жөніндегі қоғамдық кеңес мүшесі Т. Нишанбаев келісімдері бойынша бекітілген. 2023 жылдың 7 айында </a:t>
            </a:r>
            <a:r>
              <a:rPr kumimoji="0" lang="en-US" sz="135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1</a:t>
            </a:r>
            <a:r>
              <a:rPr kumimoji="0" lang="kk-KZ" sz="135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7</a:t>
            </a:r>
            <a:r>
              <a:rPr kumimoji="0" lang="en-US" sz="135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1</a:t>
            </a:r>
            <a:r>
              <a:rPr kumimoji="0" lang="kk-KZ" sz="135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 қызметкерге тәртіптік жаза қолданылған, 208 қызметкер марапатталған</a:t>
            </a:r>
          </a:p>
          <a:p>
            <a:pPr marL="0" marR="0" lvl="0" indent="0" algn="just" defTabSz="457200" rtl="0" eaLnBrk="1" fontAlgn="auto" latinLnBrk="0" hangingPunct="1">
              <a:lnSpc>
                <a:spcPct val="100000"/>
              </a:lnSpc>
              <a:spcBef>
                <a:spcPct val="20000"/>
              </a:spcBef>
              <a:spcAft>
                <a:spcPts val="600"/>
              </a:spcAft>
              <a:buClr>
                <a:sysClr val="window" lastClr="FFFFFF"/>
              </a:buClr>
              <a:buSzPct val="80000"/>
              <a:buFont typeface="Wingdings 3" panose="05040102010807070707" pitchFamily="18" charset="2"/>
              <a:buNone/>
              <a:tabLst/>
              <a:defRPr/>
            </a:pPr>
            <a:endParaRPr kumimoji="0" lang="kk-KZ" sz="14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endParaRPr>
          </a:p>
        </p:txBody>
      </p:sp>
      <p:sp>
        <p:nvSpPr>
          <p:cNvPr id="8" name="Rectangle 1">
            <a:extLst>
              <a:ext uri="{FF2B5EF4-FFF2-40B4-BE49-F238E27FC236}">
                <a16:creationId xmlns:a16="http://schemas.microsoft.com/office/drawing/2014/main" id="{A0576D69-87AB-4637-9752-0EB916C8DF57}"/>
              </a:ext>
            </a:extLst>
          </p:cNvPr>
          <p:cNvSpPr>
            <a:spLocks noChangeArrowheads="1"/>
          </p:cNvSpPr>
          <p:nvPr/>
        </p:nvSpPr>
        <p:spPr bwMode="auto">
          <a:xfrm>
            <a:off x="1769701" y="3555104"/>
            <a:ext cx="8547247"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defTabSz="914400">
              <a:defRPr/>
            </a:pPr>
            <a:r>
              <a:rPr lang="ru-RU" sz="2000" dirty="0">
                <a:solidFill>
                  <a:prstClr val="black"/>
                </a:solidFill>
                <a:latin typeface="Times New Roman" pitchFamily="18" charset="0"/>
                <a:cs typeface="Times New Roman" pitchFamily="18" charset="0"/>
              </a:rPr>
              <a:t>         </a:t>
            </a:r>
            <a:r>
              <a:rPr lang="ru-RU" sz="1600" b="1" dirty="0">
                <a:solidFill>
                  <a:prstClr val="black"/>
                </a:solidFill>
                <a:latin typeface="Times New Roman" pitchFamily="18" charset="0"/>
                <a:cs typeface="Times New Roman" pitchFamily="18" charset="0"/>
              </a:rPr>
              <a:t>2023 </a:t>
            </a:r>
            <a:r>
              <a:rPr lang="ru-RU" sz="1600" b="1" dirty="0" err="1">
                <a:solidFill>
                  <a:prstClr val="black"/>
                </a:solidFill>
                <a:latin typeface="Times New Roman" pitchFamily="18" charset="0"/>
                <a:cs typeface="Times New Roman" pitchFamily="18" charset="0"/>
              </a:rPr>
              <a:t>жылғы</a:t>
            </a:r>
            <a:r>
              <a:rPr lang="ru-RU" sz="1600" b="1" dirty="0">
                <a:solidFill>
                  <a:prstClr val="black"/>
                </a:solidFill>
                <a:latin typeface="Times New Roman" pitchFamily="18" charset="0"/>
                <a:cs typeface="Times New Roman" pitchFamily="18" charset="0"/>
              </a:rPr>
              <a:t> </a:t>
            </a:r>
            <a:r>
              <a:rPr lang="ru-RU" sz="1600" b="1" dirty="0" err="1">
                <a:solidFill>
                  <a:prstClr val="black"/>
                </a:solidFill>
                <a:latin typeface="Times New Roman" pitchFamily="18" charset="0"/>
                <a:cs typeface="Times New Roman" pitchFamily="18" charset="0"/>
              </a:rPr>
              <a:t>бітіруші</a:t>
            </a:r>
            <a:r>
              <a:rPr lang="ru-RU" sz="1600" b="1" dirty="0">
                <a:solidFill>
                  <a:prstClr val="black"/>
                </a:solidFill>
                <a:latin typeface="Times New Roman" pitchFamily="18" charset="0"/>
                <a:cs typeface="Times New Roman" pitchFamily="18" charset="0"/>
              </a:rPr>
              <a:t> </a:t>
            </a:r>
            <a:r>
              <a:rPr lang="ru-RU" sz="1600" b="1" dirty="0" err="1">
                <a:solidFill>
                  <a:prstClr val="black"/>
                </a:solidFill>
                <a:latin typeface="Times New Roman" pitchFamily="18" charset="0"/>
                <a:cs typeface="Times New Roman" pitchFamily="18" charset="0"/>
              </a:rPr>
              <a:t>түлектерге</a:t>
            </a:r>
            <a:r>
              <a:rPr lang="ru-RU" sz="1600" b="1" dirty="0">
                <a:solidFill>
                  <a:prstClr val="black"/>
                </a:solidFill>
                <a:latin typeface="Times New Roman" pitchFamily="18" charset="0"/>
                <a:cs typeface="Times New Roman" pitchFamily="18" charset="0"/>
              </a:rPr>
              <a:t> </a:t>
            </a:r>
            <a:r>
              <a:rPr lang="ru-RU" sz="1600" b="1" dirty="0" err="1">
                <a:solidFill>
                  <a:prstClr val="black"/>
                </a:solidFill>
                <a:latin typeface="Times New Roman" pitchFamily="18" charset="0"/>
                <a:cs typeface="Times New Roman" pitchFamily="18" charset="0"/>
              </a:rPr>
              <a:t>ұсынған</a:t>
            </a:r>
            <a:r>
              <a:rPr lang="ru-RU" sz="1600" b="1" dirty="0">
                <a:solidFill>
                  <a:prstClr val="black"/>
                </a:solidFill>
                <a:latin typeface="Times New Roman" pitchFamily="18" charset="0"/>
                <a:cs typeface="Times New Roman" pitchFamily="18" charset="0"/>
              </a:rPr>
              <a:t> бос </a:t>
            </a:r>
            <a:r>
              <a:rPr lang="ru-RU" sz="1600" b="1" dirty="0" err="1">
                <a:solidFill>
                  <a:prstClr val="black"/>
                </a:solidFill>
                <a:latin typeface="Times New Roman" pitchFamily="18" charset="0"/>
                <a:cs typeface="Times New Roman" pitchFamily="18" charset="0"/>
              </a:rPr>
              <a:t>жұмыс</a:t>
            </a:r>
            <a:r>
              <a:rPr lang="ru-RU" sz="1600" b="1" dirty="0">
                <a:solidFill>
                  <a:prstClr val="black"/>
                </a:solidFill>
                <a:latin typeface="Times New Roman" pitchFamily="18" charset="0"/>
                <a:cs typeface="Times New Roman" pitchFamily="18" charset="0"/>
              </a:rPr>
              <a:t> </a:t>
            </a:r>
            <a:r>
              <a:rPr lang="ru-RU" sz="1600" b="1" dirty="0" err="1">
                <a:solidFill>
                  <a:prstClr val="black"/>
                </a:solidFill>
                <a:latin typeface="Times New Roman" pitchFamily="18" charset="0"/>
                <a:cs typeface="Times New Roman" pitchFamily="18" charset="0"/>
              </a:rPr>
              <a:t>орындары</a:t>
            </a:r>
            <a:r>
              <a:rPr lang="ru-RU" sz="1600" b="1" dirty="0">
                <a:solidFill>
                  <a:prstClr val="black"/>
                </a:solidFill>
                <a:latin typeface="Times New Roman" pitchFamily="18" charset="0"/>
                <a:cs typeface="Times New Roman" pitchFamily="18" charset="0"/>
              </a:rPr>
              <a:t> </a:t>
            </a:r>
            <a:r>
              <a:rPr lang="ru-RU" sz="1600" b="1" dirty="0" err="1">
                <a:solidFill>
                  <a:prstClr val="black"/>
                </a:solidFill>
                <a:latin typeface="Times New Roman" pitchFamily="18" charset="0"/>
                <a:cs typeface="Times New Roman" pitchFamily="18" charset="0"/>
              </a:rPr>
              <a:t>туралы</a:t>
            </a:r>
            <a:r>
              <a:rPr lang="ru-RU" sz="1600" b="1" dirty="0">
                <a:solidFill>
                  <a:prstClr val="black"/>
                </a:solidFill>
                <a:latin typeface="Times New Roman" pitchFamily="18" charset="0"/>
                <a:cs typeface="Times New Roman" pitchFamily="18" charset="0"/>
              </a:rPr>
              <a:t> </a:t>
            </a:r>
            <a:r>
              <a:rPr lang="ru-RU" sz="1600" b="1" dirty="0" err="1">
                <a:solidFill>
                  <a:prstClr val="black"/>
                </a:solidFill>
                <a:latin typeface="Times New Roman" pitchFamily="18" charset="0"/>
                <a:cs typeface="Times New Roman" pitchFamily="18" charset="0"/>
              </a:rPr>
              <a:t>мәлімет</a:t>
            </a:r>
            <a:r>
              <a:rPr lang="ru-RU" sz="1600" b="1" dirty="0">
                <a:solidFill>
                  <a:prstClr val="black"/>
                </a:solidFill>
                <a:latin typeface="Times New Roman" pitchFamily="18" charset="0"/>
                <a:cs typeface="Times New Roman" pitchFamily="18" charset="0"/>
              </a:rPr>
              <a:t>.</a:t>
            </a:r>
          </a:p>
        </p:txBody>
      </p:sp>
      <p:graphicFrame>
        <p:nvGraphicFramePr>
          <p:cNvPr id="9" name="Таблица 8">
            <a:extLst>
              <a:ext uri="{FF2B5EF4-FFF2-40B4-BE49-F238E27FC236}">
                <a16:creationId xmlns:a16="http://schemas.microsoft.com/office/drawing/2014/main" id="{E13E7715-E8D1-4234-BB33-400DC567EAEA}"/>
              </a:ext>
            </a:extLst>
          </p:cNvPr>
          <p:cNvGraphicFramePr>
            <a:graphicFrameLocks noGrp="1"/>
          </p:cNvGraphicFramePr>
          <p:nvPr>
            <p:extLst>
              <p:ext uri="{D42A27DB-BD31-4B8C-83A1-F6EECF244321}">
                <p14:modId xmlns:p14="http://schemas.microsoft.com/office/powerpoint/2010/main" val="236975169"/>
              </p:ext>
            </p:extLst>
          </p:nvPr>
        </p:nvGraphicFramePr>
        <p:xfrm>
          <a:off x="1875051" y="4017469"/>
          <a:ext cx="8441897" cy="2017861"/>
        </p:xfrm>
        <a:graphic>
          <a:graphicData uri="http://schemas.openxmlformats.org/drawingml/2006/table">
            <a:tbl>
              <a:tblPr>
                <a:tableStyleId>{B301B821-A1FF-4177-AEE7-76D212191A09}</a:tableStyleId>
              </a:tblPr>
              <a:tblGrid>
                <a:gridCol w="295713">
                  <a:extLst>
                    <a:ext uri="{9D8B030D-6E8A-4147-A177-3AD203B41FA5}">
                      <a16:colId xmlns:a16="http://schemas.microsoft.com/office/drawing/2014/main" val="20000"/>
                    </a:ext>
                  </a:extLst>
                </a:gridCol>
                <a:gridCol w="4287903">
                  <a:extLst>
                    <a:ext uri="{9D8B030D-6E8A-4147-A177-3AD203B41FA5}">
                      <a16:colId xmlns:a16="http://schemas.microsoft.com/office/drawing/2014/main" val="20001"/>
                    </a:ext>
                  </a:extLst>
                </a:gridCol>
                <a:gridCol w="676708">
                  <a:extLst>
                    <a:ext uri="{9D8B030D-6E8A-4147-A177-3AD203B41FA5}">
                      <a16:colId xmlns:a16="http://schemas.microsoft.com/office/drawing/2014/main" val="20002"/>
                    </a:ext>
                  </a:extLst>
                </a:gridCol>
                <a:gridCol w="3181573">
                  <a:extLst>
                    <a:ext uri="{9D8B030D-6E8A-4147-A177-3AD203B41FA5}">
                      <a16:colId xmlns:a16="http://schemas.microsoft.com/office/drawing/2014/main" val="20003"/>
                    </a:ext>
                  </a:extLst>
                </a:gridCol>
              </a:tblGrid>
              <a:tr h="269637">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200" b="1" kern="1200" dirty="0">
                          <a:solidFill>
                            <a:schemeClr val="tx1"/>
                          </a:solidFill>
                          <a:latin typeface="Times New Roman" panose="02020603050405020304" pitchFamily="18" charset="0"/>
                          <a:cs typeface="Times New Roman" panose="02020603050405020304" pitchFamily="18" charset="0"/>
                        </a:rPr>
                        <a:t>№ </a:t>
                      </a:r>
                      <a:endParaRPr lang="ru-RU" sz="1200"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200" b="1" baseline="0" dirty="0">
                          <a:solidFill>
                            <a:schemeClr val="tx1"/>
                          </a:solidFill>
                          <a:effectLst/>
                          <a:latin typeface="Times New Roman" panose="02020603050405020304" pitchFamily="18" charset="0"/>
                          <a:cs typeface="Times New Roman" panose="02020603050405020304" pitchFamily="18" charset="0"/>
                        </a:rPr>
                        <a:t>Мамандық атауы</a:t>
                      </a:r>
                      <a:endParaRPr lang="ru-RU" sz="1200" b="1"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200" b="1" kern="1200" dirty="0">
                          <a:solidFill>
                            <a:schemeClr val="tx1"/>
                          </a:solidFill>
                          <a:latin typeface="Times New Roman" panose="02020603050405020304" pitchFamily="18" charset="0"/>
                          <a:cs typeface="Times New Roman" panose="02020603050405020304" pitchFamily="18" charset="0"/>
                        </a:rPr>
                        <a:t>Саны</a:t>
                      </a:r>
                      <a:endParaRPr lang="kk-KZ" sz="1200" b="1" kern="1200" dirty="0">
                        <a:solidFill>
                          <a:schemeClr val="tx1"/>
                        </a:solidFill>
                        <a:latin typeface="Times New Roman" panose="02020603050405020304" pitchFamily="18" charset="0"/>
                        <a:ea typeface="Times New Roman"/>
                        <a:cs typeface="Times New Roman" panose="02020603050405020304" pitchFamily="18" charset="0"/>
                      </a:endParaRPr>
                    </a:p>
                  </a:txBody>
                  <a:tcPr marL="90170" marR="90170" marT="46990" marB="46990"/>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200" b="1" kern="1200" dirty="0">
                          <a:solidFill>
                            <a:schemeClr val="tx1"/>
                          </a:solidFill>
                          <a:latin typeface="Times New Roman" panose="02020603050405020304" pitchFamily="18" charset="0"/>
                          <a:cs typeface="Times New Roman" panose="02020603050405020304" pitchFamily="18" charset="0"/>
                        </a:rPr>
                        <a:t>Ескертпе</a:t>
                      </a:r>
                      <a:endParaRPr lang="kk-KZ" sz="1200" b="1" kern="1200" dirty="0">
                        <a:solidFill>
                          <a:schemeClr val="tx1"/>
                        </a:solidFill>
                        <a:latin typeface="Times New Roman" panose="02020603050405020304" pitchFamily="18" charset="0"/>
                        <a:ea typeface="Times New Roman"/>
                        <a:cs typeface="Times New Roman" panose="02020603050405020304" pitchFamily="18" charset="0"/>
                      </a:endParaRPr>
                    </a:p>
                  </a:txBody>
                  <a:tcPr marL="90170" marR="90170" marT="46990" marB="46990"/>
                </a:tc>
                <a:extLst>
                  <a:ext uri="{0D108BD9-81ED-4DB2-BD59-A6C34878D82A}">
                    <a16:rowId xmlns:a16="http://schemas.microsoft.com/office/drawing/2014/main" val="10000"/>
                  </a:ext>
                </a:extLst>
              </a:tr>
              <a:tr h="259747">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200" b="1" kern="1200" dirty="0">
                          <a:solidFill>
                            <a:schemeClr val="tx1"/>
                          </a:solidFill>
                          <a:latin typeface="Times New Roman" panose="02020603050405020304" pitchFamily="18" charset="0"/>
                          <a:cs typeface="Times New Roman" panose="02020603050405020304" pitchFamily="18" charset="0"/>
                        </a:rPr>
                        <a:t>1 </a:t>
                      </a:r>
                      <a:endParaRPr lang="ru-RU" sz="1200" b="1"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Клиникалық фармаколог</a:t>
                      </a:r>
                      <a:endParaRPr lang="ru-RU" sz="1200" dirty="0">
                        <a:solidFill>
                          <a:schemeClr val="tx1"/>
                        </a:solidFill>
                        <a:latin typeface="Times New Roman" panose="02020603050405020304" pitchFamily="18" charset="0"/>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1</a:t>
                      </a:r>
                      <a:endParaRPr lang="ru-RU" sz="1200" dirty="0">
                        <a:solidFill>
                          <a:schemeClr val="tx1"/>
                        </a:solidFill>
                        <a:latin typeface="Times New Roman" panose="02020603050405020304" pitchFamily="18" charset="0"/>
                        <a:cs typeface="Times New Roman" panose="02020603050405020304" pitchFamily="18" charset="0"/>
                      </a:endParaRPr>
                    </a:p>
                  </a:txBody>
                  <a:tcPr marL="90170" marR="90170" marT="46990" marB="4699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Жалпы ауруханаға</a:t>
                      </a:r>
                      <a:endParaRPr lang="ru-RU" sz="1200" dirty="0">
                        <a:solidFill>
                          <a:schemeClr val="tx1"/>
                        </a:solidFill>
                        <a:latin typeface="Times New Roman" panose="02020603050405020304" pitchFamily="18" charset="0"/>
                        <a:cs typeface="Times New Roman" panose="02020603050405020304" pitchFamily="18" charset="0"/>
                      </a:endParaRPr>
                    </a:p>
                  </a:txBody>
                  <a:tcPr marL="90170" marR="90170" marT="46990" marB="46990" anchor="ctr"/>
                </a:tc>
                <a:extLst>
                  <a:ext uri="{0D108BD9-81ED-4DB2-BD59-A6C34878D82A}">
                    <a16:rowId xmlns:a16="http://schemas.microsoft.com/office/drawing/2014/main" val="10001"/>
                  </a:ext>
                </a:extLst>
              </a:tr>
              <a:tr h="259747">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200" b="1" dirty="0">
                          <a:solidFill>
                            <a:schemeClr val="tx1"/>
                          </a:solidFill>
                          <a:latin typeface="Times New Roman" panose="02020603050405020304" pitchFamily="18" charset="0"/>
                          <a:cs typeface="Times New Roman" panose="02020603050405020304" pitchFamily="18" charset="0"/>
                        </a:rPr>
                        <a:t>2</a:t>
                      </a:r>
                      <a:endParaRPr lang="ru-RU" sz="1200" b="1"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Анестезиолог - реаниматолог</a:t>
                      </a:r>
                      <a:endParaRPr lang="ru-RU" sz="1200" dirty="0">
                        <a:solidFill>
                          <a:schemeClr val="tx1"/>
                        </a:solidFill>
                        <a:latin typeface="Times New Roman" panose="02020603050405020304" pitchFamily="18" charset="0"/>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4</a:t>
                      </a:r>
                      <a:endParaRPr lang="ru-RU" sz="1200" dirty="0">
                        <a:solidFill>
                          <a:schemeClr val="tx1"/>
                        </a:solidFill>
                        <a:latin typeface="Times New Roman" panose="02020603050405020304" pitchFamily="18" charset="0"/>
                        <a:cs typeface="Times New Roman" panose="02020603050405020304" pitchFamily="18" charset="0"/>
                      </a:endParaRPr>
                    </a:p>
                  </a:txBody>
                  <a:tcPr marL="90170" marR="90170" marT="46990" marB="4699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Стационар, перзентханаға</a:t>
                      </a:r>
                      <a:endParaRPr lang="ru-RU" sz="1200" dirty="0">
                        <a:solidFill>
                          <a:schemeClr val="tx1"/>
                        </a:solidFill>
                        <a:latin typeface="Times New Roman" panose="02020603050405020304" pitchFamily="18" charset="0"/>
                        <a:cs typeface="Times New Roman" panose="02020603050405020304" pitchFamily="18" charset="0"/>
                      </a:endParaRPr>
                    </a:p>
                  </a:txBody>
                  <a:tcPr marL="90170" marR="90170" marT="46990" marB="46990" anchor="ctr"/>
                </a:tc>
                <a:extLst>
                  <a:ext uri="{0D108BD9-81ED-4DB2-BD59-A6C34878D82A}">
                    <a16:rowId xmlns:a16="http://schemas.microsoft.com/office/drawing/2014/main" val="10003"/>
                  </a:ext>
                </a:extLst>
              </a:tr>
              <a:tr h="346160">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200" b="1" dirty="0">
                          <a:solidFill>
                            <a:schemeClr val="tx1"/>
                          </a:solidFill>
                          <a:latin typeface="Times New Roman" panose="02020603050405020304" pitchFamily="18" charset="0"/>
                          <a:cs typeface="Times New Roman" panose="02020603050405020304" pitchFamily="18" charset="0"/>
                        </a:rPr>
                        <a:t>3</a:t>
                      </a:r>
                      <a:endParaRPr lang="ru-RU" sz="1200" b="1"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Неонатолог</a:t>
                      </a:r>
                      <a:endParaRPr lang="ru-RU" sz="1200" dirty="0">
                        <a:solidFill>
                          <a:schemeClr val="tx1"/>
                        </a:solidFill>
                        <a:latin typeface="Times New Roman" panose="02020603050405020304" pitchFamily="18" charset="0"/>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6</a:t>
                      </a:r>
                      <a:endParaRPr lang="ru-RU" sz="1200" dirty="0">
                        <a:solidFill>
                          <a:schemeClr val="tx1"/>
                        </a:solidFill>
                        <a:latin typeface="Times New Roman" panose="02020603050405020304" pitchFamily="18" charset="0"/>
                        <a:cs typeface="Times New Roman" panose="02020603050405020304" pitchFamily="18" charset="0"/>
                      </a:endParaRPr>
                    </a:p>
                  </a:txBody>
                  <a:tcPr marL="90170" marR="90170" marT="46990" marB="4699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Перзентханаға</a:t>
                      </a:r>
                      <a:endParaRPr lang="ru-RU" sz="1200" dirty="0">
                        <a:solidFill>
                          <a:schemeClr val="tx1"/>
                        </a:solidFill>
                        <a:latin typeface="Times New Roman" panose="02020603050405020304" pitchFamily="18" charset="0"/>
                        <a:cs typeface="Times New Roman" panose="02020603050405020304" pitchFamily="18" charset="0"/>
                      </a:endParaRPr>
                    </a:p>
                  </a:txBody>
                  <a:tcPr marL="90170" marR="90170" marT="46990" marB="46990" anchor="ctr"/>
                </a:tc>
                <a:extLst>
                  <a:ext uri="{0D108BD9-81ED-4DB2-BD59-A6C34878D82A}">
                    <a16:rowId xmlns:a16="http://schemas.microsoft.com/office/drawing/2014/main" val="10004"/>
                  </a:ext>
                </a:extLst>
              </a:tr>
              <a:tr h="243990">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200" b="1" dirty="0">
                          <a:solidFill>
                            <a:schemeClr val="tx1"/>
                          </a:solidFill>
                          <a:latin typeface="Times New Roman" panose="02020603050405020304" pitchFamily="18" charset="0"/>
                          <a:cs typeface="Times New Roman" panose="02020603050405020304" pitchFamily="18" charset="0"/>
                        </a:rPr>
                        <a:t>4</a:t>
                      </a:r>
                      <a:endParaRPr lang="ru-RU" sz="1200" b="1"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Нефролог</a:t>
                      </a:r>
                      <a:endParaRPr lang="ru-RU" sz="1200" dirty="0">
                        <a:solidFill>
                          <a:schemeClr val="tx1"/>
                        </a:solidFill>
                        <a:latin typeface="Times New Roman" panose="02020603050405020304" pitchFamily="18" charset="0"/>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1</a:t>
                      </a:r>
                      <a:endParaRPr lang="ru-RU" sz="1200" dirty="0">
                        <a:solidFill>
                          <a:schemeClr val="tx1"/>
                        </a:solidFill>
                        <a:latin typeface="Times New Roman" panose="02020603050405020304" pitchFamily="18" charset="0"/>
                        <a:cs typeface="Times New Roman" panose="02020603050405020304" pitchFamily="18" charset="0"/>
                      </a:endParaRPr>
                    </a:p>
                  </a:txBody>
                  <a:tcPr marL="90170" marR="90170" marT="46990" marB="4699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Стационар </a:t>
                      </a:r>
                      <a:endParaRPr lang="ru-RU" sz="1200" dirty="0">
                        <a:solidFill>
                          <a:schemeClr val="tx1"/>
                        </a:solidFill>
                        <a:latin typeface="Times New Roman" panose="02020603050405020304" pitchFamily="18" charset="0"/>
                        <a:cs typeface="Times New Roman" panose="02020603050405020304" pitchFamily="18" charset="0"/>
                      </a:endParaRPr>
                    </a:p>
                  </a:txBody>
                  <a:tcPr marL="90170" marR="90170" marT="46990" marB="46990" anchor="ctr"/>
                </a:tc>
                <a:extLst>
                  <a:ext uri="{0D108BD9-81ED-4DB2-BD59-A6C34878D82A}">
                    <a16:rowId xmlns:a16="http://schemas.microsoft.com/office/drawing/2014/main" val="10005"/>
                  </a:ext>
                </a:extLst>
              </a:tr>
              <a:tr h="270033">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r>
                        <a:rPr lang="kk-KZ" sz="1200" b="1" dirty="0">
                          <a:solidFill>
                            <a:schemeClr val="tx1"/>
                          </a:solidFill>
                          <a:latin typeface="Times New Roman" panose="02020603050405020304" pitchFamily="18" charset="0"/>
                          <a:cs typeface="Times New Roman" panose="02020603050405020304" pitchFamily="18" charset="0"/>
                        </a:rPr>
                        <a:t> 5</a:t>
                      </a:r>
                      <a:endParaRPr lang="ru-RU" sz="1200" b="1" dirty="0">
                        <a:solidFill>
                          <a:schemeClr val="tx1"/>
                        </a:solidFill>
                        <a:latin typeface="Times New Roman" panose="02020603050405020304" pitchFamily="18" charset="0"/>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marL="0" marR="0" indent="0" algn="ctr" defTabSz="457200" rtl="0" eaLnBrk="1" fontAlgn="auto" latinLnBrk="0" hangingPunct="1">
                        <a:lnSpc>
                          <a:spcPct val="100000"/>
                        </a:lnSpc>
                        <a:spcBef>
                          <a:spcPts val="0"/>
                        </a:spcBef>
                        <a:spcAft>
                          <a:spcPts val="0"/>
                        </a:spcAft>
                        <a:buClrTx/>
                        <a:buSzTx/>
                        <a:buFontTx/>
                        <a:buNone/>
                        <a:tabLst/>
                        <a:defRPr/>
                      </a:pPr>
                      <a:r>
                        <a:rPr lang="kk-KZ" sz="1200" dirty="0">
                          <a:solidFill>
                            <a:schemeClr val="tx1"/>
                          </a:solidFill>
                          <a:latin typeface="Times New Roman" panose="02020603050405020304" pitchFamily="18" charset="0"/>
                          <a:cs typeface="Times New Roman" panose="02020603050405020304" pitchFamily="18" charset="0"/>
                        </a:rPr>
                        <a:t> Гастроэнтеролог</a:t>
                      </a:r>
                      <a:endParaRPr lang="ru-RU" sz="1200" dirty="0">
                        <a:solidFill>
                          <a:schemeClr val="tx1"/>
                        </a:solidFill>
                        <a:latin typeface="Times New Roman" panose="02020603050405020304" pitchFamily="18" charset="0"/>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dirty="0">
                          <a:solidFill>
                            <a:schemeClr val="tx1"/>
                          </a:solidFill>
                          <a:latin typeface="Times New Roman" panose="02020603050405020304" pitchFamily="18" charset="0"/>
                          <a:cs typeface="Times New Roman" panose="02020603050405020304" pitchFamily="18" charset="0"/>
                        </a:rPr>
                        <a:t>2</a:t>
                      </a:r>
                      <a:endParaRPr lang="ru-RU" sz="1200" dirty="0">
                        <a:solidFill>
                          <a:schemeClr val="tx1"/>
                        </a:solidFill>
                        <a:latin typeface="Times New Roman" panose="02020603050405020304" pitchFamily="18" charset="0"/>
                        <a:cs typeface="Times New Roman" panose="02020603050405020304" pitchFamily="18" charset="0"/>
                      </a:endParaRPr>
                    </a:p>
                  </a:txBody>
                  <a:tcPr marL="90170" marR="90170" marT="46990" marB="4699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marL="0" marR="0" indent="0" algn="ctr" defTabSz="457200" rtl="0" eaLnBrk="1" fontAlgn="auto" latinLnBrk="0" hangingPunct="1">
                        <a:lnSpc>
                          <a:spcPct val="100000"/>
                        </a:lnSpc>
                        <a:spcBef>
                          <a:spcPts val="0"/>
                        </a:spcBef>
                        <a:spcAft>
                          <a:spcPts val="0"/>
                        </a:spcAft>
                        <a:buClrTx/>
                        <a:buSzTx/>
                        <a:buFontTx/>
                        <a:buNone/>
                        <a:tabLst/>
                        <a:defRPr/>
                      </a:pPr>
                      <a:r>
                        <a:rPr lang="kk-KZ" sz="1200" dirty="0">
                          <a:solidFill>
                            <a:schemeClr val="tx1"/>
                          </a:solidFill>
                          <a:latin typeface="Times New Roman" panose="02020603050405020304" pitchFamily="18" charset="0"/>
                          <a:cs typeface="Times New Roman" panose="02020603050405020304" pitchFamily="18" charset="0"/>
                        </a:rPr>
                        <a:t>Стационар</a:t>
                      </a:r>
                      <a:endParaRPr lang="ru-RU" sz="1200" dirty="0">
                        <a:solidFill>
                          <a:schemeClr val="tx1"/>
                        </a:solidFill>
                        <a:latin typeface="Times New Roman" panose="02020603050405020304" pitchFamily="18" charset="0"/>
                        <a:cs typeface="Times New Roman" panose="02020603050405020304" pitchFamily="18" charset="0"/>
                      </a:endParaRPr>
                    </a:p>
                  </a:txBody>
                  <a:tcPr marL="90170" marR="90170" marT="46990" marB="46990" anchor="ctr"/>
                </a:tc>
                <a:extLst>
                  <a:ext uri="{0D108BD9-81ED-4DB2-BD59-A6C34878D82A}">
                    <a16:rowId xmlns:a16="http://schemas.microsoft.com/office/drawing/2014/main" val="10007"/>
                  </a:ext>
                </a:extLst>
              </a:tr>
              <a:tr h="270033">
                <a:tc gridSpan="2">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200" b="1" kern="1200" dirty="0">
                          <a:solidFill>
                            <a:schemeClr val="tx1"/>
                          </a:solidFill>
                          <a:latin typeface="Times New Roman" panose="02020603050405020304" pitchFamily="18" charset="0"/>
                          <a:cs typeface="Times New Roman" panose="02020603050405020304" pitchFamily="18" charset="0"/>
                        </a:rPr>
                        <a:t>БАРЛЫҒЫ</a:t>
                      </a:r>
                      <a:endParaRPr lang="ru-RU" sz="1200"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hMerge="1">
                  <a:txBody>
                    <a:bodyPr/>
                    <a:lstStyle/>
                    <a:p>
                      <a:pPr algn="ctr">
                        <a:lnSpc>
                          <a:spcPct val="115000"/>
                        </a:lnSpc>
                        <a:spcAft>
                          <a:spcPts val="0"/>
                        </a:spcAft>
                      </a:pPr>
                      <a:endParaRPr lang="ru-RU" sz="1200" dirty="0">
                        <a:latin typeface="Times New Roman"/>
                        <a:ea typeface="Times New Roman"/>
                        <a:cs typeface="Times New Roman"/>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200" b="1" dirty="0">
                          <a:solidFill>
                            <a:schemeClr val="tx1"/>
                          </a:solidFill>
                          <a:latin typeface="Times New Roman" panose="02020603050405020304" pitchFamily="18" charset="0"/>
                          <a:cs typeface="Times New Roman" panose="02020603050405020304" pitchFamily="18" charset="0"/>
                        </a:rPr>
                        <a:t>14</a:t>
                      </a:r>
                      <a:endParaRPr lang="ru-RU" sz="1200" b="1" dirty="0">
                        <a:solidFill>
                          <a:schemeClr val="tx1"/>
                        </a:solidFill>
                        <a:latin typeface="Times New Roman" panose="02020603050405020304" pitchFamily="18" charset="0"/>
                        <a:cs typeface="Times New Roman" panose="02020603050405020304" pitchFamily="18" charset="0"/>
                      </a:endParaRPr>
                    </a:p>
                  </a:txBody>
                  <a:tcPr marL="90170" marR="90170" marT="46990" marB="4699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endParaRPr lang="ru-RU" sz="1200" dirty="0">
                        <a:solidFill>
                          <a:schemeClr val="tx1"/>
                        </a:solidFill>
                        <a:latin typeface="Times New Roman" panose="02020603050405020304" pitchFamily="18" charset="0"/>
                        <a:cs typeface="Times New Roman" panose="02020603050405020304" pitchFamily="18" charset="0"/>
                      </a:endParaRPr>
                    </a:p>
                  </a:txBody>
                  <a:tcPr marL="90170" marR="90170" marT="46990" marB="46990" anchor="ctr"/>
                </a:tc>
                <a:extLst>
                  <a:ext uri="{0D108BD9-81ED-4DB2-BD59-A6C34878D82A}">
                    <a16:rowId xmlns:a16="http://schemas.microsoft.com/office/drawing/2014/main" val="10006"/>
                  </a:ext>
                </a:extLst>
              </a:tr>
            </a:tbl>
          </a:graphicData>
        </a:graphic>
      </p:graphicFrame>
      <p:sp>
        <p:nvSpPr>
          <p:cNvPr id="10" name="Rectangle 1">
            <a:extLst>
              <a:ext uri="{FF2B5EF4-FFF2-40B4-BE49-F238E27FC236}">
                <a16:creationId xmlns:a16="http://schemas.microsoft.com/office/drawing/2014/main" id="{B2FC7D96-BF1F-4913-9F25-2B7FFD0EA6E6}"/>
              </a:ext>
            </a:extLst>
          </p:cNvPr>
          <p:cNvSpPr>
            <a:spLocks noChangeArrowheads="1"/>
          </p:cNvSpPr>
          <p:nvPr/>
        </p:nvSpPr>
        <p:spPr bwMode="auto">
          <a:xfrm>
            <a:off x="1769701" y="6035330"/>
            <a:ext cx="8496945" cy="6924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defTabSz="914400">
              <a:defRPr/>
            </a:pPr>
            <a:r>
              <a:rPr lang="ru-RU" sz="1300" dirty="0" err="1">
                <a:solidFill>
                  <a:prstClr val="black"/>
                </a:solidFill>
                <a:latin typeface="Times New Roman" pitchFamily="18" charset="0"/>
                <a:cs typeface="Times New Roman" pitchFamily="18" charset="0"/>
              </a:rPr>
              <a:t>Ұсынылған</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түйіндемелер</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негізінде</a:t>
            </a:r>
            <a:r>
              <a:rPr lang="ru-RU" sz="1300" dirty="0">
                <a:solidFill>
                  <a:prstClr val="black"/>
                </a:solidFill>
                <a:latin typeface="Times New Roman" pitchFamily="18" charset="0"/>
                <a:cs typeface="Times New Roman" pitchFamily="18" charset="0"/>
              </a:rPr>
              <a:t> 3 неонатолог - </a:t>
            </a:r>
            <a:r>
              <a:rPr lang="ru-RU" sz="1300" dirty="0" err="1">
                <a:solidFill>
                  <a:prstClr val="black"/>
                </a:solidFill>
                <a:latin typeface="Times New Roman" pitchFamily="18" charset="0"/>
                <a:cs typeface="Times New Roman" pitchFamily="18" charset="0"/>
              </a:rPr>
              <a:t>реаниматологқа</a:t>
            </a:r>
            <a:r>
              <a:rPr lang="ru-RU" sz="1300" dirty="0">
                <a:solidFill>
                  <a:prstClr val="black"/>
                </a:solidFill>
                <a:latin typeface="Times New Roman" pitchFamily="18" charset="0"/>
                <a:cs typeface="Times New Roman" pitchFamily="18" charset="0"/>
              </a:rPr>
              <a:t>, 2 анестезиолог - </a:t>
            </a:r>
            <a:r>
              <a:rPr lang="ru-RU" sz="1300" dirty="0" err="1">
                <a:solidFill>
                  <a:prstClr val="black"/>
                </a:solidFill>
                <a:latin typeface="Times New Roman" pitchFamily="18" charset="0"/>
                <a:cs typeface="Times New Roman" pitchFamily="18" charset="0"/>
              </a:rPr>
              <a:t>реаниматологқа</a:t>
            </a:r>
            <a:r>
              <a:rPr lang="ru-RU" sz="1300" dirty="0">
                <a:solidFill>
                  <a:prstClr val="black"/>
                </a:solidFill>
                <a:latin typeface="Times New Roman" pitchFamily="18" charset="0"/>
                <a:cs typeface="Times New Roman" pitchFamily="18" charset="0"/>
              </a:rPr>
              <a:t>,                           1 нефролог пен 2 </a:t>
            </a:r>
            <a:r>
              <a:rPr lang="ru-RU" sz="1300" dirty="0" err="1">
                <a:solidFill>
                  <a:prstClr val="black"/>
                </a:solidFill>
                <a:latin typeface="Times New Roman" pitchFamily="18" charset="0"/>
                <a:cs typeface="Times New Roman" pitchFamily="18" charset="0"/>
              </a:rPr>
              <a:t>гастроэнтерологқа</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ағымдағы</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жыл</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басында</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жұмысқа</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қабылдау</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туралы</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кепілдеме</a:t>
            </a:r>
            <a:r>
              <a:rPr lang="ru-RU" sz="1300" dirty="0">
                <a:solidFill>
                  <a:prstClr val="black"/>
                </a:solidFill>
                <a:latin typeface="Times New Roman" pitchFamily="18" charset="0"/>
                <a:cs typeface="Times New Roman" pitchFamily="18" charset="0"/>
              </a:rPr>
              <a:t> хат </a:t>
            </a:r>
            <a:r>
              <a:rPr lang="ru-RU" sz="1300" dirty="0" err="1">
                <a:solidFill>
                  <a:prstClr val="black"/>
                </a:solidFill>
                <a:latin typeface="Times New Roman" pitchFamily="18" charset="0"/>
                <a:cs typeface="Times New Roman" pitchFamily="18" charset="0"/>
              </a:rPr>
              <a:t>беріліп</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ағымдағы</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жылдың</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қыркүйек</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айында</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жұмысқа</a:t>
            </a:r>
            <a:r>
              <a:rPr lang="ru-RU" sz="1300" dirty="0">
                <a:solidFill>
                  <a:prstClr val="black"/>
                </a:solidFill>
                <a:latin typeface="Times New Roman" pitchFamily="18" charset="0"/>
                <a:cs typeface="Times New Roman" pitchFamily="18" charset="0"/>
              </a:rPr>
              <a:t> </a:t>
            </a:r>
            <a:r>
              <a:rPr lang="ru-RU" sz="1300" dirty="0" err="1">
                <a:solidFill>
                  <a:prstClr val="black"/>
                </a:solidFill>
                <a:latin typeface="Times New Roman" pitchFamily="18" charset="0"/>
                <a:cs typeface="Times New Roman" pitchFamily="18" charset="0"/>
              </a:rPr>
              <a:t>қабылданды</a:t>
            </a:r>
            <a:r>
              <a:rPr lang="ru-RU" sz="1300" dirty="0">
                <a:solidFill>
                  <a:prstClr val="black"/>
                </a:solidFill>
                <a:latin typeface="Times New Roman" pitchFamily="18" charset="0"/>
                <a:cs typeface="Times New Roman" pitchFamily="18" charset="0"/>
              </a:rPr>
              <a:t>.</a:t>
            </a:r>
          </a:p>
        </p:txBody>
      </p:sp>
    </p:spTree>
    <p:extLst>
      <p:ext uri="{BB962C8B-B14F-4D97-AF65-F5344CB8AC3E}">
        <p14:creationId xmlns:p14="http://schemas.microsoft.com/office/powerpoint/2010/main" val="2254062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CD3689A-A621-4B8E-A101-2B3F084A1B6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133295" y="109385"/>
            <a:ext cx="2456892" cy="438909"/>
          </a:xfrm>
          <a:prstGeom prst="rect">
            <a:avLst/>
          </a:prstGeom>
        </p:spPr>
      </p:pic>
      <p:graphicFrame>
        <p:nvGraphicFramePr>
          <p:cNvPr id="6" name="Таблица 5">
            <a:extLst>
              <a:ext uri="{FF2B5EF4-FFF2-40B4-BE49-F238E27FC236}">
                <a16:creationId xmlns:a16="http://schemas.microsoft.com/office/drawing/2014/main" id="{14727A44-7E91-475A-BD25-7900E1A81178}"/>
              </a:ext>
            </a:extLst>
          </p:cNvPr>
          <p:cNvGraphicFramePr>
            <a:graphicFrameLocks noGrp="1"/>
          </p:cNvGraphicFramePr>
          <p:nvPr>
            <p:extLst>
              <p:ext uri="{D42A27DB-BD31-4B8C-83A1-F6EECF244321}">
                <p14:modId xmlns:p14="http://schemas.microsoft.com/office/powerpoint/2010/main" val="1110606675"/>
              </p:ext>
            </p:extLst>
          </p:nvPr>
        </p:nvGraphicFramePr>
        <p:xfrm>
          <a:off x="1217735" y="4295244"/>
          <a:ext cx="8470550" cy="878964"/>
        </p:xfrm>
        <a:graphic>
          <a:graphicData uri="http://schemas.openxmlformats.org/drawingml/2006/table">
            <a:tbl>
              <a:tblPr firstRow="1" firstCol="1" bandRow="1">
                <a:tableStyleId>{BC89EF96-8CEA-46FF-86C4-4CE0E7609802}</a:tableStyleId>
              </a:tblPr>
              <a:tblGrid>
                <a:gridCol w="1989830">
                  <a:extLst>
                    <a:ext uri="{9D8B030D-6E8A-4147-A177-3AD203B41FA5}">
                      <a16:colId xmlns:a16="http://schemas.microsoft.com/office/drawing/2014/main" val="3465609697"/>
                    </a:ext>
                  </a:extLst>
                </a:gridCol>
                <a:gridCol w="1872887">
                  <a:extLst>
                    <a:ext uri="{9D8B030D-6E8A-4147-A177-3AD203B41FA5}">
                      <a16:colId xmlns:a16="http://schemas.microsoft.com/office/drawing/2014/main" val="487365119"/>
                    </a:ext>
                  </a:extLst>
                </a:gridCol>
                <a:gridCol w="1455105">
                  <a:extLst>
                    <a:ext uri="{9D8B030D-6E8A-4147-A177-3AD203B41FA5}">
                      <a16:colId xmlns:a16="http://schemas.microsoft.com/office/drawing/2014/main" val="862255844"/>
                    </a:ext>
                  </a:extLst>
                </a:gridCol>
                <a:gridCol w="1697623">
                  <a:extLst>
                    <a:ext uri="{9D8B030D-6E8A-4147-A177-3AD203B41FA5}">
                      <a16:colId xmlns:a16="http://schemas.microsoft.com/office/drawing/2014/main" val="3358663705"/>
                    </a:ext>
                  </a:extLst>
                </a:gridCol>
                <a:gridCol w="1455105">
                  <a:extLst>
                    <a:ext uri="{9D8B030D-6E8A-4147-A177-3AD203B41FA5}">
                      <a16:colId xmlns:a16="http://schemas.microsoft.com/office/drawing/2014/main" val="3308653420"/>
                    </a:ext>
                  </a:extLst>
                </a:gridCol>
              </a:tblGrid>
              <a:tr h="288032">
                <a:tc>
                  <a:txBody>
                    <a:bodyPr/>
                    <a:lstStyle/>
                    <a:p>
                      <a:endParaRPr lang="ru-RU" sz="1400" dirty="0">
                        <a:solidFill>
                          <a:schemeClr val="tx1"/>
                        </a:solidFill>
                        <a:effectLst/>
                        <a:latin typeface="Times New Roman" panose="02020603050405020304" pitchFamily="18" charset="0"/>
                        <a:cs typeface="Times New Roman" panose="02020603050405020304" pitchFamily="18" charset="0"/>
                      </a:endParaRPr>
                    </a:p>
                  </a:txBody>
                  <a:tcPr marL="48621" marR="48621" marT="0" marB="0"/>
                </a:tc>
                <a:tc>
                  <a:txBody>
                    <a:bodyPr/>
                    <a:lstStyle/>
                    <a:p>
                      <a:pPr algn="ctr">
                        <a:lnSpc>
                          <a:spcPct val="115000"/>
                        </a:lnSpc>
                        <a:spcAft>
                          <a:spcPts val="1000"/>
                        </a:spcAft>
                      </a:pPr>
                      <a:r>
                        <a:rPr lang="kk-KZ" sz="1400" dirty="0">
                          <a:solidFill>
                            <a:schemeClr val="tx1"/>
                          </a:solidFill>
                          <a:effectLst/>
                        </a:rPr>
                        <a:t>Барлығы</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21" marR="48621" marT="0" marB="0"/>
                </a:tc>
                <a:tc>
                  <a:txBody>
                    <a:bodyPr/>
                    <a:lstStyle/>
                    <a:p>
                      <a:pPr algn="ctr">
                        <a:lnSpc>
                          <a:spcPct val="115000"/>
                        </a:lnSpc>
                        <a:spcAft>
                          <a:spcPts val="1000"/>
                        </a:spcAft>
                      </a:pPr>
                      <a:r>
                        <a:rPr lang="kk-KZ" sz="1400" dirty="0">
                          <a:solidFill>
                            <a:schemeClr val="tx1"/>
                          </a:solidFill>
                          <a:effectLst/>
                        </a:rPr>
                        <a:t>Жоғары санат</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21" marR="48621" marT="0" marB="0"/>
                </a:tc>
                <a:tc>
                  <a:txBody>
                    <a:bodyPr/>
                    <a:lstStyle/>
                    <a:p>
                      <a:pPr algn="ctr">
                        <a:lnSpc>
                          <a:spcPct val="115000"/>
                        </a:lnSpc>
                        <a:spcAft>
                          <a:spcPts val="1000"/>
                        </a:spcAft>
                      </a:pPr>
                      <a:r>
                        <a:rPr lang="en-US" sz="1400" dirty="0">
                          <a:solidFill>
                            <a:schemeClr val="tx1"/>
                          </a:solidFill>
                          <a:effectLst/>
                        </a:rPr>
                        <a:t>I </a:t>
                      </a:r>
                      <a:r>
                        <a:rPr lang="kk-KZ" sz="1400" dirty="0">
                          <a:solidFill>
                            <a:schemeClr val="tx1"/>
                          </a:solidFill>
                          <a:effectLst/>
                        </a:rPr>
                        <a:t>санат</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21" marR="48621" marT="0" marB="0"/>
                </a:tc>
                <a:tc>
                  <a:txBody>
                    <a:bodyPr/>
                    <a:lstStyle/>
                    <a:p>
                      <a:pPr algn="ctr">
                        <a:lnSpc>
                          <a:spcPct val="115000"/>
                        </a:lnSpc>
                        <a:spcAft>
                          <a:spcPts val="1000"/>
                        </a:spcAft>
                      </a:pPr>
                      <a:r>
                        <a:rPr lang="en-US" sz="1400" dirty="0">
                          <a:solidFill>
                            <a:schemeClr val="tx1"/>
                          </a:solidFill>
                          <a:effectLst/>
                        </a:rPr>
                        <a:t>II</a:t>
                      </a:r>
                      <a:r>
                        <a:rPr lang="kk-KZ" sz="1400" dirty="0">
                          <a:solidFill>
                            <a:schemeClr val="tx1"/>
                          </a:solidFill>
                          <a:effectLst/>
                        </a:rPr>
                        <a:t> санат</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21" marR="48621" marT="0" marB="0"/>
                </a:tc>
                <a:extLst>
                  <a:ext uri="{0D108BD9-81ED-4DB2-BD59-A6C34878D82A}">
                    <a16:rowId xmlns:a16="http://schemas.microsoft.com/office/drawing/2014/main" val="2263801623"/>
                  </a:ext>
                </a:extLst>
              </a:tr>
              <a:tr h="251196">
                <a:tc>
                  <a:txBody>
                    <a:bodyPr/>
                    <a:lstStyle/>
                    <a:p>
                      <a:pPr algn="ctr">
                        <a:lnSpc>
                          <a:spcPct val="115000"/>
                        </a:lnSpc>
                        <a:spcAft>
                          <a:spcPts val="1000"/>
                        </a:spcAft>
                      </a:pPr>
                      <a:r>
                        <a:rPr lang="kk-KZ" sz="1800" baseline="0" dirty="0">
                          <a:solidFill>
                            <a:schemeClr val="tx1"/>
                          </a:solidFill>
                          <a:effectLst/>
                        </a:rPr>
                        <a:t>2022 ж.</a:t>
                      </a:r>
                      <a:r>
                        <a:rPr lang="en-US" sz="1800" baseline="0" dirty="0">
                          <a:solidFill>
                            <a:schemeClr val="tx1"/>
                          </a:solidFill>
                          <a:effectLst/>
                        </a:rPr>
                        <a:t> </a:t>
                      </a:r>
                      <a:r>
                        <a:rPr lang="kk-KZ" sz="1800" dirty="0">
                          <a:solidFill>
                            <a:schemeClr val="tx1"/>
                          </a:solidFill>
                          <a:effectLst/>
                        </a:rPr>
                        <a:t>8 ай</a:t>
                      </a:r>
                      <a:endParaRPr lang="ru-RU"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21" marR="48621"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kk-KZ" sz="1800" dirty="0">
                          <a:solidFill>
                            <a:schemeClr val="tx1"/>
                          </a:solidFill>
                        </a:rPr>
                        <a:t>  150 (48,4</a:t>
                      </a:r>
                      <a:r>
                        <a:rPr lang="ru-RU" sz="1800" dirty="0">
                          <a:solidFill>
                            <a:schemeClr val="tx1"/>
                          </a:solidFill>
                        </a:rPr>
                        <a:t>%)</a:t>
                      </a:r>
                      <a:endParaRPr lang="ru-RU" sz="1800" dirty="0">
                        <a:solidFill>
                          <a:schemeClr val="tx1"/>
                        </a:solidFill>
                        <a:latin typeface="Times New Roman" panose="02020603050405020304" pitchFamily="18" charset="0"/>
                        <a:cs typeface="Times New Roman" panose="02020603050405020304" pitchFamily="18" charset="0"/>
                      </a:endParaRPr>
                    </a:p>
                  </a:txBody>
                  <a:tcPr marL="48621" marR="48621" marT="0" marB="0"/>
                </a:tc>
                <a:tc>
                  <a:txBody>
                    <a:bodyPr/>
                    <a:lstStyle/>
                    <a:p>
                      <a:pPr algn="ctr"/>
                      <a:r>
                        <a:rPr lang="kk-KZ" sz="1800" dirty="0">
                          <a:solidFill>
                            <a:schemeClr val="tx1"/>
                          </a:solidFill>
                        </a:rPr>
                        <a:t>75 (24,2%)</a:t>
                      </a:r>
                      <a:endParaRPr lang="ru-RU" sz="1800" dirty="0">
                        <a:solidFill>
                          <a:schemeClr val="tx1"/>
                        </a:solidFill>
                        <a:latin typeface="Times New Roman" panose="02020603050405020304" pitchFamily="18" charset="0"/>
                        <a:cs typeface="Times New Roman" panose="02020603050405020304" pitchFamily="18" charset="0"/>
                      </a:endParaRPr>
                    </a:p>
                  </a:txBody>
                  <a:tcPr marL="48621" marR="48621" marT="0" marB="0"/>
                </a:tc>
                <a:tc>
                  <a:txBody>
                    <a:bodyPr/>
                    <a:lstStyle/>
                    <a:p>
                      <a:pPr algn="ctr"/>
                      <a:r>
                        <a:rPr lang="kk-KZ" sz="1800" dirty="0">
                          <a:solidFill>
                            <a:schemeClr val="tx1"/>
                          </a:solidFill>
                        </a:rPr>
                        <a:t>47 (15,2%)</a:t>
                      </a:r>
                      <a:endParaRPr lang="ru-RU" sz="1800" dirty="0">
                        <a:solidFill>
                          <a:schemeClr val="tx1"/>
                        </a:solidFill>
                        <a:latin typeface="Times New Roman" panose="02020603050405020304" pitchFamily="18" charset="0"/>
                        <a:cs typeface="Times New Roman" panose="02020603050405020304" pitchFamily="18" charset="0"/>
                      </a:endParaRPr>
                    </a:p>
                  </a:txBody>
                  <a:tcPr marL="48621" marR="48621" marT="0" marB="0"/>
                </a:tc>
                <a:tc>
                  <a:txBody>
                    <a:bodyPr/>
                    <a:lstStyle/>
                    <a:p>
                      <a:pPr algn="ctr"/>
                      <a:r>
                        <a:rPr lang="kk-KZ" sz="1800" dirty="0">
                          <a:solidFill>
                            <a:schemeClr val="tx1"/>
                          </a:solidFill>
                        </a:rPr>
                        <a:t>28 (9%)</a:t>
                      </a:r>
                      <a:endParaRPr lang="ru-RU" sz="1800" dirty="0">
                        <a:solidFill>
                          <a:schemeClr val="tx1"/>
                        </a:solidFill>
                        <a:latin typeface="Times New Roman" panose="02020603050405020304" pitchFamily="18" charset="0"/>
                        <a:cs typeface="Times New Roman" panose="02020603050405020304" pitchFamily="18" charset="0"/>
                      </a:endParaRPr>
                    </a:p>
                  </a:txBody>
                  <a:tcPr marL="48621" marR="48621" marT="0" marB="0"/>
                </a:tc>
                <a:extLst>
                  <a:ext uri="{0D108BD9-81ED-4DB2-BD59-A6C34878D82A}">
                    <a16:rowId xmlns:a16="http://schemas.microsoft.com/office/drawing/2014/main" val="1608288135"/>
                  </a:ext>
                </a:extLst>
              </a:tr>
              <a:tr h="251196">
                <a:tc>
                  <a:txBody>
                    <a:bodyPr/>
                    <a:lstStyle/>
                    <a:p>
                      <a:pPr algn="ctr">
                        <a:lnSpc>
                          <a:spcPct val="115000"/>
                        </a:lnSpc>
                        <a:spcAft>
                          <a:spcPts val="1000"/>
                        </a:spcAft>
                      </a:pPr>
                      <a:r>
                        <a:rPr lang="kk-KZ" sz="1800" baseline="0" dirty="0">
                          <a:solidFill>
                            <a:schemeClr val="tx1"/>
                          </a:solidFill>
                          <a:effectLst/>
                        </a:rPr>
                        <a:t>2023 ж.</a:t>
                      </a:r>
                      <a:r>
                        <a:rPr lang="en-US" sz="1800" baseline="0" dirty="0">
                          <a:solidFill>
                            <a:schemeClr val="tx1"/>
                          </a:solidFill>
                          <a:effectLst/>
                        </a:rPr>
                        <a:t> </a:t>
                      </a:r>
                      <a:r>
                        <a:rPr lang="kk-KZ" sz="1800" baseline="0" dirty="0">
                          <a:solidFill>
                            <a:schemeClr val="tx1"/>
                          </a:solidFill>
                          <a:effectLst/>
                        </a:rPr>
                        <a:t>8</a:t>
                      </a:r>
                      <a:r>
                        <a:rPr lang="kk-KZ" sz="1800" dirty="0">
                          <a:solidFill>
                            <a:schemeClr val="tx1"/>
                          </a:solidFill>
                          <a:effectLst/>
                        </a:rPr>
                        <a:t> ай</a:t>
                      </a:r>
                      <a:endParaRPr lang="ru-RU"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21" marR="48621"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kk-KZ" sz="1800" dirty="0">
                          <a:solidFill>
                            <a:schemeClr val="tx1"/>
                          </a:solidFill>
                        </a:rPr>
                        <a:t>136 (</a:t>
                      </a:r>
                      <a:r>
                        <a:rPr lang="kk-KZ" sz="1800" baseline="0" dirty="0">
                          <a:solidFill>
                            <a:schemeClr val="tx1"/>
                          </a:solidFill>
                        </a:rPr>
                        <a:t>40 </a:t>
                      </a:r>
                      <a:r>
                        <a:rPr lang="ru-RU" sz="1800" dirty="0">
                          <a:solidFill>
                            <a:schemeClr val="tx1"/>
                          </a:solidFill>
                        </a:rPr>
                        <a:t>%)</a:t>
                      </a:r>
                      <a:endParaRPr lang="ru-RU" sz="1800" dirty="0">
                        <a:solidFill>
                          <a:schemeClr val="tx1"/>
                        </a:solidFill>
                        <a:latin typeface="Times New Roman" panose="02020603050405020304" pitchFamily="18" charset="0"/>
                        <a:cs typeface="Times New Roman" panose="02020603050405020304" pitchFamily="18" charset="0"/>
                      </a:endParaRPr>
                    </a:p>
                  </a:txBody>
                  <a:tcPr marL="48621" marR="48621" marT="0" marB="0"/>
                </a:tc>
                <a:tc>
                  <a:txBody>
                    <a:bodyPr/>
                    <a:lstStyle/>
                    <a:p>
                      <a:pPr algn="ctr"/>
                      <a:r>
                        <a:rPr lang="kk-KZ" sz="1800" dirty="0">
                          <a:solidFill>
                            <a:schemeClr val="tx1"/>
                          </a:solidFill>
                        </a:rPr>
                        <a:t>66 (</a:t>
                      </a:r>
                      <a:r>
                        <a:rPr lang="kk-KZ" sz="1800" baseline="0" dirty="0">
                          <a:solidFill>
                            <a:schemeClr val="tx1"/>
                          </a:solidFill>
                        </a:rPr>
                        <a:t>20 </a:t>
                      </a:r>
                      <a:r>
                        <a:rPr lang="kk-KZ" sz="1800" dirty="0">
                          <a:solidFill>
                            <a:schemeClr val="tx1"/>
                          </a:solidFill>
                        </a:rPr>
                        <a:t>%)</a:t>
                      </a:r>
                      <a:endParaRPr lang="ru-RU" sz="1800" dirty="0">
                        <a:solidFill>
                          <a:schemeClr val="tx1"/>
                        </a:solidFill>
                        <a:latin typeface="Times New Roman" panose="02020603050405020304" pitchFamily="18" charset="0"/>
                        <a:cs typeface="Times New Roman" panose="02020603050405020304" pitchFamily="18" charset="0"/>
                      </a:endParaRPr>
                    </a:p>
                  </a:txBody>
                  <a:tcPr marL="48621" marR="48621" marT="0" marB="0"/>
                </a:tc>
                <a:tc>
                  <a:txBody>
                    <a:bodyPr/>
                    <a:lstStyle/>
                    <a:p>
                      <a:pPr algn="ctr"/>
                      <a:r>
                        <a:rPr lang="kk-KZ" sz="1800" dirty="0">
                          <a:solidFill>
                            <a:schemeClr val="tx1"/>
                          </a:solidFill>
                        </a:rPr>
                        <a:t>42 (12 %)</a:t>
                      </a:r>
                      <a:endParaRPr lang="ru-RU" sz="1800" dirty="0">
                        <a:solidFill>
                          <a:schemeClr val="tx1"/>
                        </a:solidFill>
                        <a:latin typeface="Times New Roman" panose="02020603050405020304" pitchFamily="18" charset="0"/>
                        <a:cs typeface="Times New Roman" panose="02020603050405020304" pitchFamily="18" charset="0"/>
                      </a:endParaRPr>
                    </a:p>
                  </a:txBody>
                  <a:tcPr marL="48621" marR="48621" marT="0" marB="0"/>
                </a:tc>
                <a:tc>
                  <a:txBody>
                    <a:bodyPr/>
                    <a:lstStyle/>
                    <a:p>
                      <a:pPr algn="ctr"/>
                      <a:r>
                        <a:rPr lang="kk-KZ" sz="1800" dirty="0">
                          <a:solidFill>
                            <a:schemeClr val="tx1"/>
                          </a:solidFill>
                        </a:rPr>
                        <a:t>28 (8 %)</a:t>
                      </a:r>
                      <a:endParaRPr lang="ru-RU" sz="1800" dirty="0">
                        <a:solidFill>
                          <a:schemeClr val="tx1"/>
                        </a:solidFill>
                        <a:latin typeface="Times New Roman" panose="02020603050405020304" pitchFamily="18" charset="0"/>
                        <a:cs typeface="Times New Roman" panose="02020603050405020304" pitchFamily="18" charset="0"/>
                      </a:endParaRPr>
                    </a:p>
                  </a:txBody>
                  <a:tcPr marL="48621" marR="48621" marT="0" marB="0"/>
                </a:tc>
                <a:extLst>
                  <a:ext uri="{0D108BD9-81ED-4DB2-BD59-A6C34878D82A}">
                    <a16:rowId xmlns:a16="http://schemas.microsoft.com/office/drawing/2014/main" val="10002"/>
                  </a:ext>
                </a:extLst>
              </a:tr>
            </a:tbl>
          </a:graphicData>
        </a:graphic>
      </p:graphicFrame>
      <p:sp>
        <p:nvSpPr>
          <p:cNvPr id="7" name="Прямоугольник 6">
            <a:extLst>
              <a:ext uri="{FF2B5EF4-FFF2-40B4-BE49-F238E27FC236}">
                <a16:creationId xmlns:a16="http://schemas.microsoft.com/office/drawing/2014/main" id="{63866E35-4D99-4A7F-A377-482AAE730362}"/>
              </a:ext>
            </a:extLst>
          </p:cNvPr>
          <p:cNvSpPr/>
          <p:nvPr/>
        </p:nvSpPr>
        <p:spPr>
          <a:xfrm>
            <a:off x="7698377" y="127929"/>
            <a:ext cx="4572000" cy="338554"/>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lumMod val="75000"/>
                    <a:lumOff val="25000"/>
                  </a:prstClr>
                </a:solidFill>
                <a:latin typeface="+mn-lt"/>
                <a:ea typeface="+mn-ea"/>
                <a:cs typeface="+mn-cs"/>
              </a:defRPr>
            </a:pPr>
            <a:r>
              <a:rPr kumimoji="0" lang="ru-RU"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ДӘРІГЕРЛЕРДІҢ БІЛІКТІЛІК САНАТЫ</a:t>
            </a:r>
          </a:p>
        </p:txBody>
      </p:sp>
      <p:pic>
        <p:nvPicPr>
          <p:cNvPr id="10" name="Рисунок 9">
            <a:extLst>
              <a:ext uri="{FF2B5EF4-FFF2-40B4-BE49-F238E27FC236}">
                <a16:creationId xmlns:a16="http://schemas.microsoft.com/office/drawing/2014/main" id="{B6C74EF4-3940-438E-8A98-C5303A2103D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25422" y="4600"/>
            <a:ext cx="3275856" cy="585212"/>
          </a:xfrm>
          <a:prstGeom prst="rect">
            <a:avLst/>
          </a:prstGeom>
        </p:spPr>
      </p:pic>
      <p:sp>
        <p:nvSpPr>
          <p:cNvPr id="11" name="Прямоугольник 10">
            <a:extLst>
              <a:ext uri="{FF2B5EF4-FFF2-40B4-BE49-F238E27FC236}">
                <a16:creationId xmlns:a16="http://schemas.microsoft.com/office/drawing/2014/main" id="{226EBB93-B195-4C9E-964C-4B40FF67FBAD}"/>
              </a:ext>
            </a:extLst>
          </p:cNvPr>
          <p:cNvSpPr/>
          <p:nvPr/>
        </p:nvSpPr>
        <p:spPr>
          <a:xfrm>
            <a:off x="418218" y="5281463"/>
            <a:ext cx="11007428" cy="646331"/>
          </a:xfrm>
          <a:prstGeom prst="rect">
            <a:avLst/>
          </a:prstGeom>
        </p:spPr>
        <p:txBody>
          <a:bodyPr wrap="square">
            <a:spAutoFit/>
          </a:bodyPr>
          <a:lstStyle/>
          <a:p>
            <a:pPr algn="just"/>
            <a:r>
              <a:rPr kumimoji="0" lang="kk-KZ" sz="1200" b="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Ескертпе: </a:t>
            </a:r>
            <a:r>
              <a:rPr kumimoji="0" lang="kk-KZ" sz="1200" b="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Біліктілік санаты туралы ұғым жойылып, кодекстен алынып тасталды, сол себепті</a:t>
            </a:r>
            <a:r>
              <a:rPr kumimoji="0" lang="kk-KZ" sz="1200" b="0" u="none" strike="noStrike" kern="1200" cap="none" spc="0" normalizeH="0" noProof="0" dirty="0">
                <a:ln>
                  <a:noFill/>
                </a:ln>
                <a:effectLst/>
                <a:uLnTx/>
                <a:uFillTx/>
                <a:latin typeface="Times New Roman" panose="02020603050405020304" pitchFamily="18" charset="0"/>
                <a:cs typeface="Times New Roman" panose="02020603050405020304" pitchFamily="18" charset="0"/>
              </a:rPr>
              <a:t> 2021-2022 жылдары біліктілік санатын алуға мүмкіндігі жоқ. </a:t>
            </a:r>
            <a:r>
              <a:rPr lang="kk-KZ" sz="1200" dirty="0">
                <a:latin typeface="Times New Roman" panose="02020603050405020304" pitchFamily="18" charset="0"/>
                <a:cs typeface="Times New Roman" panose="02020603050405020304" pitchFamily="18" charset="0"/>
              </a:rPr>
              <a:t>2021, 2022, 2023 жылдары біліктілік санаттарының мерзімі аяқталуына қарамастан дәрігерлерге жоғары санат-21, бірінші санат-12, екінші санат-3 салалық келісім негізінде біліктілік санаттары төленуде.</a:t>
            </a:r>
            <a:endParaRPr kumimoji="0" lang="kk-KZ" sz="1200" b="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12" name="Прямоугольник 11">
            <a:extLst>
              <a:ext uri="{FF2B5EF4-FFF2-40B4-BE49-F238E27FC236}">
                <a16:creationId xmlns:a16="http://schemas.microsoft.com/office/drawing/2014/main" id="{BEB99476-4BEC-4883-8D6F-AEF551FD3D43}"/>
              </a:ext>
            </a:extLst>
          </p:cNvPr>
          <p:cNvSpPr/>
          <p:nvPr/>
        </p:nvSpPr>
        <p:spPr>
          <a:xfrm>
            <a:off x="374474" y="5877272"/>
            <a:ext cx="11007428" cy="646331"/>
          </a:xfrm>
          <a:prstGeom prst="rect">
            <a:avLst/>
          </a:prstGeom>
        </p:spPr>
        <p:txBody>
          <a:bodyPr wrap="square">
            <a:spAutoFit/>
          </a:bodyPr>
          <a:lstStyle/>
          <a:p>
            <a:pPr lvl="0" algn="just">
              <a:defRPr/>
            </a:pPr>
            <a:r>
              <a:rPr kumimoji="0" lang="kk-KZ" sz="1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Бүгінгі таңда ауруханада </a:t>
            </a:r>
            <a:r>
              <a:rPr kumimoji="0" lang="kk-KZ" sz="12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4 медицина ғылымдарының кандидаты </a:t>
            </a:r>
            <a:r>
              <a:rPr kumimoji="0" lang="kk-KZ" sz="12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(Ж. Рсалиева, Р. Кадырова, А. Альдешов, Б. Жумашов) бар.</a:t>
            </a:r>
            <a:r>
              <a:rPr kumimoji="0" lang="kk-KZ" sz="1200" b="0" i="1" u="none" strike="noStrike" kern="120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kk-KZ" sz="12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14</a:t>
            </a:r>
            <a:r>
              <a:rPr kumimoji="0" lang="kk-KZ" sz="1200" b="1" i="0" u="none" strike="noStrike" kern="120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kk-KZ" sz="12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магистрант </a:t>
            </a:r>
            <a:r>
              <a:rPr lang="kk-KZ" sz="1200" i="1" dirty="0">
                <a:solidFill>
                  <a:prstClr val="black"/>
                </a:solidFill>
                <a:latin typeface="Times New Roman" panose="02020603050405020304" pitchFamily="18" charset="0"/>
                <a:cs typeface="Times New Roman" panose="02020603050405020304" pitchFamily="18" charset="0"/>
              </a:rPr>
              <a:t>(А. Рахматалиев, А</a:t>
            </a:r>
            <a:r>
              <a:rPr kumimoji="0" lang="kk-KZ" sz="12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Жакибаев, К. Конырбаева, </a:t>
            </a:r>
            <a:r>
              <a:rPr lang="kk-KZ" sz="1200" i="1" dirty="0">
                <a:solidFill>
                  <a:prstClr val="black"/>
                </a:solidFill>
                <a:latin typeface="Times New Roman" panose="02020603050405020304" pitchFamily="18" charset="0"/>
                <a:cs typeface="Times New Roman" panose="02020603050405020304" pitchFamily="18" charset="0"/>
              </a:rPr>
              <a:t>Ш. Аскаров, А. Жумабаев, </a:t>
            </a:r>
            <a:r>
              <a:rPr kumimoji="0" lang="kk-KZ" sz="12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Ж. Батырбаева, А. Арысланова, А. Юсупова, К. Даутова, С. Керимкулов, Р. Тастанбеков, Б. Аханов, Г. Омарова, А. Алимбекова), </a:t>
            </a:r>
            <a:r>
              <a:rPr kumimoji="0" lang="kk-KZ" sz="1200" b="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медицина ғылымдарының докторы </a:t>
            </a:r>
            <a:r>
              <a:rPr kumimoji="0" lang="kk-KZ" sz="12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(С. </a:t>
            </a:r>
            <a:r>
              <a:rPr lang="kk-KZ" sz="1200" dirty="0">
                <a:solidFill>
                  <a:prstClr val="black"/>
                </a:solidFill>
                <a:latin typeface="Times New Roman" panose="02020603050405020304" pitchFamily="18" charset="0"/>
                <a:cs typeface="Times New Roman" panose="02020603050405020304" pitchFamily="18" charset="0"/>
              </a:rPr>
              <a:t>Абсеитова</a:t>
            </a:r>
            <a:r>
              <a:rPr kumimoji="0" lang="kk-KZ" sz="12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kk-KZ" sz="1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жұмыс істейді.  </a:t>
            </a:r>
          </a:p>
        </p:txBody>
      </p:sp>
      <p:graphicFrame>
        <p:nvGraphicFramePr>
          <p:cNvPr id="13" name="Содержимое 3">
            <a:extLst>
              <a:ext uri="{FF2B5EF4-FFF2-40B4-BE49-F238E27FC236}">
                <a16:creationId xmlns:a16="http://schemas.microsoft.com/office/drawing/2014/main" id="{D5A37368-AAEF-4E9E-99A1-504102B52102}"/>
              </a:ext>
            </a:extLst>
          </p:cNvPr>
          <p:cNvGraphicFramePr>
            <a:graphicFrameLocks/>
          </p:cNvGraphicFramePr>
          <p:nvPr>
            <p:extLst>
              <p:ext uri="{D42A27DB-BD31-4B8C-83A1-F6EECF244321}">
                <p14:modId xmlns:p14="http://schemas.microsoft.com/office/powerpoint/2010/main" val="3009193327"/>
              </p:ext>
            </p:extLst>
          </p:nvPr>
        </p:nvGraphicFramePr>
        <p:xfrm>
          <a:off x="797211" y="1061832"/>
          <a:ext cx="5008133" cy="30243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Содержимое 3">
            <a:extLst>
              <a:ext uri="{FF2B5EF4-FFF2-40B4-BE49-F238E27FC236}">
                <a16:creationId xmlns:a16="http://schemas.microsoft.com/office/drawing/2014/main" id="{73F22EC4-DC4A-4D15-8D83-F73AA2F9B6BD}"/>
              </a:ext>
            </a:extLst>
          </p:cNvPr>
          <p:cNvGraphicFramePr>
            <a:graphicFrameLocks/>
          </p:cNvGraphicFramePr>
          <p:nvPr>
            <p:extLst>
              <p:ext uri="{D42A27DB-BD31-4B8C-83A1-F6EECF244321}">
                <p14:modId xmlns:p14="http://schemas.microsoft.com/office/powerpoint/2010/main" val="3027162057"/>
              </p:ext>
            </p:extLst>
          </p:nvPr>
        </p:nvGraphicFramePr>
        <p:xfrm>
          <a:off x="6191794" y="1083915"/>
          <a:ext cx="4723206" cy="302433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60250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CD3689A-A621-4B8E-A101-2B3F084A1B6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133295" y="109385"/>
            <a:ext cx="2456892" cy="438909"/>
          </a:xfrm>
          <a:prstGeom prst="rect">
            <a:avLst/>
          </a:prstGeom>
        </p:spPr>
      </p:pic>
      <p:pic>
        <p:nvPicPr>
          <p:cNvPr id="10" name="Рисунок 9">
            <a:extLst>
              <a:ext uri="{FF2B5EF4-FFF2-40B4-BE49-F238E27FC236}">
                <a16:creationId xmlns:a16="http://schemas.microsoft.com/office/drawing/2014/main" id="{B6C74EF4-3940-438E-8A98-C5303A2103D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25422" y="4600"/>
            <a:ext cx="3275856" cy="585212"/>
          </a:xfrm>
          <a:prstGeom prst="rect">
            <a:avLst/>
          </a:prstGeom>
        </p:spPr>
      </p:pic>
      <p:sp>
        <p:nvSpPr>
          <p:cNvPr id="14" name="Прямоугольник 13">
            <a:extLst>
              <a:ext uri="{FF2B5EF4-FFF2-40B4-BE49-F238E27FC236}">
                <a16:creationId xmlns:a16="http://schemas.microsoft.com/office/drawing/2014/main" id="{AE18E6D9-EC0D-4A1F-A198-88C237EE8A4D}"/>
              </a:ext>
            </a:extLst>
          </p:cNvPr>
          <p:cNvSpPr/>
          <p:nvPr/>
        </p:nvSpPr>
        <p:spPr>
          <a:xfrm>
            <a:off x="2944053" y="328839"/>
            <a:ext cx="7460730" cy="615553"/>
          </a:xfrm>
          <a:prstGeom prst="rect">
            <a:avLst/>
          </a:prstGeom>
        </p:spPr>
        <p:txBody>
          <a:bodyPr wrap="square">
            <a:spAutoFit/>
          </a:bodyPr>
          <a:lstStyle/>
          <a:p>
            <a:pPr algn="ctr" defTabSz="914400">
              <a:defRPr sz="1800" b="1" i="0" u="none" strike="noStrike" kern="1200" baseline="0">
                <a:solidFill>
                  <a:prstClr val="black">
                    <a:lumMod val="75000"/>
                    <a:lumOff val="25000"/>
                  </a:prstClr>
                </a:solidFill>
                <a:latin typeface="+mn-lt"/>
                <a:ea typeface="+mn-ea"/>
                <a:cs typeface="+mn-cs"/>
              </a:defRPr>
            </a:pPr>
            <a:r>
              <a:rPr lang="ru-RU" sz="1600" b="1" dirty="0">
                <a:solidFill>
                  <a:prstClr val="black"/>
                </a:solidFill>
                <a:latin typeface="Times New Roman" panose="02020603050405020304" pitchFamily="18" charset="0"/>
                <a:cs typeface="Times New Roman" panose="02020603050405020304" pitchFamily="18" charset="0"/>
              </a:rPr>
              <a:t>ОРТА БУЫН МЕДИЦИНА ҚЫЗМЕТКЕРЛЕРІНІҢ </a:t>
            </a:r>
          </a:p>
          <a:p>
            <a:pPr algn="ctr" defTabSz="914400">
              <a:defRPr sz="1800" b="1" i="0" u="none" strike="noStrike" kern="1200" baseline="0">
                <a:solidFill>
                  <a:prstClr val="black">
                    <a:lumMod val="75000"/>
                    <a:lumOff val="25000"/>
                  </a:prstClr>
                </a:solidFill>
                <a:latin typeface="+mn-lt"/>
                <a:ea typeface="+mn-ea"/>
                <a:cs typeface="+mn-cs"/>
              </a:defRPr>
            </a:pPr>
            <a:r>
              <a:rPr lang="ru-RU" b="1" dirty="0">
                <a:solidFill>
                  <a:prstClr val="black"/>
                </a:solidFill>
                <a:latin typeface="Times New Roman" panose="02020603050405020304" pitchFamily="18" charset="0"/>
                <a:cs typeface="Times New Roman" panose="02020603050405020304" pitchFamily="18" charset="0"/>
              </a:rPr>
              <a:t>БІЛІКТІЛІК САНАТЫ</a:t>
            </a:r>
          </a:p>
        </p:txBody>
      </p:sp>
      <p:graphicFrame>
        <p:nvGraphicFramePr>
          <p:cNvPr id="16" name="Содержимое 3">
            <a:extLst>
              <a:ext uri="{FF2B5EF4-FFF2-40B4-BE49-F238E27FC236}">
                <a16:creationId xmlns:a16="http://schemas.microsoft.com/office/drawing/2014/main" id="{A1BF1D58-2E67-4E1B-83B0-D73FC88EC504}"/>
              </a:ext>
            </a:extLst>
          </p:cNvPr>
          <p:cNvGraphicFramePr>
            <a:graphicFrameLocks/>
          </p:cNvGraphicFramePr>
          <p:nvPr>
            <p:extLst>
              <p:ext uri="{D42A27DB-BD31-4B8C-83A1-F6EECF244321}">
                <p14:modId xmlns:p14="http://schemas.microsoft.com/office/powerpoint/2010/main" val="1410416500"/>
              </p:ext>
            </p:extLst>
          </p:nvPr>
        </p:nvGraphicFramePr>
        <p:xfrm>
          <a:off x="711629" y="1265811"/>
          <a:ext cx="5216056" cy="29403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Содержимое 3">
            <a:extLst>
              <a:ext uri="{FF2B5EF4-FFF2-40B4-BE49-F238E27FC236}">
                <a16:creationId xmlns:a16="http://schemas.microsoft.com/office/drawing/2014/main" id="{52DBDCA2-C2EF-4BAB-B3BD-EF21A5B5B754}"/>
              </a:ext>
            </a:extLst>
          </p:cNvPr>
          <p:cNvGraphicFramePr>
            <a:graphicFrameLocks/>
          </p:cNvGraphicFramePr>
          <p:nvPr>
            <p:extLst>
              <p:ext uri="{D42A27DB-BD31-4B8C-83A1-F6EECF244321}">
                <p14:modId xmlns:p14="http://schemas.microsoft.com/office/powerpoint/2010/main" val="2095634758"/>
              </p:ext>
            </p:extLst>
          </p:nvPr>
        </p:nvGraphicFramePr>
        <p:xfrm>
          <a:off x="6485412" y="1181793"/>
          <a:ext cx="5070862" cy="30243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Таблица 17">
            <a:extLst>
              <a:ext uri="{FF2B5EF4-FFF2-40B4-BE49-F238E27FC236}">
                <a16:creationId xmlns:a16="http://schemas.microsoft.com/office/drawing/2014/main" id="{EE694153-0298-40B5-9DC4-FF0ABF5FF38D}"/>
              </a:ext>
            </a:extLst>
          </p:cNvPr>
          <p:cNvGraphicFramePr>
            <a:graphicFrameLocks noGrp="1"/>
          </p:cNvGraphicFramePr>
          <p:nvPr>
            <p:extLst>
              <p:ext uri="{D42A27DB-BD31-4B8C-83A1-F6EECF244321}">
                <p14:modId xmlns:p14="http://schemas.microsoft.com/office/powerpoint/2010/main" val="1815990164"/>
              </p:ext>
            </p:extLst>
          </p:nvPr>
        </p:nvGraphicFramePr>
        <p:xfrm>
          <a:off x="1541378" y="4365104"/>
          <a:ext cx="8350248" cy="757682"/>
        </p:xfrm>
        <a:graphic>
          <a:graphicData uri="http://schemas.openxmlformats.org/drawingml/2006/table">
            <a:tbl>
              <a:tblPr firstRow="1" firstCol="1" bandRow="1"/>
              <a:tblGrid>
                <a:gridCol w="2088232">
                  <a:extLst>
                    <a:ext uri="{9D8B030D-6E8A-4147-A177-3AD203B41FA5}">
                      <a16:colId xmlns:a16="http://schemas.microsoft.com/office/drawing/2014/main" val="3382409089"/>
                    </a:ext>
                  </a:extLst>
                </a:gridCol>
                <a:gridCol w="1368152">
                  <a:extLst>
                    <a:ext uri="{9D8B030D-6E8A-4147-A177-3AD203B41FA5}">
                      <a16:colId xmlns:a16="http://schemas.microsoft.com/office/drawing/2014/main" val="1995151561"/>
                    </a:ext>
                  </a:extLst>
                </a:gridCol>
                <a:gridCol w="1728192">
                  <a:extLst>
                    <a:ext uri="{9D8B030D-6E8A-4147-A177-3AD203B41FA5}">
                      <a16:colId xmlns:a16="http://schemas.microsoft.com/office/drawing/2014/main" val="2845818279"/>
                    </a:ext>
                  </a:extLst>
                </a:gridCol>
                <a:gridCol w="1656184">
                  <a:extLst>
                    <a:ext uri="{9D8B030D-6E8A-4147-A177-3AD203B41FA5}">
                      <a16:colId xmlns:a16="http://schemas.microsoft.com/office/drawing/2014/main" val="3508802622"/>
                    </a:ext>
                  </a:extLst>
                </a:gridCol>
                <a:gridCol w="1509488">
                  <a:extLst>
                    <a:ext uri="{9D8B030D-6E8A-4147-A177-3AD203B41FA5}">
                      <a16:colId xmlns:a16="http://schemas.microsoft.com/office/drawing/2014/main" val="2588086700"/>
                    </a:ext>
                  </a:extLst>
                </a:gridCol>
              </a:tblGrid>
              <a:tr h="223655">
                <a:tc>
                  <a:txBody>
                    <a:bodyPr/>
                    <a:lstStyle>
                      <a:lvl1pPr marL="0" algn="l" defTabSz="914400" rtl="0" eaLnBrk="1" latinLnBrk="0" hangingPunct="1">
                        <a:defRPr sz="1800" b="1" kern="1200">
                          <a:solidFill>
                            <a:schemeClr val="lt1"/>
                          </a:solidFill>
                          <a:latin typeface="Century Gothic"/>
                        </a:defRPr>
                      </a:lvl1pPr>
                      <a:lvl2pPr marL="457200" algn="l" defTabSz="914400" rtl="0" eaLnBrk="1" latinLnBrk="0" hangingPunct="1">
                        <a:defRPr sz="1800" b="1" kern="1200">
                          <a:solidFill>
                            <a:schemeClr val="lt1"/>
                          </a:solidFill>
                          <a:latin typeface="Century Gothic"/>
                        </a:defRPr>
                      </a:lvl2pPr>
                      <a:lvl3pPr marL="914400" algn="l" defTabSz="914400" rtl="0" eaLnBrk="1" latinLnBrk="0" hangingPunct="1">
                        <a:defRPr sz="1800" b="1" kern="1200">
                          <a:solidFill>
                            <a:schemeClr val="lt1"/>
                          </a:solidFill>
                          <a:latin typeface="Century Gothic"/>
                        </a:defRPr>
                      </a:lvl3pPr>
                      <a:lvl4pPr marL="1371600" algn="l" defTabSz="914400" rtl="0" eaLnBrk="1" latinLnBrk="0" hangingPunct="1">
                        <a:defRPr sz="1800" b="1" kern="1200">
                          <a:solidFill>
                            <a:schemeClr val="lt1"/>
                          </a:solidFill>
                          <a:latin typeface="Century Gothic"/>
                        </a:defRPr>
                      </a:lvl4pPr>
                      <a:lvl5pPr marL="1828800" algn="l" defTabSz="914400" rtl="0" eaLnBrk="1" latinLnBrk="0" hangingPunct="1">
                        <a:defRPr sz="1800" b="1" kern="1200">
                          <a:solidFill>
                            <a:schemeClr val="lt1"/>
                          </a:solidFill>
                          <a:latin typeface="Century Gothic"/>
                        </a:defRPr>
                      </a:lvl5pPr>
                      <a:lvl6pPr marL="2286000" algn="l" defTabSz="914400" rtl="0" eaLnBrk="1" latinLnBrk="0" hangingPunct="1">
                        <a:defRPr sz="1800" b="1" kern="1200">
                          <a:solidFill>
                            <a:schemeClr val="lt1"/>
                          </a:solidFill>
                          <a:latin typeface="Century Gothic"/>
                        </a:defRPr>
                      </a:lvl6pPr>
                      <a:lvl7pPr marL="2743200" algn="l" defTabSz="914400" rtl="0" eaLnBrk="1" latinLnBrk="0" hangingPunct="1">
                        <a:defRPr sz="1800" b="1" kern="1200">
                          <a:solidFill>
                            <a:schemeClr val="lt1"/>
                          </a:solidFill>
                          <a:latin typeface="Century Gothic"/>
                        </a:defRPr>
                      </a:lvl7pPr>
                      <a:lvl8pPr marL="3200400" algn="l" defTabSz="914400" rtl="0" eaLnBrk="1" latinLnBrk="0" hangingPunct="1">
                        <a:defRPr sz="1800" b="1" kern="1200">
                          <a:solidFill>
                            <a:schemeClr val="lt1"/>
                          </a:solidFill>
                          <a:latin typeface="Century Gothic"/>
                        </a:defRPr>
                      </a:lvl8pPr>
                      <a:lvl9pPr marL="3657600" algn="l" defTabSz="914400" rtl="0" eaLnBrk="1" latinLnBrk="0" hangingPunct="1">
                        <a:defRPr sz="1800" b="1" kern="1200">
                          <a:solidFill>
                            <a:schemeClr val="lt1"/>
                          </a:solidFill>
                          <a:latin typeface="Century Gothic"/>
                        </a:defRPr>
                      </a:lvl9pPr>
                    </a:lstStyle>
                    <a:p>
                      <a:endParaRPr lang="ru-RU" sz="1500" dirty="0">
                        <a:solidFill>
                          <a:schemeClr val="tx1"/>
                        </a:solidFill>
                        <a:effectLst/>
                        <a:latin typeface="Times New Roman" panose="02020603050405020304" pitchFamily="18"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entury Gothic"/>
                        </a:defRPr>
                      </a:lvl1pPr>
                      <a:lvl2pPr marL="457200" algn="l" defTabSz="914400" rtl="0" eaLnBrk="1" latinLnBrk="0" hangingPunct="1">
                        <a:defRPr sz="1800" b="1" kern="1200">
                          <a:solidFill>
                            <a:schemeClr val="lt1"/>
                          </a:solidFill>
                          <a:latin typeface="Century Gothic"/>
                        </a:defRPr>
                      </a:lvl2pPr>
                      <a:lvl3pPr marL="914400" algn="l" defTabSz="914400" rtl="0" eaLnBrk="1" latinLnBrk="0" hangingPunct="1">
                        <a:defRPr sz="1800" b="1" kern="1200">
                          <a:solidFill>
                            <a:schemeClr val="lt1"/>
                          </a:solidFill>
                          <a:latin typeface="Century Gothic"/>
                        </a:defRPr>
                      </a:lvl3pPr>
                      <a:lvl4pPr marL="1371600" algn="l" defTabSz="914400" rtl="0" eaLnBrk="1" latinLnBrk="0" hangingPunct="1">
                        <a:defRPr sz="1800" b="1" kern="1200">
                          <a:solidFill>
                            <a:schemeClr val="lt1"/>
                          </a:solidFill>
                          <a:latin typeface="Century Gothic"/>
                        </a:defRPr>
                      </a:lvl4pPr>
                      <a:lvl5pPr marL="1828800" algn="l" defTabSz="914400" rtl="0" eaLnBrk="1" latinLnBrk="0" hangingPunct="1">
                        <a:defRPr sz="1800" b="1" kern="1200">
                          <a:solidFill>
                            <a:schemeClr val="lt1"/>
                          </a:solidFill>
                          <a:latin typeface="Century Gothic"/>
                        </a:defRPr>
                      </a:lvl5pPr>
                      <a:lvl6pPr marL="2286000" algn="l" defTabSz="914400" rtl="0" eaLnBrk="1" latinLnBrk="0" hangingPunct="1">
                        <a:defRPr sz="1800" b="1" kern="1200">
                          <a:solidFill>
                            <a:schemeClr val="lt1"/>
                          </a:solidFill>
                          <a:latin typeface="Century Gothic"/>
                        </a:defRPr>
                      </a:lvl6pPr>
                      <a:lvl7pPr marL="2743200" algn="l" defTabSz="914400" rtl="0" eaLnBrk="1" latinLnBrk="0" hangingPunct="1">
                        <a:defRPr sz="1800" b="1" kern="1200">
                          <a:solidFill>
                            <a:schemeClr val="lt1"/>
                          </a:solidFill>
                          <a:latin typeface="Century Gothic"/>
                        </a:defRPr>
                      </a:lvl7pPr>
                      <a:lvl8pPr marL="3200400" algn="l" defTabSz="914400" rtl="0" eaLnBrk="1" latinLnBrk="0" hangingPunct="1">
                        <a:defRPr sz="1800" b="1" kern="1200">
                          <a:solidFill>
                            <a:schemeClr val="lt1"/>
                          </a:solidFill>
                          <a:latin typeface="Century Gothic"/>
                        </a:defRPr>
                      </a:lvl8pPr>
                      <a:lvl9pPr marL="3657600" algn="l" defTabSz="914400" rtl="0" eaLnBrk="1" latinLnBrk="0" hangingPunct="1">
                        <a:defRPr sz="1800" b="1" kern="1200">
                          <a:solidFill>
                            <a:schemeClr val="lt1"/>
                          </a:solidFill>
                          <a:latin typeface="Century Gothic"/>
                        </a:defRPr>
                      </a:lvl9pPr>
                    </a:lstStyle>
                    <a:p>
                      <a:pPr algn="ctr">
                        <a:lnSpc>
                          <a:spcPct val="115000"/>
                        </a:lnSpc>
                        <a:spcAft>
                          <a:spcPts val="1000"/>
                        </a:spcAft>
                      </a:pPr>
                      <a:r>
                        <a:rPr lang="kk-KZ" sz="1500" dirty="0">
                          <a:solidFill>
                            <a:schemeClr val="tx1"/>
                          </a:solidFill>
                          <a:effectLst/>
                          <a:latin typeface="Times New Roman" panose="02020603050405020304" pitchFamily="18" charset="0"/>
                          <a:cs typeface="Times New Roman" panose="02020603050405020304" pitchFamily="18" charset="0"/>
                        </a:rPr>
                        <a:t>Барлығы</a:t>
                      </a:r>
                      <a:endParaRPr lang="ru-RU" sz="1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entury Gothic"/>
                        </a:defRPr>
                      </a:lvl1pPr>
                      <a:lvl2pPr marL="457200" algn="l" defTabSz="914400" rtl="0" eaLnBrk="1" latinLnBrk="0" hangingPunct="1">
                        <a:defRPr sz="1800" b="1" kern="1200">
                          <a:solidFill>
                            <a:schemeClr val="lt1"/>
                          </a:solidFill>
                          <a:latin typeface="Century Gothic"/>
                        </a:defRPr>
                      </a:lvl2pPr>
                      <a:lvl3pPr marL="914400" algn="l" defTabSz="914400" rtl="0" eaLnBrk="1" latinLnBrk="0" hangingPunct="1">
                        <a:defRPr sz="1800" b="1" kern="1200">
                          <a:solidFill>
                            <a:schemeClr val="lt1"/>
                          </a:solidFill>
                          <a:latin typeface="Century Gothic"/>
                        </a:defRPr>
                      </a:lvl3pPr>
                      <a:lvl4pPr marL="1371600" algn="l" defTabSz="914400" rtl="0" eaLnBrk="1" latinLnBrk="0" hangingPunct="1">
                        <a:defRPr sz="1800" b="1" kern="1200">
                          <a:solidFill>
                            <a:schemeClr val="lt1"/>
                          </a:solidFill>
                          <a:latin typeface="Century Gothic"/>
                        </a:defRPr>
                      </a:lvl4pPr>
                      <a:lvl5pPr marL="1828800" algn="l" defTabSz="914400" rtl="0" eaLnBrk="1" latinLnBrk="0" hangingPunct="1">
                        <a:defRPr sz="1800" b="1" kern="1200">
                          <a:solidFill>
                            <a:schemeClr val="lt1"/>
                          </a:solidFill>
                          <a:latin typeface="Century Gothic"/>
                        </a:defRPr>
                      </a:lvl5pPr>
                      <a:lvl6pPr marL="2286000" algn="l" defTabSz="914400" rtl="0" eaLnBrk="1" latinLnBrk="0" hangingPunct="1">
                        <a:defRPr sz="1800" b="1" kern="1200">
                          <a:solidFill>
                            <a:schemeClr val="lt1"/>
                          </a:solidFill>
                          <a:latin typeface="Century Gothic"/>
                        </a:defRPr>
                      </a:lvl6pPr>
                      <a:lvl7pPr marL="2743200" algn="l" defTabSz="914400" rtl="0" eaLnBrk="1" latinLnBrk="0" hangingPunct="1">
                        <a:defRPr sz="1800" b="1" kern="1200">
                          <a:solidFill>
                            <a:schemeClr val="lt1"/>
                          </a:solidFill>
                          <a:latin typeface="Century Gothic"/>
                        </a:defRPr>
                      </a:lvl7pPr>
                      <a:lvl8pPr marL="3200400" algn="l" defTabSz="914400" rtl="0" eaLnBrk="1" latinLnBrk="0" hangingPunct="1">
                        <a:defRPr sz="1800" b="1" kern="1200">
                          <a:solidFill>
                            <a:schemeClr val="lt1"/>
                          </a:solidFill>
                          <a:latin typeface="Century Gothic"/>
                        </a:defRPr>
                      </a:lvl8pPr>
                      <a:lvl9pPr marL="3657600" algn="l" defTabSz="914400" rtl="0" eaLnBrk="1" latinLnBrk="0" hangingPunct="1">
                        <a:defRPr sz="1800" b="1" kern="1200">
                          <a:solidFill>
                            <a:schemeClr val="lt1"/>
                          </a:solidFill>
                          <a:latin typeface="Century Gothic"/>
                        </a:defRPr>
                      </a:lvl9pPr>
                    </a:lstStyle>
                    <a:p>
                      <a:pPr algn="ctr">
                        <a:lnSpc>
                          <a:spcPct val="115000"/>
                        </a:lnSpc>
                        <a:spcAft>
                          <a:spcPts val="1000"/>
                        </a:spcAft>
                      </a:pPr>
                      <a:r>
                        <a:rPr lang="kk-KZ" sz="1500" dirty="0">
                          <a:solidFill>
                            <a:schemeClr val="tx1"/>
                          </a:solidFill>
                          <a:effectLst/>
                          <a:latin typeface="Times New Roman" panose="02020603050405020304" pitchFamily="18" charset="0"/>
                          <a:cs typeface="Times New Roman" panose="02020603050405020304" pitchFamily="18" charset="0"/>
                        </a:rPr>
                        <a:t>  Жоғары санат</a:t>
                      </a:r>
                      <a:endParaRPr lang="ru-RU" sz="1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entury Gothic"/>
                        </a:defRPr>
                      </a:lvl1pPr>
                      <a:lvl2pPr marL="457200" algn="l" defTabSz="914400" rtl="0" eaLnBrk="1" latinLnBrk="0" hangingPunct="1">
                        <a:defRPr sz="1800" b="1" kern="1200">
                          <a:solidFill>
                            <a:schemeClr val="lt1"/>
                          </a:solidFill>
                          <a:latin typeface="Century Gothic"/>
                        </a:defRPr>
                      </a:lvl2pPr>
                      <a:lvl3pPr marL="914400" algn="l" defTabSz="914400" rtl="0" eaLnBrk="1" latinLnBrk="0" hangingPunct="1">
                        <a:defRPr sz="1800" b="1" kern="1200">
                          <a:solidFill>
                            <a:schemeClr val="lt1"/>
                          </a:solidFill>
                          <a:latin typeface="Century Gothic"/>
                        </a:defRPr>
                      </a:lvl3pPr>
                      <a:lvl4pPr marL="1371600" algn="l" defTabSz="914400" rtl="0" eaLnBrk="1" latinLnBrk="0" hangingPunct="1">
                        <a:defRPr sz="1800" b="1" kern="1200">
                          <a:solidFill>
                            <a:schemeClr val="lt1"/>
                          </a:solidFill>
                          <a:latin typeface="Century Gothic"/>
                        </a:defRPr>
                      </a:lvl4pPr>
                      <a:lvl5pPr marL="1828800" algn="l" defTabSz="914400" rtl="0" eaLnBrk="1" latinLnBrk="0" hangingPunct="1">
                        <a:defRPr sz="1800" b="1" kern="1200">
                          <a:solidFill>
                            <a:schemeClr val="lt1"/>
                          </a:solidFill>
                          <a:latin typeface="Century Gothic"/>
                        </a:defRPr>
                      </a:lvl5pPr>
                      <a:lvl6pPr marL="2286000" algn="l" defTabSz="914400" rtl="0" eaLnBrk="1" latinLnBrk="0" hangingPunct="1">
                        <a:defRPr sz="1800" b="1" kern="1200">
                          <a:solidFill>
                            <a:schemeClr val="lt1"/>
                          </a:solidFill>
                          <a:latin typeface="Century Gothic"/>
                        </a:defRPr>
                      </a:lvl6pPr>
                      <a:lvl7pPr marL="2743200" algn="l" defTabSz="914400" rtl="0" eaLnBrk="1" latinLnBrk="0" hangingPunct="1">
                        <a:defRPr sz="1800" b="1" kern="1200">
                          <a:solidFill>
                            <a:schemeClr val="lt1"/>
                          </a:solidFill>
                          <a:latin typeface="Century Gothic"/>
                        </a:defRPr>
                      </a:lvl7pPr>
                      <a:lvl8pPr marL="3200400" algn="l" defTabSz="914400" rtl="0" eaLnBrk="1" latinLnBrk="0" hangingPunct="1">
                        <a:defRPr sz="1800" b="1" kern="1200">
                          <a:solidFill>
                            <a:schemeClr val="lt1"/>
                          </a:solidFill>
                          <a:latin typeface="Century Gothic"/>
                        </a:defRPr>
                      </a:lvl8pPr>
                      <a:lvl9pPr marL="3657600" algn="l" defTabSz="914400" rtl="0" eaLnBrk="1" latinLnBrk="0" hangingPunct="1">
                        <a:defRPr sz="1800" b="1" kern="1200">
                          <a:solidFill>
                            <a:schemeClr val="lt1"/>
                          </a:solidFill>
                          <a:latin typeface="Century Gothic"/>
                        </a:defRPr>
                      </a:lvl9pPr>
                    </a:lstStyle>
                    <a:p>
                      <a:pPr algn="ctr">
                        <a:lnSpc>
                          <a:spcPct val="115000"/>
                        </a:lnSpc>
                        <a:spcAft>
                          <a:spcPts val="1000"/>
                        </a:spcAft>
                      </a:pPr>
                      <a:r>
                        <a:rPr lang="en-US" sz="1500" dirty="0">
                          <a:solidFill>
                            <a:schemeClr val="tx1"/>
                          </a:solidFill>
                          <a:effectLst/>
                          <a:latin typeface="Times New Roman" panose="02020603050405020304" pitchFamily="18" charset="0"/>
                          <a:cs typeface="Times New Roman" panose="02020603050405020304" pitchFamily="18" charset="0"/>
                        </a:rPr>
                        <a:t>I </a:t>
                      </a:r>
                      <a:r>
                        <a:rPr lang="kk-KZ" sz="1500" dirty="0">
                          <a:solidFill>
                            <a:schemeClr val="tx1"/>
                          </a:solidFill>
                          <a:effectLst/>
                          <a:latin typeface="Times New Roman" panose="02020603050405020304" pitchFamily="18" charset="0"/>
                          <a:cs typeface="Times New Roman" panose="02020603050405020304" pitchFamily="18" charset="0"/>
                        </a:rPr>
                        <a:t>санат</a:t>
                      </a:r>
                      <a:endParaRPr lang="ru-RU" sz="1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entury Gothic"/>
                        </a:defRPr>
                      </a:lvl1pPr>
                      <a:lvl2pPr marL="457200" algn="l" defTabSz="914400" rtl="0" eaLnBrk="1" latinLnBrk="0" hangingPunct="1">
                        <a:defRPr sz="1800" b="1" kern="1200">
                          <a:solidFill>
                            <a:schemeClr val="lt1"/>
                          </a:solidFill>
                          <a:latin typeface="Century Gothic"/>
                        </a:defRPr>
                      </a:lvl2pPr>
                      <a:lvl3pPr marL="914400" algn="l" defTabSz="914400" rtl="0" eaLnBrk="1" latinLnBrk="0" hangingPunct="1">
                        <a:defRPr sz="1800" b="1" kern="1200">
                          <a:solidFill>
                            <a:schemeClr val="lt1"/>
                          </a:solidFill>
                          <a:latin typeface="Century Gothic"/>
                        </a:defRPr>
                      </a:lvl3pPr>
                      <a:lvl4pPr marL="1371600" algn="l" defTabSz="914400" rtl="0" eaLnBrk="1" latinLnBrk="0" hangingPunct="1">
                        <a:defRPr sz="1800" b="1" kern="1200">
                          <a:solidFill>
                            <a:schemeClr val="lt1"/>
                          </a:solidFill>
                          <a:latin typeface="Century Gothic"/>
                        </a:defRPr>
                      </a:lvl4pPr>
                      <a:lvl5pPr marL="1828800" algn="l" defTabSz="914400" rtl="0" eaLnBrk="1" latinLnBrk="0" hangingPunct="1">
                        <a:defRPr sz="1800" b="1" kern="1200">
                          <a:solidFill>
                            <a:schemeClr val="lt1"/>
                          </a:solidFill>
                          <a:latin typeface="Century Gothic"/>
                        </a:defRPr>
                      </a:lvl5pPr>
                      <a:lvl6pPr marL="2286000" algn="l" defTabSz="914400" rtl="0" eaLnBrk="1" latinLnBrk="0" hangingPunct="1">
                        <a:defRPr sz="1800" b="1" kern="1200">
                          <a:solidFill>
                            <a:schemeClr val="lt1"/>
                          </a:solidFill>
                          <a:latin typeface="Century Gothic"/>
                        </a:defRPr>
                      </a:lvl6pPr>
                      <a:lvl7pPr marL="2743200" algn="l" defTabSz="914400" rtl="0" eaLnBrk="1" latinLnBrk="0" hangingPunct="1">
                        <a:defRPr sz="1800" b="1" kern="1200">
                          <a:solidFill>
                            <a:schemeClr val="lt1"/>
                          </a:solidFill>
                          <a:latin typeface="Century Gothic"/>
                        </a:defRPr>
                      </a:lvl7pPr>
                      <a:lvl8pPr marL="3200400" algn="l" defTabSz="914400" rtl="0" eaLnBrk="1" latinLnBrk="0" hangingPunct="1">
                        <a:defRPr sz="1800" b="1" kern="1200">
                          <a:solidFill>
                            <a:schemeClr val="lt1"/>
                          </a:solidFill>
                          <a:latin typeface="Century Gothic"/>
                        </a:defRPr>
                      </a:lvl8pPr>
                      <a:lvl9pPr marL="3657600" algn="l" defTabSz="914400" rtl="0" eaLnBrk="1" latinLnBrk="0" hangingPunct="1">
                        <a:defRPr sz="1800" b="1" kern="1200">
                          <a:solidFill>
                            <a:schemeClr val="lt1"/>
                          </a:solidFill>
                          <a:latin typeface="Century Gothic"/>
                        </a:defRPr>
                      </a:lvl9pPr>
                    </a:lstStyle>
                    <a:p>
                      <a:pPr algn="ctr">
                        <a:lnSpc>
                          <a:spcPct val="115000"/>
                        </a:lnSpc>
                        <a:spcAft>
                          <a:spcPts val="1000"/>
                        </a:spcAft>
                      </a:pPr>
                      <a:r>
                        <a:rPr lang="en-US" sz="1500" dirty="0">
                          <a:solidFill>
                            <a:schemeClr val="tx1"/>
                          </a:solidFill>
                          <a:effectLst/>
                          <a:latin typeface="Times New Roman" panose="02020603050405020304" pitchFamily="18" charset="0"/>
                          <a:cs typeface="Times New Roman" panose="02020603050405020304" pitchFamily="18" charset="0"/>
                        </a:rPr>
                        <a:t>II</a:t>
                      </a:r>
                      <a:r>
                        <a:rPr lang="kk-KZ" sz="1500" dirty="0">
                          <a:solidFill>
                            <a:schemeClr val="tx1"/>
                          </a:solidFill>
                          <a:effectLst/>
                          <a:latin typeface="Times New Roman" panose="02020603050405020304" pitchFamily="18" charset="0"/>
                          <a:cs typeface="Times New Roman" panose="02020603050405020304" pitchFamily="18" charset="0"/>
                        </a:rPr>
                        <a:t> санат</a:t>
                      </a:r>
                      <a:endParaRPr lang="ru-RU" sz="15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93952565"/>
                  </a:ext>
                </a:extLst>
              </a:tr>
              <a:tr h="223655">
                <a:tc>
                  <a:txBody>
                    <a:bodyPr/>
                    <a:lstStyle>
                      <a:lvl1pPr marL="0" algn="l" defTabSz="914400" rtl="0" eaLnBrk="1" latinLnBrk="0" hangingPunct="1">
                        <a:defRPr sz="1800" b="1" kern="1200">
                          <a:solidFill>
                            <a:schemeClr val="dk1"/>
                          </a:solidFill>
                          <a:latin typeface="Century Gothic"/>
                        </a:defRPr>
                      </a:lvl1pPr>
                      <a:lvl2pPr marL="457200" algn="l" defTabSz="914400" rtl="0" eaLnBrk="1" latinLnBrk="0" hangingPunct="1">
                        <a:defRPr sz="1800" b="1" kern="1200">
                          <a:solidFill>
                            <a:schemeClr val="dk1"/>
                          </a:solidFill>
                          <a:latin typeface="Century Gothic"/>
                        </a:defRPr>
                      </a:lvl2pPr>
                      <a:lvl3pPr marL="914400" algn="l" defTabSz="914400" rtl="0" eaLnBrk="1" latinLnBrk="0" hangingPunct="1">
                        <a:defRPr sz="1800" b="1" kern="1200">
                          <a:solidFill>
                            <a:schemeClr val="dk1"/>
                          </a:solidFill>
                          <a:latin typeface="Century Gothic"/>
                        </a:defRPr>
                      </a:lvl3pPr>
                      <a:lvl4pPr marL="1371600" algn="l" defTabSz="914400" rtl="0" eaLnBrk="1" latinLnBrk="0" hangingPunct="1">
                        <a:defRPr sz="1800" b="1" kern="1200">
                          <a:solidFill>
                            <a:schemeClr val="dk1"/>
                          </a:solidFill>
                          <a:latin typeface="Century Gothic"/>
                        </a:defRPr>
                      </a:lvl4pPr>
                      <a:lvl5pPr marL="1828800" algn="l" defTabSz="914400" rtl="0" eaLnBrk="1" latinLnBrk="0" hangingPunct="1">
                        <a:defRPr sz="1800" b="1" kern="1200">
                          <a:solidFill>
                            <a:schemeClr val="dk1"/>
                          </a:solidFill>
                          <a:latin typeface="Century Gothic"/>
                        </a:defRPr>
                      </a:lvl5pPr>
                      <a:lvl6pPr marL="2286000" algn="l" defTabSz="914400" rtl="0" eaLnBrk="1" latinLnBrk="0" hangingPunct="1">
                        <a:defRPr sz="1800" b="1" kern="1200">
                          <a:solidFill>
                            <a:schemeClr val="dk1"/>
                          </a:solidFill>
                          <a:latin typeface="Century Gothic"/>
                        </a:defRPr>
                      </a:lvl6pPr>
                      <a:lvl7pPr marL="2743200" algn="l" defTabSz="914400" rtl="0" eaLnBrk="1" latinLnBrk="0" hangingPunct="1">
                        <a:defRPr sz="1800" b="1" kern="1200">
                          <a:solidFill>
                            <a:schemeClr val="dk1"/>
                          </a:solidFill>
                          <a:latin typeface="Century Gothic"/>
                        </a:defRPr>
                      </a:lvl7pPr>
                      <a:lvl8pPr marL="3200400" algn="l" defTabSz="914400" rtl="0" eaLnBrk="1" latinLnBrk="0" hangingPunct="1">
                        <a:defRPr sz="1800" b="1" kern="1200">
                          <a:solidFill>
                            <a:schemeClr val="dk1"/>
                          </a:solidFill>
                          <a:latin typeface="Century Gothic"/>
                        </a:defRPr>
                      </a:lvl8pPr>
                      <a:lvl9pPr marL="3657600" algn="l" defTabSz="914400" rtl="0" eaLnBrk="1" latinLnBrk="0" hangingPunct="1">
                        <a:defRPr sz="1800" b="1" kern="1200">
                          <a:solidFill>
                            <a:schemeClr val="dk1"/>
                          </a:solidFill>
                          <a:latin typeface="Century Gothic"/>
                        </a:defRPr>
                      </a:lvl9pPr>
                    </a:lstStyle>
                    <a:p>
                      <a:pPr algn="ctr">
                        <a:lnSpc>
                          <a:spcPct val="115000"/>
                        </a:lnSpc>
                        <a:spcAft>
                          <a:spcPts val="1000"/>
                        </a:spcAft>
                      </a:pPr>
                      <a:r>
                        <a:rPr lang="ru-RU"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2022 ж. 8 ай</a:t>
                      </a: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entury Gothic"/>
                        </a:defRPr>
                      </a:lvl1pPr>
                      <a:lvl2pPr marL="457200" algn="l" defTabSz="914400" rtl="0" eaLnBrk="1" latinLnBrk="0" hangingPunct="1">
                        <a:defRPr sz="1800" kern="1200">
                          <a:solidFill>
                            <a:schemeClr val="dk1"/>
                          </a:solidFill>
                          <a:latin typeface="Century Gothic"/>
                        </a:defRPr>
                      </a:lvl2pPr>
                      <a:lvl3pPr marL="914400" algn="l" defTabSz="914400" rtl="0" eaLnBrk="1" latinLnBrk="0" hangingPunct="1">
                        <a:defRPr sz="1800" kern="1200">
                          <a:solidFill>
                            <a:schemeClr val="dk1"/>
                          </a:solidFill>
                          <a:latin typeface="Century Gothic"/>
                        </a:defRPr>
                      </a:lvl3pPr>
                      <a:lvl4pPr marL="1371600" algn="l" defTabSz="914400" rtl="0" eaLnBrk="1" latinLnBrk="0" hangingPunct="1">
                        <a:defRPr sz="1800" kern="1200">
                          <a:solidFill>
                            <a:schemeClr val="dk1"/>
                          </a:solidFill>
                          <a:latin typeface="Century Gothic"/>
                        </a:defRPr>
                      </a:lvl4pPr>
                      <a:lvl5pPr marL="1828800" algn="l" defTabSz="914400" rtl="0" eaLnBrk="1" latinLnBrk="0" hangingPunct="1">
                        <a:defRPr sz="1800" kern="1200">
                          <a:solidFill>
                            <a:schemeClr val="dk1"/>
                          </a:solidFill>
                          <a:latin typeface="Century Gothic"/>
                        </a:defRPr>
                      </a:lvl5pPr>
                      <a:lvl6pPr marL="2286000" algn="l" defTabSz="914400" rtl="0" eaLnBrk="1" latinLnBrk="0" hangingPunct="1">
                        <a:defRPr sz="1800" kern="1200">
                          <a:solidFill>
                            <a:schemeClr val="dk1"/>
                          </a:solidFill>
                          <a:latin typeface="Century Gothic"/>
                        </a:defRPr>
                      </a:lvl6pPr>
                      <a:lvl7pPr marL="2743200" algn="l" defTabSz="914400" rtl="0" eaLnBrk="1" latinLnBrk="0" hangingPunct="1">
                        <a:defRPr sz="1800" kern="1200">
                          <a:solidFill>
                            <a:schemeClr val="dk1"/>
                          </a:solidFill>
                          <a:latin typeface="Century Gothic"/>
                        </a:defRPr>
                      </a:lvl7pPr>
                      <a:lvl8pPr marL="3200400" algn="l" defTabSz="914400" rtl="0" eaLnBrk="1" latinLnBrk="0" hangingPunct="1">
                        <a:defRPr sz="1800" kern="1200">
                          <a:solidFill>
                            <a:schemeClr val="dk1"/>
                          </a:solidFill>
                          <a:latin typeface="Century Gothic"/>
                        </a:defRPr>
                      </a:lvl8pPr>
                      <a:lvl9pPr marL="3657600" algn="l" defTabSz="914400" rtl="0" eaLnBrk="1" latinLnBrk="0" hangingPunct="1">
                        <a:defRPr sz="1800" kern="1200">
                          <a:solidFill>
                            <a:schemeClr val="dk1"/>
                          </a:solidFill>
                          <a:latin typeface="Century Gothic"/>
                        </a:defRPr>
                      </a:lvl9pPr>
                    </a:lstStyle>
                    <a:p>
                      <a:pPr algn="ctr"/>
                      <a:r>
                        <a:rPr lang="kk-KZ" sz="1600" dirty="0">
                          <a:solidFill>
                            <a:schemeClr val="tx1"/>
                          </a:solidFill>
                          <a:latin typeface="Times New Roman" panose="02020603050405020304" pitchFamily="18" charset="0"/>
                          <a:cs typeface="Times New Roman" panose="02020603050405020304" pitchFamily="18" charset="0"/>
                        </a:rPr>
                        <a:t>206 (31,8</a:t>
                      </a:r>
                      <a:r>
                        <a:rPr lang="ru-RU" sz="1600" dirty="0">
                          <a:solidFill>
                            <a:schemeClr val="tx1"/>
                          </a:solidFill>
                          <a:effectLst/>
                          <a:latin typeface="Times New Roman" panose="02020603050405020304" pitchFamily="18" charset="0"/>
                          <a:cs typeface="Times New Roman" panose="02020603050405020304" pitchFamily="18" charset="0"/>
                        </a:rPr>
                        <a:t>%</a:t>
                      </a:r>
                      <a:r>
                        <a:rPr lang="kk-KZ" sz="1600" dirty="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entury Gothic"/>
                        </a:defRPr>
                      </a:lvl1pPr>
                      <a:lvl2pPr marL="457200" algn="l" defTabSz="914400" rtl="0" eaLnBrk="1" latinLnBrk="0" hangingPunct="1">
                        <a:defRPr sz="1800" kern="1200">
                          <a:solidFill>
                            <a:schemeClr val="dk1"/>
                          </a:solidFill>
                          <a:latin typeface="Century Gothic"/>
                        </a:defRPr>
                      </a:lvl2pPr>
                      <a:lvl3pPr marL="914400" algn="l" defTabSz="914400" rtl="0" eaLnBrk="1" latinLnBrk="0" hangingPunct="1">
                        <a:defRPr sz="1800" kern="1200">
                          <a:solidFill>
                            <a:schemeClr val="dk1"/>
                          </a:solidFill>
                          <a:latin typeface="Century Gothic"/>
                        </a:defRPr>
                      </a:lvl3pPr>
                      <a:lvl4pPr marL="1371600" algn="l" defTabSz="914400" rtl="0" eaLnBrk="1" latinLnBrk="0" hangingPunct="1">
                        <a:defRPr sz="1800" kern="1200">
                          <a:solidFill>
                            <a:schemeClr val="dk1"/>
                          </a:solidFill>
                          <a:latin typeface="Century Gothic"/>
                        </a:defRPr>
                      </a:lvl4pPr>
                      <a:lvl5pPr marL="1828800" algn="l" defTabSz="914400" rtl="0" eaLnBrk="1" latinLnBrk="0" hangingPunct="1">
                        <a:defRPr sz="1800" kern="1200">
                          <a:solidFill>
                            <a:schemeClr val="dk1"/>
                          </a:solidFill>
                          <a:latin typeface="Century Gothic"/>
                        </a:defRPr>
                      </a:lvl5pPr>
                      <a:lvl6pPr marL="2286000" algn="l" defTabSz="914400" rtl="0" eaLnBrk="1" latinLnBrk="0" hangingPunct="1">
                        <a:defRPr sz="1800" kern="1200">
                          <a:solidFill>
                            <a:schemeClr val="dk1"/>
                          </a:solidFill>
                          <a:latin typeface="Century Gothic"/>
                        </a:defRPr>
                      </a:lvl6pPr>
                      <a:lvl7pPr marL="2743200" algn="l" defTabSz="914400" rtl="0" eaLnBrk="1" latinLnBrk="0" hangingPunct="1">
                        <a:defRPr sz="1800" kern="1200">
                          <a:solidFill>
                            <a:schemeClr val="dk1"/>
                          </a:solidFill>
                          <a:latin typeface="Century Gothic"/>
                        </a:defRPr>
                      </a:lvl7pPr>
                      <a:lvl8pPr marL="3200400" algn="l" defTabSz="914400" rtl="0" eaLnBrk="1" latinLnBrk="0" hangingPunct="1">
                        <a:defRPr sz="1800" kern="1200">
                          <a:solidFill>
                            <a:schemeClr val="dk1"/>
                          </a:solidFill>
                          <a:latin typeface="Century Gothic"/>
                        </a:defRPr>
                      </a:lvl8pPr>
                      <a:lvl9pPr marL="3657600" algn="l" defTabSz="914400" rtl="0" eaLnBrk="1" latinLnBrk="0" hangingPunct="1">
                        <a:defRPr sz="1800" kern="1200">
                          <a:solidFill>
                            <a:schemeClr val="dk1"/>
                          </a:solidFill>
                          <a:latin typeface="Century Gothic"/>
                        </a:defRPr>
                      </a:lvl9pPr>
                    </a:lstStyle>
                    <a:p>
                      <a:pPr algn="ctr"/>
                      <a:r>
                        <a:rPr lang="en-US" sz="1600" dirty="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latin typeface="Times New Roman" panose="02020603050405020304" pitchFamily="18" charset="0"/>
                          <a:cs typeface="Times New Roman" panose="02020603050405020304" pitchFamily="18" charset="0"/>
                        </a:rPr>
                        <a:t>160 </a:t>
                      </a:r>
                      <a:r>
                        <a:rPr lang="kk-KZ" sz="1600" dirty="0">
                          <a:solidFill>
                            <a:schemeClr val="tx1"/>
                          </a:solidFill>
                          <a:latin typeface="Times New Roman" panose="02020603050405020304" pitchFamily="18" charset="0"/>
                          <a:cs typeface="Times New Roman" panose="02020603050405020304" pitchFamily="18" charset="0"/>
                        </a:rPr>
                        <a:t>(24,7</a:t>
                      </a:r>
                      <a:r>
                        <a:rPr lang="ru-RU" sz="1600" dirty="0">
                          <a:solidFill>
                            <a:schemeClr val="tx1"/>
                          </a:solidFill>
                          <a:effectLst/>
                          <a:latin typeface="Times New Roman" panose="02020603050405020304" pitchFamily="18" charset="0"/>
                          <a:cs typeface="Times New Roman" panose="02020603050405020304" pitchFamily="18" charset="0"/>
                        </a:rPr>
                        <a:t>%</a:t>
                      </a:r>
                      <a:r>
                        <a:rPr lang="kk-KZ" sz="1600" dirty="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entury Gothic"/>
                        </a:defRPr>
                      </a:lvl1pPr>
                      <a:lvl2pPr marL="457200" algn="l" defTabSz="914400" rtl="0" eaLnBrk="1" latinLnBrk="0" hangingPunct="1">
                        <a:defRPr sz="1800" kern="1200">
                          <a:solidFill>
                            <a:schemeClr val="dk1"/>
                          </a:solidFill>
                          <a:latin typeface="Century Gothic"/>
                        </a:defRPr>
                      </a:lvl2pPr>
                      <a:lvl3pPr marL="914400" algn="l" defTabSz="914400" rtl="0" eaLnBrk="1" latinLnBrk="0" hangingPunct="1">
                        <a:defRPr sz="1800" kern="1200">
                          <a:solidFill>
                            <a:schemeClr val="dk1"/>
                          </a:solidFill>
                          <a:latin typeface="Century Gothic"/>
                        </a:defRPr>
                      </a:lvl3pPr>
                      <a:lvl4pPr marL="1371600" algn="l" defTabSz="914400" rtl="0" eaLnBrk="1" latinLnBrk="0" hangingPunct="1">
                        <a:defRPr sz="1800" kern="1200">
                          <a:solidFill>
                            <a:schemeClr val="dk1"/>
                          </a:solidFill>
                          <a:latin typeface="Century Gothic"/>
                        </a:defRPr>
                      </a:lvl4pPr>
                      <a:lvl5pPr marL="1828800" algn="l" defTabSz="914400" rtl="0" eaLnBrk="1" latinLnBrk="0" hangingPunct="1">
                        <a:defRPr sz="1800" kern="1200">
                          <a:solidFill>
                            <a:schemeClr val="dk1"/>
                          </a:solidFill>
                          <a:latin typeface="Century Gothic"/>
                        </a:defRPr>
                      </a:lvl5pPr>
                      <a:lvl6pPr marL="2286000" algn="l" defTabSz="914400" rtl="0" eaLnBrk="1" latinLnBrk="0" hangingPunct="1">
                        <a:defRPr sz="1800" kern="1200">
                          <a:solidFill>
                            <a:schemeClr val="dk1"/>
                          </a:solidFill>
                          <a:latin typeface="Century Gothic"/>
                        </a:defRPr>
                      </a:lvl6pPr>
                      <a:lvl7pPr marL="2743200" algn="l" defTabSz="914400" rtl="0" eaLnBrk="1" latinLnBrk="0" hangingPunct="1">
                        <a:defRPr sz="1800" kern="1200">
                          <a:solidFill>
                            <a:schemeClr val="dk1"/>
                          </a:solidFill>
                          <a:latin typeface="Century Gothic"/>
                        </a:defRPr>
                      </a:lvl7pPr>
                      <a:lvl8pPr marL="3200400" algn="l" defTabSz="914400" rtl="0" eaLnBrk="1" latinLnBrk="0" hangingPunct="1">
                        <a:defRPr sz="1800" kern="1200">
                          <a:solidFill>
                            <a:schemeClr val="dk1"/>
                          </a:solidFill>
                          <a:latin typeface="Century Gothic"/>
                        </a:defRPr>
                      </a:lvl8pPr>
                      <a:lvl9pPr marL="3657600" algn="l" defTabSz="914400" rtl="0" eaLnBrk="1" latinLnBrk="0" hangingPunct="1">
                        <a:defRPr sz="1800" kern="1200">
                          <a:solidFill>
                            <a:schemeClr val="dk1"/>
                          </a:solidFill>
                          <a:latin typeface="Century Gothic"/>
                        </a:defRPr>
                      </a:lvl9pPr>
                    </a:lstStyle>
                    <a:p>
                      <a:pPr algn="ctr"/>
                      <a:r>
                        <a:rPr lang="ru-RU" sz="1600" dirty="0">
                          <a:solidFill>
                            <a:schemeClr val="tx1"/>
                          </a:solidFill>
                          <a:latin typeface="Times New Roman" panose="02020603050405020304" pitchFamily="18" charset="0"/>
                          <a:cs typeface="Times New Roman" panose="02020603050405020304" pitchFamily="18" charset="0"/>
                        </a:rPr>
                        <a:t>   35 </a:t>
                      </a:r>
                      <a:r>
                        <a:rPr lang="kk-KZ" sz="1600" dirty="0">
                          <a:solidFill>
                            <a:schemeClr val="tx1"/>
                          </a:solidFill>
                          <a:latin typeface="Times New Roman" panose="02020603050405020304" pitchFamily="18" charset="0"/>
                          <a:cs typeface="Times New Roman" panose="02020603050405020304" pitchFamily="18" charset="0"/>
                        </a:rPr>
                        <a:t>(5,4</a:t>
                      </a:r>
                      <a:r>
                        <a:rPr lang="ru-RU" sz="1600" dirty="0">
                          <a:solidFill>
                            <a:schemeClr val="tx1"/>
                          </a:solidFill>
                          <a:effectLst/>
                          <a:latin typeface="Times New Roman" panose="02020603050405020304" pitchFamily="18" charset="0"/>
                          <a:cs typeface="Times New Roman" panose="02020603050405020304" pitchFamily="18" charset="0"/>
                        </a:rPr>
                        <a:t>%</a:t>
                      </a:r>
                      <a:r>
                        <a:rPr lang="kk-KZ" sz="1600" dirty="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entury Gothic"/>
                        </a:defRPr>
                      </a:lvl1pPr>
                      <a:lvl2pPr marL="457200" algn="l" defTabSz="914400" rtl="0" eaLnBrk="1" latinLnBrk="0" hangingPunct="1">
                        <a:defRPr sz="1800" kern="1200">
                          <a:solidFill>
                            <a:schemeClr val="dk1"/>
                          </a:solidFill>
                          <a:latin typeface="Century Gothic"/>
                        </a:defRPr>
                      </a:lvl2pPr>
                      <a:lvl3pPr marL="914400" algn="l" defTabSz="914400" rtl="0" eaLnBrk="1" latinLnBrk="0" hangingPunct="1">
                        <a:defRPr sz="1800" kern="1200">
                          <a:solidFill>
                            <a:schemeClr val="dk1"/>
                          </a:solidFill>
                          <a:latin typeface="Century Gothic"/>
                        </a:defRPr>
                      </a:lvl3pPr>
                      <a:lvl4pPr marL="1371600" algn="l" defTabSz="914400" rtl="0" eaLnBrk="1" latinLnBrk="0" hangingPunct="1">
                        <a:defRPr sz="1800" kern="1200">
                          <a:solidFill>
                            <a:schemeClr val="dk1"/>
                          </a:solidFill>
                          <a:latin typeface="Century Gothic"/>
                        </a:defRPr>
                      </a:lvl4pPr>
                      <a:lvl5pPr marL="1828800" algn="l" defTabSz="914400" rtl="0" eaLnBrk="1" latinLnBrk="0" hangingPunct="1">
                        <a:defRPr sz="1800" kern="1200">
                          <a:solidFill>
                            <a:schemeClr val="dk1"/>
                          </a:solidFill>
                          <a:latin typeface="Century Gothic"/>
                        </a:defRPr>
                      </a:lvl5pPr>
                      <a:lvl6pPr marL="2286000" algn="l" defTabSz="914400" rtl="0" eaLnBrk="1" latinLnBrk="0" hangingPunct="1">
                        <a:defRPr sz="1800" kern="1200">
                          <a:solidFill>
                            <a:schemeClr val="dk1"/>
                          </a:solidFill>
                          <a:latin typeface="Century Gothic"/>
                        </a:defRPr>
                      </a:lvl6pPr>
                      <a:lvl7pPr marL="2743200" algn="l" defTabSz="914400" rtl="0" eaLnBrk="1" latinLnBrk="0" hangingPunct="1">
                        <a:defRPr sz="1800" kern="1200">
                          <a:solidFill>
                            <a:schemeClr val="dk1"/>
                          </a:solidFill>
                          <a:latin typeface="Century Gothic"/>
                        </a:defRPr>
                      </a:lvl7pPr>
                      <a:lvl8pPr marL="3200400" algn="l" defTabSz="914400" rtl="0" eaLnBrk="1" latinLnBrk="0" hangingPunct="1">
                        <a:defRPr sz="1800" kern="1200">
                          <a:solidFill>
                            <a:schemeClr val="dk1"/>
                          </a:solidFill>
                          <a:latin typeface="Century Gothic"/>
                        </a:defRPr>
                      </a:lvl8pPr>
                      <a:lvl9pPr marL="3657600" algn="l" defTabSz="914400" rtl="0" eaLnBrk="1" latinLnBrk="0" hangingPunct="1">
                        <a:defRPr sz="1800" kern="1200">
                          <a:solidFill>
                            <a:schemeClr val="dk1"/>
                          </a:solidFill>
                          <a:latin typeface="Century Gothic"/>
                        </a:defRPr>
                      </a:lvl9pPr>
                    </a:lstStyle>
                    <a:p>
                      <a:pPr algn="ctr"/>
                      <a:r>
                        <a:rPr lang="ru-RU" sz="1600" baseline="0" dirty="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latin typeface="Times New Roman" panose="02020603050405020304" pitchFamily="18" charset="0"/>
                          <a:cs typeface="Times New Roman" panose="02020603050405020304" pitchFamily="18" charset="0"/>
                        </a:rPr>
                        <a:t>11 </a:t>
                      </a:r>
                      <a:r>
                        <a:rPr lang="kk-KZ" sz="1600" dirty="0">
                          <a:solidFill>
                            <a:schemeClr val="tx1"/>
                          </a:solidFill>
                          <a:latin typeface="Times New Roman" panose="02020603050405020304" pitchFamily="18" charset="0"/>
                          <a:cs typeface="Times New Roman" panose="02020603050405020304" pitchFamily="18" charset="0"/>
                        </a:rPr>
                        <a:t>(1,7</a:t>
                      </a:r>
                      <a:r>
                        <a:rPr lang="ru-RU" sz="1600" dirty="0">
                          <a:solidFill>
                            <a:schemeClr val="tx1"/>
                          </a:solidFill>
                          <a:effectLst/>
                          <a:latin typeface="Times New Roman" panose="02020603050405020304" pitchFamily="18" charset="0"/>
                          <a:cs typeface="Times New Roman" panose="02020603050405020304" pitchFamily="18" charset="0"/>
                        </a:rPr>
                        <a:t>%</a:t>
                      </a:r>
                      <a:r>
                        <a:rPr lang="kk-KZ" sz="1600" dirty="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33338828"/>
                  </a:ext>
                </a:extLst>
              </a:tr>
              <a:tr h="223655">
                <a:tc>
                  <a:txBody>
                    <a:bodyPr/>
                    <a:lstStyle>
                      <a:lvl1pPr marL="0" algn="l" defTabSz="914400" rtl="0" eaLnBrk="1" latinLnBrk="0" hangingPunct="1">
                        <a:defRPr sz="1800" b="1" kern="1200">
                          <a:solidFill>
                            <a:schemeClr val="dk1"/>
                          </a:solidFill>
                          <a:latin typeface="Century Gothic"/>
                        </a:defRPr>
                      </a:lvl1pPr>
                      <a:lvl2pPr marL="457200" algn="l" defTabSz="914400" rtl="0" eaLnBrk="1" latinLnBrk="0" hangingPunct="1">
                        <a:defRPr sz="1800" b="1" kern="1200">
                          <a:solidFill>
                            <a:schemeClr val="dk1"/>
                          </a:solidFill>
                          <a:latin typeface="Century Gothic"/>
                        </a:defRPr>
                      </a:lvl2pPr>
                      <a:lvl3pPr marL="914400" algn="l" defTabSz="914400" rtl="0" eaLnBrk="1" latinLnBrk="0" hangingPunct="1">
                        <a:defRPr sz="1800" b="1" kern="1200">
                          <a:solidFill>
                            <a:schemeClr val="dk1"/>
                          </a:solidFill>
                          <a:latin typeface="Century Gothic"/>
                        </a:defRPr>
                      </a:lvl3pPr>
                      <a:lvl4pPr marL="1371600" algn="l" defTabSz="914400" rtl="0" eaLnBrk="1" latinLnBrk="0" hangingPunct="1">
                        <a:defRPr sz="1800" b="1" kern="1200">
                          <a:solidFill>
                            <a:schemeClr val="dk1"/>
                          </a:solidFill>
                          <a:latin typeface="Century Gothic"/>
                        </a:defRPr>
                      </a:lvl4pPr>
                      <a:lvl5pPr marL="1828800" algn="l" defTabSz="914400" rtl="0" eaLnBrk="1" latinLnBrk="0" hangingPunct="1">
                        <a:defRPr sz="1800" b="1" kern="1200">
                          <a:solidFill>
                            <a:schemeClr val="dk1"/>
                          </a:solidFill>
                          <a:latin typeface="Century Gothic"/>
                        </a:defRPr>
                      </a:lvl5pPr>
                      <a:lvl6pPr marL="2286000" algn="l" defTabSz="914400" rtl="0" eaLnBrk="1" latinLnBrk="0" hangingPunct="1">
                        <a:defRPr sz="1800" b="1" kern="1200">
                          <a:solidFill>
                            <a:schemeClr val="dk1"/>
                          </a:solidFill>
                          <a:latin typeface="Century Gothic"/>
                        </a:defRPr>
                      </a:lvl6pPr>
                      <a:lvl7pPr marL="2743200" algn="l" defTabSz="914400" rtl="0" eaLnBrk="1" latinLnBrk="0" hangingPunct="1">
                        <a:defRPr sz="1800" b="1" kern="1200">
                          <a:solidFill>
                            <a:schemeClr val="dk1"/>
                          </a:solidFill>
                          <a:latin typeface="Century Gothic"/>
                        </a:defRPr>
                      </a:lvl7pPr>
                      <a:lvl8pPr marL="3200400" algn="l" defTabSz="914400" rtl="0" eaLnBrk="1" latinLnBrk="0" hangingPunct="1">
                        <a:defRPr sz="1800" b="1" kern="1200">
                          <a:solidFill>
                            <a:schemeClr val="dk1"/>
                          </a:solidFill>
                          <a:latin typeface="Century Gothic"/>
                        </a:defRPr>
                      </a:lvl8pPr>
                      <a:lvl9pPr marL="3657600" algn="l" defTabSz="914400" rtl="0" eaLnBrk="1" latinLnBrk="0" hangingPunct="1">
                        <a:defRPr sz="1800" b="1" kern="1200">
                          <a:solidFill>
                            <a:schemeClr val="dk1"/>
                          </a:solidFill>
                          <a:latin typeface="Century Gothic"/>
                        </a:defRPr>
                      </a:lvl9pPr>
                    </a:lstStyle>
                    <a:p>
                      <a:pPr algn="ctr">
                        <a:lnSpc>
                          <a:spcPct val="115000"/>
                        </a:lnSpc>
                        <a:spcAft>
                          <a:spcPts val="1000"/>
                        </a:spcAft>
                      </a:pPr>
                      <a:r>
                        <a:rPr lang="ru-RU"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2023 ж. 8 ай</a:t>
                      </a: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entury Gothic"/>
                        </a:defRPr>
                      </a:lvl1pPr>
                      <a:lvl2pPr marL="457200" algn="l" defTabSz="914400" rtl="0" eaLnBrk="1" latinLnBrk="0" hangingPunct="1">
                        <a:defRPr sz="1800" kern="1200">
                          <a:solidFill>
                            <a:schemeClr val="dk1"/>
                          </a:solidFill>
                          <a:latin typeface="Century Gothic"/>
                        </a:defRPr>
                      </a:lvl2pPr>
                      <a:lvl3pPr marL="914400" algn="l" defTabSz="914400" rtl="0" eaLnBrk="1" latinLnBrk="0" hangingPunct="1">
                        <a:defRPr sz="1800" kern="1200">
                          <a:solidFill>
                            <a:schemeClr val="dk1"/>
                          </a:solidFill>
                          <a:latin typeface="Century Gothic"/>
                        </a:defRPr>
                      </a:lvl3pPr>
                      <a:lvl4pPr marL="1371600" algn="l" defTabSz="914400" rtl="0" eaLnBrk="1" latinLnBrk="0" hangingPunct="1">
                        <a:defRPr sz="1800" kern="1200">
                          <a:solidFill>
                            <a:schemeClr val="dk1"/>
                          </a:solidFill>
                          <a:latin typeface="Century Gothic"/>
                        </a:defRPr>
                      </a:lvl4pPr>
                      <a:lvl5pPr marL="1828800" algn="l" defTabSz="914400" rtl="0" eaLnBrk="1" latinLnBrk="0" hangingPunct="1">
                        <a:defRPr sz="1800" kern="1200">
                          <a:solidFill>
                            <a:schemeClr val="dk1"/>
                          </a:solidFill>
                          <a:latin typeface="Century Gothic"/>
                        </a:defRPr>
                      </a:lvl5pPr>
                      <a:lvl6pPr marL="2286000" algn="l" defTabSz="914400" rtl="0" eaLnBrk="1" latinLnBrk="0" hangingPunct="1">
                        <a:defRPr sz="1800" kern="1200">
                          <a:solidFill>
                            <a:schemeClr val="dk1"/>
                          </a:solidFill>
                          <a:latin typeface="Century Gothic"/>
                        </a:defRPr>
                      </a:lvl6pPr>
                      <a:lvl7pPr marL="2743200" algn="l" defTabSz="914400" rtl="0" eaLnBrk="1" latinLnBrk="0" hangingPunct="1">
                        <a:defRPr sz="1800" kern="1200">
                          <a:solidFill>
                            <a:schemeClr val="dk1"/>
                          </a:solidFill>
                          <a:latin typeface="Century Gothic"/>
                        </a:defRPr>
                      </a:lvl7pPr>
                      <a:lvl8pPr marL="3200400" algn="l" defTabSz="914400" rtl="0" eaLnBrk="1" latinLnBrk="0" hangingPunct="1">
                        <a:defRPr sz="1800" kern="1200">
                          <a:solidFill>
                            <a:schemeClr val="dk1"/>
                          </a:solidFill>
                          <a:latin typeface="Century Gothic"/>
                        </a:defRPr>
                      </a:lvl8pPr>
                      <a:lvl9pPr marL="3657600" algn="l" defTabSz="914400" rtl="0" eaLnBrk="1" latinLnBrk="0" hangingPunct="1">
                        <a:defRPr sz="1800" kern="1200">
                          <a:solidFill>
                            <a:schemeClr val="dk1"/>
                          </a:solidFill>
                          <a:latin typeface="Century Gothic"/>
                        </a:defRPr>
                      </a:lvl9pPr>
                    </a:lstStyle>
                    <a:p>
                      <a:pPr algn="ctr"/>
                      <a:r>
                        <a:rPr lang="kk-KZ" sz="1600" dirty="0">
                          <a:solidFill>
                            <a:schemeClr val="tx1"/>
                          </a:solidFill>
                          <a:latin typeface="Times New Roman" panose="02020603050405020304" pitchFamily="18" charset="0"/>
                          <a:cs typeface="Times New Roman" panose="02020603050405020304" pitchFamily="18" charset="0"/>
                        </a:rPr>
                        <a:t>182 (27</a:t>
                      </a:r>
                      <a:r>
                        <a:rPr lang="kk-KZ" sz="1600" baseline="0" dirty="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effectLst/>
                          <a:latin typeface="Times New Roman" panose="02020603050405020304" pitchFamily="18" charset="0"/>
                          <a:cs typeface="Times New Roman" panose="02020603050405020304" pitchFamily="18" charset="0"/>
                        </a:rPr>
                        <a:t>%</a:t>
                      </a:r>
                      <a:r>
                        <a:rPr lang="kk-KZ" sz="1600" dirty="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entury Gothic"/>
                        </a:defRPr>
                      </a:lvl1pPr>
                      <a:lvl2pPr marL="457200" algn="l" defTabSz="914400" rtl="0" eaLnBrk="1" latinLnBrk="0" hangingPunct="1">
                        <a:defRPr sz="1800" kern="1200">
                          <a:solidFill>
                            <a:schemeClr val="dk1"/>
                          </a:solidFill>
                          <a:latin typeface="Century Gothic"/>
                        </a:defRPr>
                      </a:lvl2pPr>
                      <a:lvl3pPr marL="914400" algn="l" defTabSz="914400" rtl="0" eaLnBrk="1" latinLnBrk="0" hangingPunct="1">
                        <a:defRPr sz="1800" kern="1200">
                          <a:solidFill>
                            <a:schemeClr val="dk1"/>
                          </a:solidFill>
                          <a:latin typeface="Century Gothic"/>
                        </a:defRPr>
                      </a:lvl3pPr>
                      <a:lvl4pPr marL="1371600" algn="l" defTabSz="914400" rtl="0" eaLnBrk="1" latinLnBrk="0" hangingPunct="1">
                        <a:defRPr sz="1800" kern="1200">
                          <a:solidFill>
                            <a:schemeClr val="dk1"/>
                          </a:solidFill>
                          <a:latin typeface="Century Gothic"/>
                        </a:defRPr>
                      </a:lvl4pPr>
                      <a:lvl5pPr marL="1828800" algn="l" defTabSz="914400" rtl="0" eaLnBrk="1" latinLnBrk="0" hangingPunct="1">
                        <a:defRPr sz="1800" kern="1200">
                          <a:solidFill>
                            <a:schemeClr val="dk1"/>
                          </a:solidFill>
                          <a:latin typeface="Century Gothic"/>
                        </a:defRPr>
                      </a:lvl5pPr>
                      <a:lvl6pPr marL="2286000" algn="l" defTabSz="914400" rtl="0" eaLnBrk="1" latinLnBrk="0" hangingPunct="1">
                        <a:defRPr sz="1800" kern="1200">
                          <a:solidFill>
                            <a:schemeClr val="dk1"/>
                          </a:solidFill>
                          <a:latin typeface="Century Gothic"/>
                        </a:defRPr>
                      </a:lvl6pPr>
                      <a:lvl7pPr marL="2743200" algn="l" defTabSz="914400" rtl="0" eaLnBrk="1" latinLnBrk="0" hangingPunct="1">
                        <a:defRPr sz="1800" kern="1200">
                          <a:solidFill>
                            <a:schemeClr val="dk1"/>
                          </a:solidFill>
                          <a:latin typeface="Century Gothic"/>
                        </a:defRPr>
                      </a:lvl7pPr>
                      <a:lvl8pPr marL="3200400" algn="l" defTabSz="914400" rtl="0" eaLnBrk="1" latinLnBrk="0" hangingPunct="1">
                        <a:defRPr sz="1800" kern="1200">
                          <a:solidFill>
                            <a:schemeClr val="dk1"/>
                          </a:solidFill>
                          <a:latin typeface="Century Gothic"/>
                        </a:defRPr>
                      </a:lvl8pPr>
                      <a:lvl9pPr marL="3657600" algn="l" defTabSz="914400" rtl="0" eaLnBrk="1" latinLnBrk="0" hangingPunct="1">
                        <a:defRPr sz="1800" kern="1200">
                          <a:solidFill>
                            <a:schemeClr val="dk1"/>
                          </a:solidFill>
                          <a:latin typeface="Century Gothic"/>
                        </a:defRPr>
                      </a:lvl9pPr>
                    </a:lstStyle>
                    <a:p>
                      <a:pPr algn="ctr"/>
                      <a:r>
                        <a:rPr lang="ru-RU" sz="1600" dirty="0">
                          <a:solidFill>
                            <a:schemeClr val="tx1"/>
                          </a:solidFill>
                          <a:latin typeface="Times New Roman" panose="02020603050405020304" pitchFamily="18" charset="0"/>
                          <a:cs typeface="Times New Roman" panose="02020603050405020304" pitchFamily="18" charset="0"/>
                        </a:rPr>
                        <a:t>145 </a:t>
                      </a:r>
                      <a:r>
                        <a:rPr lang="kk-KZ" sz="1600" dirty="0">
                          <a:solidFill>
                            <a:schemeClr val="tx1"/>
                          </a:solidFill>
                          <a:latin typeface="Times New Roman" panose="02020603050405020304" pitchFamily="18" charset="0"/>
                          <a:cs typeface="Times New Roman" panose="02020603050405020304" pitchFamily="18" charset="0"/>
                        </a:rPr>
                        <a:t>(22</a:t>
                      </a:r>
                      <a:r>
                        <a:rPr lang="kk-KZ" sz="1600" baseline="0" dirty="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effectLst/>
                          <a:latin typeface="Times New Roman" panose="02020603050405020304" pitchFamily="18" charset="0"/>
                          <a:cs typeface="Times New Roman" panose="02020603050405020304" pitchFamily="18" charset="0"/>
                        </a:rPr>
                        <a:t>%</a:t>
                      </a:r>
                      <a:r>
                        <a:rPr lang="kk-KZ" sz="1600" dirty="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entury Gothic"/>
                        </a:defRPr>
                      </a:lvl1pPr>
                      <a:lvl2pPr marL="457200" algn="l" defTabSz="914400" rtl="0" eaLnBrk="1" latinLnBrk="0" hangingPunct="1">
                        <a:defRPr sz="1800" kern="1200">
                          <a:solidFill>
                            <a:schemeClr val="dk1"/>
                          </a:solidFill>
                          <a:latin typeface="Century Gothic"/>
                        </a:defRPr>
                      </a:lvl2pPr>
                      <a:lvl3pPr marL="914400" algn="l" defTabSz="914400" rtl="0" eaLnBrk="1" latinLnBrk="0" hangingPunct="1">
                        <a:defRPr sz="1800" kern="1200">
                          <a:solidFill>
                            <a:schemeClr val="dk1"/>
                          </a:solidFill>
                          <a:latin typeface="Century Gothic"/>
                        </a:defRPr>
                      </a:lvl3pPr>
                      <a:lvl4pPr marL="1371600" algn="l" defTabSz="914400" rtl="0" eaLnBrk="1" latinLnBrk="0" hangingPunct="1">
                        <a:defRPr sz="1800" kern="1200">
                          <a:solidFill>
                            <a:schemeClr val="dk1"/>
                          </a:solidFill>
                          <a:latin typeface="Century Gothic"/>
                        </a:defRPr>
                      </a:lvl4pPr>
                      <a:lvl5pPr marL="1828800" algn="l" defTabSz="914400" rtl="0" eaLnBrk="1" latinLnBrk="0" hangingPunct="1">
                        <a:defRPr sz="1800" kern="1200">
                          <a:solidFill>
                            <a:schemeClr val="dk1"/>
                          </a:solidFill>
                          <a:latin typeface="Century Gothic"/>
                        </a:defRPr>
                      </a:lvl5pPr>
                      <a:lvl6pPr marL="2286000" algn="l" defTabSz="914400" rtl="0" eaLnBrk="1" latinLnBrk="0" hangingPunct="1">
                        <a:defRPr sz="1800" kern="1200">
                          <a:solidFill>
                            <a:schemeClr val="dk1"/>
                          </a:solidFill>
                          <a:latin typeface="Century Gothic"/>
                        </a:defRPr>
                      </a:lvl6pPr>
                      <a:lvl7pPr marL="2743200" algn="l" defTabSz="914400" rtl="0" eaLnBrk="1" latinLnBrk="0" hangingPunct="1">
                        <a:defRPr sz="1800" kern="1200">
                          <a:solidFill>
                            <a:schemeClr val="dk1"/>
                          </a:solidFill>
                          <a:latin typeface="Century Gothic"/>
                        </a:defRPr>
                      </a:lvl7pPr>
                      <a:lvl8pPr marL="3200400" algn="l" defTabSz="914400" rtl="0" eaLnBrk="1" latinLnBrk="0" hangingPunct="1">
                        <a:defRPr sz="1800" kern="1200">
                          <a:solidFill>
                            <a:schemeClr val="dk1"/>
                          </a:solidFill>
                          <a:latin typeface="Century Gothic"/>
                        </a:defRPr>
                      </a:lvl8pPr>
                      <a:lvl9pPr marL="3657600" algn="l" defTabSz="914400" rtl="0" eaLnBrk="1" latinLnBrk="0" hangingPunct="1">
                        <a:defRPr sz="1800" kern="1200">
                          <a:solidFill>
                            <a:schemeClr val="dk1"/>
                          </a:solidFill>
                          <a:latin typeface="Century Gothic"/>
                        </a:defRPr>
                      </a:lvl9pPr>
                    </a:lstStyle>
                    <a:p>
                      <a:pPr algn="ctr"/>
                      <a:r>
                        <a:rPr lang="ru-RU" sz="1600" dirty="0">
                          <a:solidFill>
                            <a:schemeClr val="tx1"/>
                          </a:solidFill>
                          <a:latin typeface="Times New Roman" panose="02020603050405020304" pitchFamily="18" charset="0"/>
                          <a:cs typeface="Times New Roman" panose="02020603050405020304" pitchFamily="18" charset="0"/>
                        </a:rPr>
                        <a:t>28 </a:t>
                      </a:r>
                      <a:r>
                        <a:rPr lang="kk-KZ" sz="1600" dirty="0">
                          <a:solidFill>
                            <a:schemeClr val="tx1"/>
                          </a:solidFill>
                          <a:latin typeface="Times New Roman" panose="02020603050405020304" pitchFamily="18" charset="0"/>
                          <a:cs typeface="Times New Roman" panose="02020603050405020304" pitchFamily="18" charset="0"/>
                        </a:rPr>
                        <a:t>(4</a:t>
                      </a:r>
                      <a:r>
                        <a:rPr lang="ru-RU" sz="1600" dirty="0">
                          <a:solidFill>
                            <a:schemeClr val="tx1"/>
                          </a:solidFill>
                          <a:effectLst/>
                          <a:latin typeface="Times New Roman" panose="02020603050405020304" pitchFamily="18" charset="0"/>
                          <a:cs typeface="Times New Roman" panose="02020603050405020304" pitchFamily="18" charset="0"/>
                        </a:rPr>
                        <a:t>%</a:t>
                      </a:r>
                      <a:r>
                        <a:rPr lang="kk-KZ" sz="1600" dirty="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entury Gothic"/>
                        </a:defRPr>
                      </a:lvl1pPr>
                      <a:lvl2pPr marL="457200" algn="l" defTabSz="914400" rtl="0" eaLnBrk="1" latinLnBrk="0" hangingPunct="1">
                        <a:defRPr sz="1800" kern="1200">
                          <a:solidFill>
                            <a:schemeClr val="dk1"/>
                          </a:solidFill>
                          <a:latin typeface="Century Gothic"/>
                        </a:defRPr>
                      </a:lvl2pPr>
                      <a:lvl3pPr marL="914400" algn="l" defTabSz="914400" rtl="0" eaLnBrk="1" latinLnBrk="0" hangingPunct="1">
                        <a:defRPr sz="1800" kern="1200">
                          <a:solidFill>
                            <a:schemeClr val="dk1"/>
                          </a:solidFill>
                          <a:latin typeface="Century Gothic"/>
                        </a:defRPr>
                      </a:lvl3pPr>
                      <a:lvl4pPr marL="1371600" algn="l" defTabSz="914400" rtl="0" eaLnBrk="1" latinLnBrk="0" hangingPunct="1">
                        <a:defRPr sz="1800" kern="1200">
                          <a:solidFill>
                            <a:schemeClr val="dk1"/>
                          </a:solidFill>
                          <a:latin typeface="Century Gothic"/>
                        </a:defRPr>
                      </a:lvl4pPr>
                      <a:lvl5pPr marL="1828800" algn="l" defTabSz="914400" rtl="0" eaLnBrk="1" latinLnBrk="0" hangingPunct="1">
                        <a:defRPr sz="1800" kern="1200">
                          <a:solidFill>
                            <a:schemeClr val="dk1"/>
                          </a:solidFill>
                          <a:latin typeface="Century Gothic"/>
                        </a:defRPr>
                      </a:lvl5pPr>
                      <a:lvl6pPr marL="2286000" algn="l" defTabSz="914400" rtl="0" eaLnBrk="1" latinLnBrk="0" hangingPunct="1">
                        <a:defRPr sz="1800" kern="1200">
                          <a:solidFill>
                            <a:schemeClr val="dk1"/>
                          </a:solidFill>
                          <a:latin typeface="Century Gothic"/>
                        </a:defRPr>
                      </a:lvl6pPr>
                      <a:lvl7pPr marL="2743200" algn="l" defTabSz="914400" rtl="0" eaLnBrk="1" latinLnBrk="0" hangingPunct="1">
                        <a:defRPr sz="1800" kern="1200">
                          <a:solidFill>
                            <a:schemeClr val="dk1"/>
                          </a:solidFill>
                          <a:latin typeface="Century Gothic"/>
                        </a:defRPr>
                      </a:lvl7pPr>
                      <a:lvl8pPr marL="3200400" algn="l" defTabSz="914400" rtl="0" eaLnBrk="1" latinLnBrk="0" hangingPunct="1">
                        <a:defRPr sz="1800" kern="1200">
                          <a:solidFill>
                            <a:schemeClr val="dk1"/>
                          </a:solidFill>
                          <a:latin typeface="Century Gothic"/>
                        </a:defRPr>
                      </a:lvl8pPr>
                      <a:lvl9pPr marL="3657600" algn="l" defTabSz="914400" rtl="0" eaLnBrk="1" latinLnBrk="0" hangingPunct="1">
                        <a:defRPr sz="1800" kern="1200">
                          <a:solidFill>
                            <a:schemeClr val="dk1"/>
                          </a:solidFill>
                          <a:latin typeface="Century Gothic"/>
                        </a:defRPr>
                      </a:lvl9pPr>
                    </a:lstStyle>
                    <a:p>
                      <a:pPr algn="ctr"/>
                      <a:r>
                        <a:rPr lang="ru-RU" sz="1600" baseline="0" dirty="0">
                          <a:solidFill>
                            <a:schemeClr val="tx1"/>
                          </a:solidFill>
                          <a:latin typeface="Times New Roman" panose="02020603050405020304" pitchFamily="18" charset="0"/>
                          <a:cs typeface="Times New Roman" panose="02020603050405020304" pitchFamily="18" charset="0"/>
                        </a:rPr>
                        <a:t>9 </a:t>
                      </a:r>
                      <a:r>
                        <a:rPr lang="kk-KZ" sz="1600" dirty="0">
                          <a:solidFill>
                            <a:schemeClr val="tx1"/>
                          </a:solidFill>
                          <a:latin typeface="Times New Roman" panose="02020603050405020304" pitchFamily="18" charset="0"/>
                          <a:cs typeface="Times New Roman" panose="02020603050405020304" pitchFamily="18" charset="0"/>
                        </a:rPr>
                        <a:t>(1</a:t>
                      </a:r>
                      <a:r>
                        <a:rPr lang="ru-RU" sz="1600" dirty="0">
                          <a:solidFill>
                            <a:schemeClr val="tx1"/>
                          </a:solidFill>
                          <a:effectLst/>
                          <a:latin typeface="Times New Roman" panose="02020603050405020304" pitchFamily="18" charset="0"/>
                          <a:cs typeface="Times New Roman" panose="02020603050405020304" pitchFamily="18" charset="0"/>
                        </a:rPr>
                        <a:t>%</a:t>
                      </a:r>
                      <a:r>
                        <a:rPr lang="kk-KZ" sz="1600" dirty="0">
                          <a:solidFill>
                            <a:schemeClr val="tx1"/>
                          </a:solidFill>
                          <a:latin typeface="Times New Roman" panose="02020603050405020304" pitchFamily="18" charset="0"/>
                          <a:cs typeface="Times New Roman" panose="02020603050405020304" pitchFamily="18" charset="0"/>
                        </a:rPr>
                        <a:t>)</a:t>
                      </a:r>
                      <a:endParaRPr lang="ru-RU" sz="1600" dirty="0">
                        <a:solidFill>
                          <a:schemeClr val="tx1"/>
                        </a:solidFill>
                        <a:latin typeface="Times New Roman" panose="02020603050405020304" pitchFamily="18" charset="0"/>
                        <a:cs typeface="Times New Roman" panose="02020603050405020304" pitchFamily="18" charset="0"/>
                      </a:endParaRPr>
                    </a:p>
                  </a:txBody>
                  <a:tcPr marL="48621" marR="48621"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bl>
          </a:graphicData>
        </a:graphic>
      </p:graphicFrame>
      <p:sp>
        <p:nvSpPr>
          <p:cNvPr id="19" name="Прямоугольник 18">
            <a:extLst>
              <a:ext uri="{FF2B5EF4-FFF2-40B4-BE49-F238E27FC236}">
                <a16:creationId xmlns:a16="http://schemas.microsoft.com/office/drawing/2014/main" id="{F8D69C17-78ED-4FD7-9187-3F659CC8E77B}"/>
              </a:ext>
            </a:extLst>
          </p:cNvPr>
          <p:cNvSpPr/>
          <p:nvPr/>
        </p:nvSpPr>
        <p:spPr>
          <a:xfrm>
            <a:off x="984069" y="5122786"/>
            <a:ext cx="9958255" cy="646331"/>
          </a:xfrm>
          <a:prstGeom prst="rect">
            <a:avLst/>
          </a:prstGeom>
        </p:spPr>
        <p:txBody>
          <a:bodyPr wrap="square">
            <a:spAutoFit/>
          </a:bodyPr>
          <a:lstStyle/>
          <a:p>
            <a:pPr algn="just" defTabSz="914400">
              <a:defRPr/>
            </a:pPr>
            <a:r>
              <a:rPr lang="kk-KZ" sz="1200" i="1" dirty="0">
                <a:solidFill>
                  <a:prstClr val="black"/>
                </a:solidFill>
                <a:latin typeface="Times New Roman" panose="02020603050405020304" pitchFamily="18" charset="0"/>
                <a:cs typeface="Times New Roman" panose="02020603050405020304" pitchFamily="18" charset="0"/>
              </a:rPr>
              <a:t>Ескертпе: Біліктілік санаты туралы ұғым жойылып, кодекстен алынып тасталды, сол себепті 2021-2022 жылдары біліктілік санатын алуға мүмкіндігі жоқ. </a:t>
            </a:r>
            <a:r>
              <a:rPr lang="kk-KZ" sz="1200" dirty="0">
                <a:solidFill>
                  <a:prstClr val="black"/>
                </a:solidFill>
                <a:latin typeface="Times New Roman" panose="02020603050405020304" pitchFamily="18" charset="0"/>
                <a:cs typeface="Times New Roman" panose="02020603050405020304" pitchFamily="18" charset="0"/>
              </a:rPr>
              <a:t>2021, 2022, 2023 жылдары біліктілік санаттарының мерзімі аяқталуына қарамастан орта буын медицина қызметкерлеріне жоғары санат-46, бірінші санат-9, екінші санат-6 мерзімі өтіп кетуіне қарамастан. </a:t>
            </a:r>
            <a:endParaRPr lang="kk-KZ" sz="1200" i="1" dirty="0">
              <a:solidFill>
                <a:prstClr val="black"/>
              </a:solidFill>
              <a:latin typeface="Times New Roman" panose="02020603050405020304" pitchFamily="18" charset="0"/>
              <a:cs typeface="Times New Roman" panose="02020603050405020304" pitchFamily="18" charset="0"/>
            </a:endParaRPr>
          </a:p>
        </p:txBody>
      </p:sp>
      <p:sp>
        <p:nvSpPr>
          <p:cNvPr id="20" name="Прямоугольник 19">
            <a:extLst>
              <a:ext uri="{FF2B5EF4-FFF2-40B4-BE49-F238E27FC236}">
                <a16:creationId xmlns:a16="http://schemas.microsoft.com/office/drawing/2014/main" id="{58397178-0633-418F-B6BF-424FDF569E38}"/>
              </a:ext>
            </a:extLst>
          </p:cNvPr>
          <p:cNvSpPr/>
          <p:nvPr/>
        </p:nvSpPr>
        <p:spPr>
          <a:xfrm>
            <a:off x="1045029" y="5769117"/>
            <a:ext cx="9831977" cy="738664"/>
          </a:xfrm>
          <a:prstGeom prst="rect">
            <a:avLst/>
          </a:prstGeom>
        </p:spPr>
        <p:txBody>
          <a:bodyPr wrap="square">
            <a:spAutoFit/>
          </a:bodyPr>
          <a:lstStyle/>
          <a:p>
            <a:pPr algn="just" defTabSz="914400">
              <a:defRPr/>
            </a:pPr>
            <a:r>
              <a:rPr lang="kk-KZ" sz="1400" dirty="0">
                <a:solidFill>
                  <a:prstClr val="black"/>
                </a:solidFill>
                <a:latin typeface="Times New Roman" panose="02020603050405020304" pitchFamily="18" charset="0"/>
                <a:cs typeface="Times New Roman" panose="02020603050405020304" pitchFamily="18" charset="0"/>
              </a:rPr>
              <a:t>Бүгінгі таңда №2 қалалық ауруханасында жұмыс істеп жүрген 26 академиялық </a:t>
            </a:r>
            <a:r>
              <a:rPr lang="kk-KZ" sz="1400" i="1" dirty="0">
                <a:solidFill>
                  <a:prstClr val="black"/>
                </a:solidFill>
                <a:latin typeface="Times New Roman" panose="02020603050405020304" pitchFamily="18" charset="0"/>
                <a:cs typeface="Times New Roman" panose="02020603050405020304" pitchFamily="18" charset="0"/>
              </a:rPr>
              <a:t>(4 </a:t>
            </a:r>
            <a:r>
              <a:rPr lang="en-US" sz="1400" i="1" dirty="0">
                <a:solidFill>
                  <a:prstClr val="black"/>
                </a:solidFill>
                <a:latin typeface="Times New Roman" panose="02020603050405020304" pitchFamily="18" charset="0"/>
                <a:cs typeface="Times New Roman" panose="02020603050405020304" pitchFamily="18" charset="0"/>
              </a:rPr>
              <a:t>%</a:t>
            </a:r>
            <a:r>
              <a:rPr lang="kk-KZ" sz="1400" i="1" dirty="0">
                <a:solidFill>
                  <a:prstClr val="black"/>
                </a:solidFill>
                <a:latin typeface="Times New Roman" panose="02020603050405020304" pitchFamily="18" charset="0"/>
                <a:cs typeface="Times New Roman" panose="02020603050405020304" pitchFamily="18" charset="0"/>
              </a:rPr>
              <a:t>) </a:t>
            </a:r>
            <a:r>
              <a:rPr lang="kk-KZ" sz="1400" dirty="0">
                <a:solidFill>
                  <a:prstClr val="black"/>
                </a:solidFill>
                <a:latin typeface="Times New Roman" panose="02020603050405020304" pitchFamily="18" charset="0"/>
                <a:cs typeface="Times New Roman" panose="02020603050405020304" pitchFamily="18" charset="0"/>
              </a:rPr>
              <a:t>және 49 қолданбалы </a:t>
            </a:r>
            <a:r>
              <a:rPr lang="kk-KZ" sz="1400" i="1" dirty="0">
                <a:solidFill>
                  <a:prstClr val="black"/>
                </a:solidFill>
                <a:latin typeface="Times New Roman" panose="02020603050405020304" pitchFamily="18" charset="0"/>
                <a:cs typeface="Times New Roman" panose="02020603050405020304" pitchFamily="18" charset="0"/>
              </a:rPr>
              <a:t>(7</a:t>
            </a:r>
            <a:r>
              <a:rPr lang="en-US" sz="1400" i="1" dirty="0">
                <a:solidFill>
                  <a:prstClr val="black"/>
                </a:solidFill>
                <a:latin typeface="Times New Roman" panose="02020603050405020304" pitchFamily="18" charset="0"/>
                <a:cs typeface="Times New Roman" panose="02020603050405020304" pitchFamily="18" charset="0"/>
              </a:rPr>
              <a:t>%</a:t>
            </a:r>
            <a:r>
              <a:rPr lang="kk-KZ" sz="1400" i="1" dirty="0">
                <a:solidFill>
                  <a:prstClr val="black"/>
                </a:solidFill>
                <a:latin typeface="Times New Roman" panose="02020603050405020304" pitchFamily="18" charset="0"/>
                <a:cs typeface="Times New Roman" panose="02020603050405020304" pitchFamily="18" charset="0"/>
              </a:rPr>
              <a:t>) </a:t>
            </a:r>
            <a:r>
              <a:rPr lang="kk-KZ" sz="1400" dirty="0">
                <a:solidFill>
                  <a:prstClr val="black"/>
                </a:solidFill>
                <a:latin typeface="Times New Roman" panose="02020603050405020304" pitchFamily="18" charset="0"/>
                <a:cs typeface="Times New Roman" panose="02020603050405020304" pitchFamily="18" charset="0"/>
              </a:rPr>
              <a:t>бакалавр білімі бар орта буын медицина қызметкерлері бар. </a:t>
            </a:r>
          </a:p>
          <a:p>
            <a:pPr algn="just" defTabSz="914400">
              <a:defRPr/>
            </a:pPr>
            <a:endParaRPr lang="kk-KZ"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8027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CD3689A-A621-4B8E-A101-2B3F084A1B6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133295" y="109385"/>
            <a:ext cx="2456892" cy="438909"/>
          </a:xfrm>
          <a:prstGeom prst="rect">
            <a:avLst/>
          </a:prstGeom>
        </p:spPr>
      </p:pic>
      <p:pic>
        <p:nvPicPr>
          <p:cNvPr id="10" name="Рисунок 9">
            <a:extLst>
              <a:ext uri="{FF2B5EF4-FFF2-40B4-BE49-F238E27FC236}">
                <a16:creationId xmlns:a16="http://schemas.microsoft.com/office/drawing/2014/main" id="{B6C74EF4-3940-438E-8A98-C5303A2103D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25422" y="4600"/>
            <a:ext cx="3275856" cy="585212"/>
          </a:xfrm>
          <a:prstGeom prst="rect">
            <a:avLst/>
          </a:prstGeom>
        </p:spPr>
      </p:pic>
      <p:sp>
        <p:nvSpPr>
          <p:cNvPr id="11" name="Заголовок 1">
            <a:extLst>
              <a:ext uri="{FF2B5EF4-FFF2-40B4-BE49-F238E27FC236}">
                <a16:creationId xmlns:a16="http://schemas.microsoft.com/office/drawing/2014/main" id="{D88F9B36-F8D2-4B53-8BA8-92ED65F34CDF}"/>
              </a:ext>
            </a:extLst>
          </p:cNvPr>
          <p:cNvSpPr txBox="1">
            <a:spLocks/>
          </p:cNvSpPr>
          <p:nvPr/>
        </p:nvSpPr>
        <p:spPr>
          <a:xfrm>
            <a:off x="3025470" y="445796"/>
            <a:ext cx="7056784" cy="288032"/>
          </a:xfrm>
          <a:prstGeom prst="rect">
            <a:avLst/>
          </a:prstGeom>
          <a:effectLst/>
        </p:spPr>
        <p:txBody>
          <a:bodyPr vert="horz" lIns="91440" tIns="45720" rIns="91440" bIns="45720" rtlCol="0" anchor="ctr">
            <a:noAutofit/>
          </a:bodyPr>
          <a:lst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kk-KZ" sz="1400" b="1" i="0" u="none" strike="noStrike" kern="1200" cap="all" spc="0" normalizeH="0" baseline="0" noProof="0" dirty="0">
                <a:ln w="3175" cmpd="sng">
                  <a:noFill/>
                </a:ln>
                <a:solidFill>
                  <a:sysClr val="windowText" lastClr="000000"/>
                </a:solidFill>
                <a:effectLst/>
                <a:uLnTx/>
                <a:uFillTx/>
                <a:latin typeface="Times New Roman" pitchFamily="18" charset="0"/>
                <a:ea typeface="+mj-ea"/>
                <a:cs typeface="Times New Roman" pitchFamily="18" charset="0"/>
              </a:rPr>
              <a:t>мамАНДАРДыҢ біліктілігін арттыру және қайта даярлау</a:t>
            </a:r>
            <a:endParaRPr kumimoji="0" lang="ru-RU" sz="1400" b="1" i="0" u="none" strike="noStrike" kern="1200" cap="all" spc="0" normalizeH="0" baseline="0" noProof="0" dirty="0">
              <a:ln w="3175" cmpd="sng">
                <a:noFill/>
              </a:ln>
              <a:solidFill>
                <a:sysClr val="windowText" lastClr="000000"/>
              </a:solidFill>
              <a:effectLst/>
              <a:uLnTx/>
              <a:uFillTx/>
              <a:latin typeface="Times New Roman" pitchFamily="18" charset="0"/>
              <a:ea typeface="+mj-ea"/>
              <a:cs typeface="Times New Roman" pitchFamily="18" charset="0"/>
            </a:endParaRPr>
          </a:p>
        </p:txBody>
      </p:sp>
      <p:sp>
        <p:nvSpPr>
          <p:cNvPr id="12" name="Rectangle 1">
            <a:extLst>
              <a:ext uri="{FF2B5EF4-FFF2-40B4-BE49-F238E27FC236}">
                <a16:creationId xmlns:a16="http://schemas.microsoft.com/office/drawing/2014/main" id="{436703CF-2C1C-4D09-82E6-24A7E36D474B}"/>
              </a:ext>
            </a:extLst>
          </p:cNvPr>
          <p:cNvSpPr>
            <a:spLocks noChangeArrowheads="1"/>
          </p:cNvSpPr>
          <p:nvPr/>
        </p:nvSpPr>
        <p:spPr bwMode="auto">
          <a:xfrm>
            <a:off x="288531" y="870997"/>
            <a:ext cx="11614937"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defTabSz="914400"/>
            <a:r>
              <a:rPr lang="kk-KZ" sz="1300" dirty="0">
                <a:solidFill>
                  <a:prstClr val="black"/>
                </a:solidFill>
                <a:latin typeface="Times New Roman" panose="02020603050405020304" pitchFamily="18" charset="0"/>
                <a:cs typeface="Times New Roman" panose="02020603050405020304" pitchFamily="18" charset="0"/>
              </a:rPr>
              <a:t> 2022 жылы 88 дәрігер (4 614 000 тенгеге), 133  орта буын медицина қызметкерлері, 5 басқа да қызметкерлер біліктілігін арттырған. Сонымен қатар, ҚР Денсаулық сақтау министрлігінің хатына сәйкес 1 анестезиолог - реаниматолог дәрігері Түркия мемлекетінің денсаулық туралы ғылымдар университетінің базасында біліктілігін арттырған.</a:t>
            </a:r>
            <a:endParaRPr lang="ru-RU" sz="1300" dirty="0">
              <a:solidFill>
                <a:prstClr val="black"/>
              </a:solidFill>
              <a:latin typeface="Times New Roman" panose="02020603050405020304" pitchFamily="18" charset="0"/>
              <a:cs typeface="Times New Roman" panose="02020603050405020304" pitchFamily="18" charset="0"/>
            </a:endParaRPr>
          </a:p>
          <a:p>
            <a:pPr algn="just" defTabSz="914400"/>
            <a:r>
              <a:rPr lang="kk-KZ" sz="1300" dirty="0">
                <a:solidFill>
                  <a:prstClr val="black"/>
                </a:solidFill>
                <a:latin typeface="Times New Roman" panose="02020603050405020304" pitchFamily="18" charset="0"/>
                <a:cs typeface="Times New Roman" panose="02020603050405020304" pitchFamily="18" charset="0"/>
              </a:rPr>
              <a:t>2023 жылы аурухана есебінен - 5 488 000 тенгеге 69 дәрігердің біліктілігін арттыру жоспарланған. Жергілікті бюджет есебінен - 152, республикалық бюджет есебінен - 20, СКПН есебінен - 50 орта буын медицина қызметкерлерінің біліктілігін арттыру жоспарланған.</a:t>
            </a:r>
            <a:endParaRPr lang="ru-RU" sz="1300" dirty="0">
              <a:solidFill>
                <a:prstClr val="black"/>
              </a:solidFill>
              <a:latin typeface="Times New Roman" panose="02020603050405020304" pitchFamily="18" charset="0"/>
              <a:cs typeface="Times New Roman" panose="02020603050405020304" pitchFamily="18" charset="0"/>
            </a:endParaRPr>
          </a:p>
          <a:p>
            <a:pPr algn="just" defTabSz="914400"/>
            <a:r>
              <a:rPr lang="kk-KZ" sz="1300" dirty="0">
                <a:solidFill>
                  <a:prstClr val="black"/>
                </a:solidFill>
                <a:latin typeface="Times New Roman" panose="02020603050405020304" pitchFamily="18" charset="0"/>
                <a:cs typeface="Times New Roman" panose="02020603050405020304" pitchFamily="18" charset="0"/>
              </a:rPr>
              <a:t>2023 жылдың басынан бүгінгі күнге дейін Қазақстан қалаларында жалпы 55 дәрігер</a:t>
            </a:r>
            <a:r>
              <a:rPr lang="kk-KZ" sz="1300" i="1" dirty="0">
                <a:solidFill>
                  <a:prstClr val="black"/>
                </a:solidFill>
                <a:latin typeface="Times New Roman" panose="02020603050405020304" pitchFamily="18" charset="0"/>
                <a:cs typeface="Times New Roman" panose="02020603050405020304" pitchFamily="18" charset="0"/>
              </a:rPr>
              <a:t>, </a:t>
            </a:r>
            <a:r>
              <a:rPr lang="kk-KZ" sz="1300" dirty="0">
                <a:solidFill>
                  <a:prstClr val="black"/>
                </a:solidFill>
                <a:latin typeface="Times New Roman" panose="02020603050405020304" pitchFamily="18" charset="0"/>
                <a:cs typeface="Times New Roman" panose="02020603050405020304" pitchFamily="18" charset="0"/>
              </a:rPr>
              <a:t>60 орта буын медицина қызметкерлері тематикалық тақырыптар бойынша және мейіргерлік манипуляцияларды жасау кезінде кездесетін асқынуларды алдын алу тақырыбында Шымкент қаласындағы Жоғары медицина колледжінде 142 орта буын медицина қызметкерлері, 8</a:t>
            </a:r>
            <a:r>
              <a:rPr lang="kk-KZ" sz="1300" i="1" dirty="0">
                <a:solidFill>
                  <a:prstClr val="black"/>
                </a:solidFill>
                <a:latin typeface="Times New Roman" panose="02020603050405020304" pitchFamily="18" charset="0"/>
                <a:cs typeface="Times New Roman" panose="02020603050405020304" pitchFamily="18" charset="0"/>
              </a:rPr>
              <a:t> </a:t>
            </a:r>
            <a:r>
              <a:rPr lang="kk-KZ" sz="1300" dirty="0">
                <a:solidFill>
                  <a:prstClr val="black"/>
                </a:solidFill>
                <a:latin typeface="Times New Roman" panose="02020603050405020304" pitchFamily="18" charset="0"/>
                <a:cs typeface="Times New Roman" panose="02020603050405020304" pitchFamily="18" charset="0"/>
              </a:rPr>
              <a:t>басқа да қызметкерлер біліктілігін арттыру циклдарынан өтті. Оның ішінде аурухана есебінен 40 дәрігер, 12 орта буын медицина қызметкерлері, 8 басқа да қызметкерлер жалпы - 2 961 100 тг. біліктілігін арттырған. Сондай - ақ, 21</a:t>
            </a:r>
            <a:r>
              <a:rPr lang="ru-RU" sz="1300" dirty="0">
                <a:solidFill>
                  <a:prstClr val="black"/>
                </a:solidFill>
                <a:latin typeface="Times New Roman" panose="02020603050405020304" pitchFamily="18" charset="0"/>
                <a:cs typeface="Times New Roman" panose="02020603050405020304" pitchFamily="18" charset="0"/>
              </a:rPr>
              <a:t> </a:t>
            </a:r>
            <a:r>
              <a:rPr lang="ru-RU" sz="1300" dirty="0" err="1">
                <a:solidFill>
                  <a:prstClr val="black"/>
                </a:solidFill>
                <a:latin typeface="Times New Roman" panose="02020603050405020304" pitchFamily="18" charset="0"/>
                <a:cs typeface="Times New Roman" panose="02020603050405020304" pitchFamily="18" charset="0"/>
              </a:rPr>
              <a:t>дәрігер</a:t>
            </a:r>
            <a:r>
              <a:rPr lang="ru-RU" sz="1300" dirty="0">
                <a:solidFill>
                  <a:prstClr val="black"/>
                </a:solidFill>
                <a:latin typeface="Times New Roman" panose="02020603050405020304" pitchFamily="18" charset="0"/>
                <a:cs typeface="Times New Roman" panose="02020603050405020304" pitchFamily="18" charset="0"/>
              </a:rPr>
              <a:t> мен </a:t>
            </a:r>
            <a:r>
              <a:rPr lang="kk-KZ" sz="1300" dirty="0">
                <a:solidFill>
                  <a:prstClr val="black"/>
                </a:solidFill>
                <a:latin typeface="Times New Roman" panose="02020603050405020304" pitchFamily="18" charset="0"/>
                <a:cs typeface="Times New Roman" panose="02020603050405020304" pitchFamily="18" charset="0"/>
              </a:rPr>
              <a:t>30</a:t>
            </a:r>
            <a:r>
              <a:rPr lang="ru-RU" sz="1300" dirty="0">
                <a:solidFill>
                  <a:prstClr val="black"/>
                </a:solidFill>
                <a:latin typeface="Times New Roman" panose="02020603050405020304" pitchFamily="18" charset="0"/>
                <a:cs typeface="Times New Roman" panose="02020603050405020304" pitchFamily="18" charset="0"/>
              </a:rPr>
              <a:t> орта </a:t>
            </a:r>
            <a:r>
              <a:rPr lang="ru-RU" sz="1300" dirty="0" err="1">
                <a:solidFill>
                  <a:prstClr val="black"/>
                </a:solidFill>
                <a:latin typeface="Times New Roman" panose="02020603050405020304" pitchFamily="18" charset="0"/>
                <a:cs typeface="Times New Roman" panose="02020603050405020304" pitchFamily="18" charset="0"/>
              </a:rPr>
              <a:t>буын</a:t>
            </a:r>
            <a:r>
              <a:rPr lang="ru-RU" sz="1300" dirty="0">
                <a:solidFill>
                  <a:prstClr val="black"/>
                </a:solidFill>
                <a:latin typeface="Times New Roman" panose="02020603050405020304" pitchFamily="18" charset="0"/>
                <a:cs typeface="Times New Roman" panose="02020603050405020304" pitchFamily="18" charset="0"/>
              </a:rPr>
              <a:t> медицина </a:t>
            </a:r>
            <a:r>
              <a:rPr lang="ru-RU" sz="1300" dirty="0" err="1">
                <a:solidFill>
                  <a:prstClr val="black"/>
                </a:solidFill>
                <a:latin typeface="Times New Roman" panose="02020603050405020304" pitchFamily="18" charset="0"/>
                <a:cs typeface="Times New Roman" panose="02020603050405020304" pitchFamily="18" charset="0"/>
              </a:rPr>
              <a:t>қызметкерлері</a:t>
            </a:r>
            <a:r>
              <a:rPr lang="ru-RU" sz="1300" dirty="0">
                <a:solidFill>
                  <a:prstClr val="black"/>
                </a:solidFill>
                <a:latin typeface="Times New Roman" panose="02020603050405020304" pitchFamily="18" charset="0"/>
                <a:cs typeface="Times New Roman" panose="02020603050405020304" pitchFamily="18" charset="0"/>
              </a:rPr>
              <a:t> семинар, </a:t>
            </a:r>
            <a:r>
              <a:rPr lang="ru-RU" sz="1300" dirty="0" err="1">
                <a:solidFill>
                  <a:prstClr val="black"/>
                </a:solidFill>
                <a:latin typeface="Times New Roman" panose="02020603050405020304" pitchFamily="18" charset="0"/>
                <a:cs typeface="Times New Roman" panose="02020603050405020304" pitchFamily="18" charset="0"/>
              </a:rPr>
              <a:t>конференцияларға</a:t>
            </a:r>
            <a:r>
              <a:rPr lang="ru-RU" sz="1300" dirty="0">
                <a:solidFill>
                  <a:prstClr val="black"/>
                </a:solidFill>
                <a:latin typeface="Times New Roman" panose="02020603050405020304" pitchFamily="18" charset="0"/>
                <a:cs typeface="Times New Roman" panose="02020603050405020304" pitchFamily="18" charset="0"/>
              </a:rPr>
              <a:t> </a:t>
            </a:r>
            <a:r>
              <a:rPr lang="ru-RU" sz="1300" dirty="0" err="1">
                <a:solidFill>
                  <a:prstClr val="black"/>
                </a:solidFill>
                <a:latin typeface="Times New Roman" panose="02020603050405020304" pitchFamily="18" charset="0"/>
                <a:cs typeface="Times New Roman" panose="02020603050405020304" pitchFamily="18" charset="0"/>
              </a:rPr>
              <a:t>қатысқан</a:t>
            </a:r>
            <a:r>
              <a:rPr lang="kk-KZ" sz="1300" dirty="0">
                <a:solidFill>
                  <a:prstClr val="black"/>
                </a:solidFill>
                <a:latin typeface="Times New Roman" panose="02020603050405020304" pitchFamily="18" charset="0"/>
                <a:cs typeface="Times New Roman" panose="02020603050405020304" pitchFamily="18" charset="0"/>
              </a:rPr>
              <a:t>.</a:t>
            </a:r>
            <a:endParaRPr lang="ru-RU" sz="1300" dirty="0">
              <a:solidFill>
                <a:prstClr val="black"/>
              </a:solidFill>
              <a:latin typeface="Times New Roman" panose="02020603050405020304" pitchFamily="18" charset="0"/>
              <a:cs typeface="Times New Roman" panose="02020603050405020304" pitchFamily="18" charset="0"/>
            </a:endParaRPr>
          </a:p>
          <a:p>
            <a:pPr algn="just" defTabSz="914400"/>
            <a:r>
              <a:rPr lang="kk-KZ" sz="1300" dirty="0">
                <a:solidFill>
                  <a:prstClr val="black"/>
                </a:solidFill>
                <a:latin typeface="Times New Roman" panose="02020603050405020304" pitchFamily="18" charset="0"/>
                <a:cs typeface="Times New Roman" panose="02020603050405020304" pitchFamily="18" charset="0"/>
              </a:rPr>
              <a:t>Сонымен қатар, ағымдағы жыл соңына дейін аурухананың 1 анестезиолог-реаниматолог, 2 акушер-гинеколог, 1 рентгенхирург, 1 нефролог, 1 гематолог, 1 неонатолог мамандары бейіндеріне сәйкес Израиль мемлекетінде Шымкент қаласының денсаулық сақтау басқармасының есебінен біліктіліктерін арттыру жоспарланған. Бүгінгі таңда  1 анестезиолог-реаниматолог, 1 акушер-гинеколог, 1 неонатолог дәрігері Израиль елінде біліктіліктерін арттыруда.</a:t>
            </a:r>
            <a:endParaRPr lang="ru-RU" sz="1300" dirty="0">
              <a:solidFill>
                <a:prstClr val="black"/>
              </a:solidFill>
              <a:latin typeface="Times New Roman" panose="02020603050405020304" pitchFamily="18" charset="0"/>
              <a:cs typeface="Times New Roman" panose="02020603050405020304" pitchFamily="18" charset="0"/>
            </a:endParaRPr>
          </a:p>
          <a:p>
            <a:pPr algn="just" defTabSz="914400"/>
            <a:r>
              <a:rPr lang="kk-KZ" sz="1300" dirty="0">
                <a:solidFill>
                  <a:prstClr val="black"/>
                </a:solidFill>
                <a:latin typeface="Times New Roman" panose="02020603050405020304" pitchFamily="18" charset="0"/>
                <a:cs typeface="Times New Roman" panose="02020603050405020304" pitchFamily="18" charset="0"/>
              </a:rPr>
              <a:t>Сонымен қатар, «Мейіргерлік манипуляцияларды жасау кезінде кездесетін асқынуларды алдын алу» тақырыбында дәріс оқыту үшін маман жолдау туралы Жоғары медицина колледжіне сұраныс хат жолданып, ағымдағы жылдың қазан айында 10 орта буын медицина қызметкерлерін аурухана есебінен оқыту жоспарлануда.</a:t>
            </a:r>
            <a:endParaRPr lang="en-US" sz="1300" dirty="0">
              <a:solidFill>
                <a:prstClr val="black"/>
              </a:solidFill>
              <a:latin typeface="Times New Roman" pitchFamily="18" charset="0"/>
              <a:cs typeface="Times New Roman" pitchFamily="18" charset="0"/>
            </a:endParaRPr>
          </a:p>
        </p:txBody>
      </p:sp>
      <p:graphicFrame>
        <p:nvGraphicFramePr>
          <p:cNvPr id="13" name="Таблица 12">
            <a:extLst>
              <a:ext uri="{FF2B5EF4-FFF2-40B4-BE49-F238E27FC236}">
                <a16:creationId xmlns:a16="http://schemas.microsoft.com/office/drawing/2014/main" id="{DECCA3FB-A2EC-4731-81C4-1711D72513DE}"/>
              </a:ext>
            </a:extLst>
          </p:cNvPr>
          <p:cNvGraphicFramePr>
            <a:graphicFrameLocks noGrp="1"/>
          </p:cNvGraphicFramePr>
          <p:nvPr>
            <p:extLst>
              <p:ext uri="{D42A27DB-BD31-4B8C-83A1-F6EECF244321}">
                <p14:modId xmlns:p14="http://schemas.microsoft.com/office/powerpoint/2010/main" val="3645250007"/>
              </p:ext>
            </p:extLst>
          </p:nvPr>
        </p:nvGraphicFramePr>
        <p:xfrm>
          <a:off x="1863635" y="4153031"/>
          <a:ext cx="8856326" cy="2291041"/>
        </p:xfrm>
        <a:graphic>
          <a:graphicData uri="http://schemas.openxmlformats.org/drawingml/2006/table">
            <a:tbl>
              <a:tblPr>
                <a:tableStyleId>{69CF1AB2-1976-4502-BF36-3FF5EA218861}</a:tableStyleId>
              </a:tblPr>
              <a:tblGrid>
                <a:gridCol w="213309">
                  <a:extLst>
                    <a:ext uri="{9D8B030D-6E8A-4147-A177-3AD203B41FA5}">
                      <a16:colId xmlns:a16="http://schemas.microsoft.com/office/drawing/2014/main" val="20000"/>
                    </a:ext>
                  </a:extLst>
                </a:gridCol>
                <a:gridCol w="2391184">
                  <a:extLst>
                    <a:ext uri="{9D8B030D-6E8A-4147-A177-3AD203B41FA5}">
                      <a16:colId xmlns:a16="http://schemas.microsoft.com/office/drawing/2014/main" val="20001"/>
                    </a:ext>
                  </a:extLst>
                </a:gridCol>
                <a:gridCol w="1500253">
                  <a:extLst>
                    <a:ext uri="{9D8B030D-6E8A-4147-A177-3AD203B41FA5}">
                      <a16:colId xmlns:a16="http://schemas.microsoft.com/office/drawing/2014/main" val="20003"/>
                    </a:ext>
                  </a:extLst>
                </a:gridCol>
                <a:gridCol w="1384849">
                  <a:extLst>
                    <a:ext uri="{9D8B030D-6E8A-4147-A177-3AD203B41FA5}">
                      <a16:colId xmlns:a16="http://schemas.microsoft.com/office/drawing/2014/main" val="20005"/>
                    </a:ext>
                  </a:extLst>
                </a:gridCol>
                <a:gridCol w="1615655">
                  <a:extLst>
                    <a:ext uri="{9D8B030D-6E8A-4147-A177-3AD203B41FA5}">
                      <a16:colId xmlns:a16="http://schemas.microsoft.com/office/drawing/2014/main" val="20007"/>
                    </a:ext>
                  </a:extLst>
                </a:gridCol>
                <a:gridCol w="1751076">
                  <a:extLst>
                    <a:ext uri="{9D8B030D-6E8A-4147-A177-3AD203B41FA5}">
                      <a16:colId xmlns:a16="http://schemas.microsoft.com/office/drawing/2014/main" val="20009"/>
                    </a:ext>
                  </a:extLst>
                </a:gridCol>
              </a:tblGrid>
              <a:tr h="324736">
                <a:tc rowSpan="2">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300" b="1" kern="1200" dirty="0">
                          <a:solidFill>
                            <a:schemeClr val="tx1"/>
                          </a:solidFill>
                          <a:latin typeface="Times New Roman" panose="02020603050405020304" pitchFamily="18" charset="0"/>
                          <a:cs typeface="Times New Roman" panose="02020603050405020304" pitchFamily="18" charset="0"/>
                        </a:rPr>
                        <a:t>№ </a:t>
                      </a:r>
                      <a:endParaRPr lang="ru-RU" sz="1300"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rowSpan="2">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300" b="1" baseline="0" dirty="0">
                          <a:solidFill>
                            <a:schemeClr val="tx1"/>
                          </a:solidFill>
                          <a:effectLst/>
                          <a:latin typeface="Times New Roman" panose="02020603050405020304" pitchFamily="18" charset="0"/>
                          <a:cs typeface="Times New Roman" panose="02020603050405020304" pitchFamily="18" charset="0"/>
                        </a:rPr>
                        <a:t>Мамандықтардың атауы</a:t>
                      </a:r>
                      <a:endParaRPr lang="ru-RU" sz="1300" b="1"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9690" marR="59690" marT="6985" marB="0" anchor="ctr"/>
                </a:tc>
                <a:tc rowSpan="2">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endParaRPr lang="kk-KZ" sz="1300" b="1" kern="1200" dirty="0">
                        <a:solidFill>
                          <a:schemeClr val="tx1"/>
                        </a:solidFill>
                        <a:latin typeface="Times New Roman" panose="02020603050405020304" pitchFamily="18" charset="0"/>
                        <a:cs typeface="Times New Roman" panose="02020603050405020304" pitchFamily="18" charset="0"/>
                      </a:endParaRPr>
                    </a:p>
                    <a:p>
                      <a:pPr algn="ctr">
                        <a:lnSpc>
                          <a:spcPct val="115000"/>
                        </a:lnSpc>
                        <a:spcAft>
                          <a:spcPts val="0"/>
                        </a:spcAft>
                      </a:pPr>
                      <a:r>
                        <a:rPr lang="kk-KZ" sz="1300" b="1" kern="1200" dirty="0">
                          <a:solidFill>
                            <a:schemeClr val="tx1"/>
                          </a:solidFill>
                          <a:latin typeface="Times New Roman" panose="02020603050405020304" pitchFamily="18" charset="0"/>
                          <a:cs typeface="Times New Roman" panose="02020603050405020304" pitchFamily="18" charset="0"/>
                        </a:rPr>
                        <a:t>БАРЛЫҒЫ</a:t>
                      </a:r>
                      <a:endParaRPr lang="ru-RU" sz="1300" dirty="0">
                        <a:solidFill>
                          <a:schemeClr val="tx1"/>
                        </a:solidFill>
                        <a:latin typeface="Times New Roman" panose="02020603050405020304" pitchFamily="18" charset="0"/>
                        <a:ea typeface="Times New Roman"/>
                        <a:cs typeface="Times New Roman" panose="02020603050405020304" pitchFamily="18" charset="0"/>
                      </a:endParaRPr>
                    </a:p>
                  </a:txBody>
                  <a:tcPr marL="90170" marR="90170" marT="46990" marB="46990"/>
                </a:tc>
                <a:tc gridSpan="3">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ru-RU" sz="1300" b="1" dirty="0" err="1">
                          <a:solidFill>
                            <a:schemeClr val="tx1"/>
                          </a:solidFill>
                          <a:latin typeface="Times New Roman" panose="02020603050405020304" pitchFamily="18" charset="0"/>
                          <a:cs typeface="Times New Roman" panose="02020603050405020304" pitchFamily="18" charset="0"/>
                        </a:rPr>
                        <a:t>Біліктілігін</a:t>
                      </a:r>
                      <a:r>
                        <a:rPr lang="ru-RU" sz="1300" b="1" dirty="0">
                          <a:solidFill>
                            <a:schemeClr val="tx1"/>
                          </a:solidFill>
                          <a:latin typeface="Times New Roman" panose="02020603050405020304" pitchFamily="18" charset="0"/>
                          <a:cs typeface="Times New Roman" panose="02020603050405020304" pitchFamily="18" charset="0"/>
                        </a:rPr>
                        <a:t> </a:t>
                      </a:r>
                      <a:r>
                        <a:rPr lang="ru-RU" sz="1300" b="1" dirty="0" err="1">
                          <a:solidFill>
                            <a:schemeClr val="tx1"/>
                          </a:solidFill>
                          <a:latin typeface="Times New Roman" panose="02020603050405020304" pitchFamily="18" charset="0"/>
                          <a:cs typeface="Times New Roman" panose="02020603050405020304" pitchFamily="18" charset="0"/>
                        </a:rPr>
                        <a:t>арттыру</a:t>
                      </a:r>
                      <a:endParaRPr lang="ru-RU" sz="1300"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66159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300" b="1" kern="1200" dirty="0">
                          <a:solidFill>
                            <a:schemeClr val="tx1"/>
                          </a:solidFill>
                          <a:latin typeface="Times New Roman" panose="02020603050405020304" pitchFamily="18" charset="0"/>
                          <a:cs typeface="Times New Roman" panose="02020603050405020304" pitchFamily="18" charset="0"/>
                        </a:rPr>
                        <a:t>Республикалық бюджет (аурухана есебі)</a:t>
                      </a:r>
                      <a:endParaRPr lang="ru-RU" sz="1300"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ru-RU" sz="1300" b="1" dirty="0" err="1">
                          <a:solidFill>
                            <a:schemeClr val="tx1"/>
                          </a:solidFill>
                          <a:latin typeface="Times New Roman" panose="02020603050405020304" pitchFamily="18" charset="0"/>
                          <a:cs typeface="Times New Roman" panose="02020603050405020304" pitchFamily="18" charset="0"/>
                        </a:rPr>
                        <a:t>Жергілікті</a:t>
                      </a:r>
                      <a:r>
                        <a:rPr lang="ru-RU" sz="1300" b="1" dirty="0">
                          <a:solidFill>
                            <a:schemeClr val="tx1"/>
                          </a:solidFill>
                          <a:latin typeface="Times New Roman" panose="02020603050405020304" pitchFamily="18" charset="0"/>
                          <a:cs typeface="Times New Roman" panose="02020603050405020304" pitchFamily="18" charset="0"/>
                        </a:rPr>
                        <a:t> бюджет (</a:t>
                      </a:r>
                      <a:r>
                        <a:rPr lang="ru-RU" sz="1300" b="1" dirty="0" err="1">
                          <a:solidFill>
                            <a:schemeClr val="tx1"/>
                          </a:solidFill>
                          <a:latin typeface="Times New Roman" panose="02020603050405020304" pitchFamily="18" charset="0"/>
                          <a:cs typeface="Times New Roman" panose="02020603050405020304" pitchFamily="18" charset="0"/>
                        </a:rPr>
                        <a:t>басқарма</a:t>
                      </a:r>
                      <a:r>
                        <a:rPr lang="ru-RU" sz="1300" b="1" dirty="0">
                          <a:solidFill>
                            <a:schemeClr val="tx1"/>
                          </a:solidFill>
                          <a:latin typeface="Times New Roman" panose="02020603050405020304" pitchFamily="18" charset="0"/>
                          <a:cs typeface="Times New Roman" panose="02020603050405020304" pitchFamily="18" charset="0"/>
                        </a:rPr>
                        <a:t> </a:t>
                      </a:r>
                      <a:r>
                        <a:rPr lang="ru-RU" sz="1300" b="1" dirty="0" err="1">
                          <a:solidFill>
                            <a:schemeClr val="tx1"/>
                          </a:solidFill>
                          <a:latin typeface="Times New Roman" panose="02020603050405020304" pitchFamily="18" charset="0"/>
                          <a:cs typeface="Times New Roman" panose="02020603050405020304" pitchFamily="18" charset="0"/>
                        </a:rPr>
                        <a:t>есебі</a:t>
                      </a:r>
                      <a:r>
                        <a:rPr lang="ru-RU" sz="1300" b="1" dirty="0">
                          <a:solidFill>
                            <a:schemeClr val="tx1"/>
                          </a:solidFill>
                          <a:latin typeface="Times New Roman" panose="02020603050405020304" pitchFamily="18" charset="0"/>
                          <a:cs typeface="Times New Roman" panose="02020603050405020304" pitchFamily="18" charset="0"/>
                        </a:rPr>
                        <a:t>)</a:t>
                      </a:r>
                      <a:endParaRPr lang="ru-RU" sz="1300" dirty="0">
                        <a:solidFill>
                          <a:schemeClr val="tx1"/>
                        </a:solidFill>
                        <a:latin typeface="Times New Roman" panose="02020603050405020304" pitchFamily="18" charset="0"/>
                        <a:ea typeface="Times New Roman"/>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300" b="1" kern="1200" dirty="0">
                          <a:solidFill>
                            <a:schemeClr val="tx1"/>
                          </a:solidFill>
                          <a:latin typeface="Times New Roman" panose="02020603050405020304" pitchFamily="18" charset="0"/>
                          <a:cs typeface="Times New Roman" panose="02020603050405020304" pitchFamily="18" charset="0"/>
                        </a:rPr>
                        <a:t>Өз қаражаты есебінен</a:t>
                      </a:r>
                      <a:endParaRPr lang="ru-RU" sz="1300"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extLst>
                  <a:ext uri="{0D108BD9-81ED-4DB2-BD59-A6C34878D82A}">
                    <a16:rowId xmlns:a16="http://schemas.microsoft.com/office/drawing/2014/main" val="10001"/>
                  </a:ext>
                </a:extLst>
              </a:tr>
              <a:tr h="231835">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300" b="1" kern="1200" dirty="0">
                          <a:solidFill>
                            <a:schemeClr val="tx1"/>
                          </a:solidFill>
                          <a:latin typeface="Times New Roman" panose="02020603050405020304" pitchFamily="18" charset="0"/>
                          <a:cs typeface="Times New Roman" panose="02020603050405020304" pitchFamily="18" charset="0"/>
                        </a:rPr>
                        <a:t>1 </a:t>
                      </a:r>
                      <a:endParaRPr lang="ru-RU" sz="1300"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300" kern="1200" dirty="0">
                          <a:solidFill>
                            <a:schemeClr val="tx1"/>
                          </a:solidFill>
                          <a:latin typeface="Times New Roman" panose="02020603050405020304" pitchFamily="18" charset="0"/>
                          <a:cs typeface="Times New Roman" panose="02020603050405020304" pitchFamily="18" charset="0"/>
                        </a:rPr>
                        <a:t>Дәрігерлер</a:t>
                      </a:r>
                      <a:endParaRPr lang="ru-RU" sz="1300"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300" dirty="0">
                          <a:solidFill>
                            <a:schemeClr val="tx1"/>
                          </a:solidFill>
                          <a:latin typeface="Times New Roman" panose="02020603050405020304" pitchFamily="18" charset="0"/>
                          <a:cs typeface="Times New Roman" panose="02020603050405020304" pitchFamily="18" charset="0"/>
                        </a:rPr>
                        <a:t>55</a:t>
                      </a:r>
                      <a:endParaRPr lang="ru-RU" sz="1300" dirty="0">
                        <a:solidFill>
                          <a:schemeClr val="tx1"/>
                        </a:solidFill>
                        <a:latin typeface="Times New Roman" panose="02020603050405020304" pitchFamily="18" charset="0"/>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300" dirty="0">
                          <a:solidFill>
                            <a:schemeClr val="tx1"/>
                          </a:solidFill>
                          <a:latin typeface="Times New Roman" panose="02020603050405020304" pitchFamily="18" charset="0"/>
                          <a:cs typeface="Times New Roman" panose="02020603050405020304" pitchFamily="18" charset="0"/>
                        </a:rPr>
                        <a:t>40</a:t>
                      </a:r>
                      <a:endParaRPr lang="ru-RU" sz="1300" dirty="0">
                        <a:solidFill>
                          <a:schemeClr val="tx1"/>
                        </a:solidFill>
                        <a:latin typeface="Times New Roman" panose="02020603050405020304" pitchFamily="18" charset="0"/>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300" dirty="0">
                          <a:solidFill>
                            <a:schemeClr val="tx1"/>
                          </a:solidFill>
                          <a:latin typeface="Times New Roman" panose="02020603050405020304" pitchFamily="18" charset="0"/>
                          <a:cs typeface="Times New Roman" panose="02020603050405020304" pitchFamily="18" charset="0"/>
                        </a:rPr>
                        <a:t>3</a:t>
                      </a:r>
                      <a:endParaRPr lang="ru-RU" sz="1300" dirty="0">
                        <a:solidFill>
                          <a:schemeClr val="tx1"/>
                        </a:solidFill>
                        <a:latin typeface="Times New Roman" panose="02020603050405020304" pitchFamily="18" charset="0"/>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en-US" sz="1300" dirty="0">
                          <a:solidFill>
                            <a:schemeClr val="tx1"/>
                          </a:solidFill>
                          <a:latin typeface="Times New Roman" panose="02020603050405020304" pitchFamily="18" charset="0"/>
                          <a:cs typeface="Times New Roman" panose="02020603050405020304" pitchFamily="18" charset="0"/>
                        </a:rPr>
                        <a:t>12</a:t>
                      </a:r>
                      <a:endParaRPr lang="ru-RU" sz="1300" dirty="0">
                        <a:solidFill>
                          <a:schemeClr val="tx1"/>
                        </a:solidFill>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3"/>
                  </a:ext>
                </a:extLst>
              </a:tr>
              <a:tr h="443291">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300" b="1" kern="1200" dirty="0">
                          <a:solidFill>
                            <a:schemeClr val="tx1"/>
                          </a:solidFill>
                          <a:latin typeface="Times New Roman" panose="02020603050405020304" pitchFamily="18" charset="0"/>
                          <a:cs typeface="Times New Roman" panose="02020603050405020304" pitchFamily="18" charset="0"/>
                        </a:rPr>
                        <a:t>2 </a:t>
                      </a:r>
                      <a:endParaRPr lang="ru-RU" sz="1300"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300" kern="1200" dirty="0">
                          <a:solidFill>
                            <a:schemeClr val="tx1"/>
                          </a:solidFill>
                          <a:latin typeface="Times New Roman" panose="02020603050405020304" pitchFamily="18" charset="0"/>
                          <a:cs typeface="Times New Roman" panose="02020603050405020304" pitchFamily="18" charset="0"/>
                        </a:rPr>
                        <a:t>Орта буын</a:t>
                      </a:r>
                      <a:r>
                        <a:rPr lang="kk-KZ" sz="1300" kern="1200" baseline="0" dirty="0">
                          <a:solidFill>
                            <a:schemeClr val="tx1"/>
                          </a:solidFill>
                          <a:latin typeface="Times New Roman" panose="02020603050405020304" pitchFamily="18" charset="0"/>
                          <a:cs typeface="Times New Roman" panose="02020603050405020304" pitchFamily="18" charset="0"/>
                        </a:rPr>
                        <a:t> медицина қызметкерлері</a:t>
                      </a:r>
                      <a:endParaRPr lang="ru-RU" sz="1300"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300" dirty="0">
                          <a:solidFill>
                            <a:schemeClr val="tx1"/>
                          </a:solidFill>
                          <a:latin typeface="Times New Roman" panose="02020603050405020304" pitchFamily="18" charset="0"/>
                          <a:cs typeface="Times New Roman" panose="02020603050405020304" pitchFamily="18" charset="0"/>
                        </a:rPr>
                        <a:t>60</a:t>
                      </a:r>
                      <a:endParaRPr lang="ru-RU" sz="1300" dirty="0">
                        <a:solidFill>
                          <a:schemeClr val="tx1"/>
                        </a:solidFill>
                        <a:latin typeface="Times New Roman" panose="02020603050405020304" pitchFamily="18" charset="0"/>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300" dirty="0">
                          <a:solidFill>
                            <a:schemeClr val="tx1"/>
                          </a:solidFill>
                          <a:latin typeface="Times New Roman" panose="02020603050405020304" pitchFamily="18" charset="0"/>
                          <a:cs typeface="Times New Roman" panose="02020603050405020304" pitchFamily="18" charset="0"/>
                        </a:rPr>
                        <a:t>12</a:t>
                      </a:r>
                      <a:endParaRPr lang="ru-RU" sz="1300" dirty="0">
                        <a:solidFill>
                          <a:schemeClr val="tx1"/>
                        </a:solidFill>
                        <a:latin typeface="Times New Roman" panose="02020603050405020304" pitchFamily="18" charset="0"/>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300" dirty="0">
                          <a:solidFill>
                            <a:schemeClr val="tx1"/>
                          </a:solidFill>
                          <a:latin typeface="Times New Roman" panose="02020603050405020304" pitchFamily="18" charset="0"/>
                          <a:cs typeface="Times New Roman" panose="02020603050405020304" pitchFamily="18" charset="0"/>
                        </a:rPr>
                        <a:t>39</a:t>
                      </a:r>
                      <a:endParaRPr lang="ru-RU" sz="1300" dirty="0">
                        <a:solidFill>
                          <a:schemeClr val="tx1"/>
                        </a:solidFill>
                        <a:latin typeface="Times New Roman" panose="02020603050405020304" pitchFamily="18" charset="0"/>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300" dirty="0">
                          <a:solidFill>
                            <a:schemeClr val="tx1"/>
                          </a:solidFill>
                          <a:latin typeface="Times New Roman" panose="02020603050405020304" pitchFamily="18" charset="0"/>
                          <a:cs typeface="Times New Roman" panose="02020603050405020304" pitchFamily="18" charset="0"/>
                        </a:rPr>
                        <a:t>9</a:t>
                      </a:r>
                      <a:endParaRPr lang="ru-RU" sz="1300" dirty="0">
                        <a:solidFill>
                          <a:schemeClr val="tx1"/>
                        </a:solidFill>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4"/>
                  </a:ext>
                </a:extLst>
              </a:tr>
              <a:tr h="221646">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300" b="1" dirty="0">
                          <a:solidFill>
                            <a:schemeClr val="tx1"/>
                          </a:solidFill>
                          <a:latin typeface="Times New Roman" panose="02020603050405020304" pitchFamily="18" charset="0"/>
                          <a:cs typeface="Times New Roman" panose="02020603050405020304" pitchFamily="18" charset="0"/>
                        </a:rPr>
                        <a:t>3</a:t>
                      </a:r>
                      <a:endParaRPr lang="ru-RU" sz="1300" b="1"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300" dirty="0">
                          <a:solidFill>
                            <a:schemeClr val="tx1"/>
                          </a:solidFill>
                          <a:latin typeface="Times New Roman" panose="02020603050405020304" pitchFamily="18" charset="0"/>
                          <a:cs typeface="Times New Roman" panose="02020603050405020304" pitchFamily="18" charset="0"/>
                        </a:rPr>
                        <a:t>Басқа</a:t>
                      </a:r>
                      <a:r>
                        <a:rPr lang="kk-KZ" sz="1300" baseline="0" dirty="0">
                          <a:solidFill>
                            <a:schemeClr val="tx1"/>
                          </a:solidFill>
                          <a:latin typeface="Times New Roman" panose="02020603050405020304" pitchFamily="18" charset="0"/>
                          <a:cs typeface="Times New Roman" panose="02020603050405020304" pitchFamily="18" charset="0"/>
                        </a:rPr>
                        <a:t> қызметкерлер</a:t>
                      </a:r>
                      <a:endParaRPr lang="ru-RU" sz="1300"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300" dirty="0">
                          <a:solidFill>
                            <a:schemeClr val="tx1"/>
                          </a:solidFill>
                          <a:latin typeface="Times New Roman" panose="02020603050405020304" pitchFamily="18" charset="0"/>
                          <a:cs typeface="Times New Roman" panose="02020603050405020304" pitchFamily="18" charset="0"/>
                        </a:rPr>
                        <a:t>8</a:t>
                      </a:r>
                      <a:endParaRPr lang="ru-RU" sz="1300" dirty="0">
                        <a:solidFill>
                          <a:schemeClr val="tx1"/>
                        </a:solidFill>
                        <a:latin typeface="Times New Roman" panose="02020603050405020304" pitchFamily="18" charset="0"/>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300" dirty="0">
                          <a:solidFill>
                            <a:schemeClr val="tx1"/>
                          </a:solidFill>
                          <a:latin typeface="Times New Roman" panose="02020603050405020304" pitchFamily="18" charset="0"/>
                          <a:cs typeface="Times New Roman" panose="02020603050405020304" pitchFamily="18" charset="0"/>
                        </a:rPr>
                        <a:t>8</a:t>
                      </a:r>
                      <a:endParaRPr lang="ru-RU" sz="1300" dirty="0">
                        <a:solidFill>
                          <a:schemeClr val="tx1"/>
                        </a:solidFill>
                        <a:latin typeface="Times New Roman" panose="02020603050405020304" pitchFamily="18" charset="0"/>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endParaRPr lang="ru-RU" sz="1300" dirty="0">
                        <a:solidFill>
                          <a:schemeClr val="tx1"/>
                        </a:solidFill>
                        <a:latin typeface="Times New Roman" panose="02020603050405020304" pitchFamily="18" charset="0"/>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endParaRPr lang="ru-RU" sz="1300" dirty="0">
                        <a:solidFill>
                          <a:schemeClr val="tx1"/>
                        </a:solidFill>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006"/>
                  </a:ext>
                </a:extLst>
              </a:tr>
              <a:tr h="379651">
                <a:tc gridSpan="2">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lnSpc>
                          <a:spcPct val="115000"/>
                        </a:lnSpc>
                        <a:spcAft>
                          <a:spcPts val="0"/>
                        </a:spcAft>
                      </a:pPr>
                      <a:r>
                        <a:rPr lang="kk-KZ" sz="1300" b="1" kern="1200" dirty="0">
                          <a:solidFill>
                            <a:schemeClr val="tx1"/>
                          </a:solidFill>
                          <a:latin typeface="Times New Roman" panose="02020603050405020304" pitchFamily="18" charset="0"/>
                          <a:cs typeface="Times New Roman" panose="02020603050405020304" pitchFamily="18" charset="0"/>
                        </a:rPr>
                        <a:t>БАРЛЫҒЫ</a:t>
                      </a:r>
                      <a:endParaRPr lang="ru-RU" sz="1300" dirty="0">
                        <a:solidFill>
                          <a:schemeClr val="tx1"/>
                        </a:solidFill>
                        <a:latin typeface="Times New Roman" panose="02020603050405020304" pitchFamily="18" charset="0"/>
                        <a:ea typeface="Times New Roman"/>
                        <a:cs typeface="Times New Roman" panose="02020603050405020304" pitchFamily="18" charset="0"/>
                      </a:endParaRPr>
                    </a:p>
                  </a:txBody>
                  <a:tcPr marL="59690" marR="59690" marT="6985" marB="0" anchor="ctr"/>
                </a:tc>
                <a:tc hMerge="1">
                  <a:txBody>
                    <a:bodyPr/>
                    <a:lstStyle/>
                    <a:p>
                      <a:pPr algn="ctr">
                        <a:lnSpc>
                          <a:spcPct val="115000"/>
                        </a:lnSpc>
                        <a:spcAft>
                          <a:spcPts val="0"/>
                        </a:spcAft>
                      </a:pPr>
                      <a:endParaRPr lang="ru-RU" sz="1200" dirty="0">
                        <a:latin typeface="Times New Roman"/>
                        <a:ea typeface="Times New Roman"/>
                        <a:cs typeface="Times New Roman"/>
                      </a:endParaRPr>
                    </a:p>
                  </a:txBody>
                  <a:tcPr marL="59690" marR="59690" marT="698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300" b="1" dirty="0">
                          <a:solidFill>
                            <a:schemeClr val="tx1"/>
                          </a:solidFill>
                          <a:latin typeface="Times New Roman" panose="02020603050405020304" pitchFamily="18" charset="0"/>
                          <a:cs typeface="Times New Roman" panose="02020603050405020304" pitchFamily="18" charset="0"/>
                        </a:rPr>
                        <a:t>123</a:t>
                      </a:r>
                      <a:endParaRPr lang="ru-RU" sz="1300" b="1" dirty="0">
                        <a:solidFill>
                          <a:schemeClr val="tx1"/>
                        </a:solidFill>
                        <a:latin typeface="Times New Roman" panose="02020603050405020304" pitchFamily="18" charset="0"/>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300" b="1" dirty="0">
                          <a:solidFill>
                            <a:schemeClr val="tx1"/>
                          </a:solidFill>
                          <a:latin typeface="Times New Roman" panose="02020603050405020304" pitchFamily="18" charset="0"/>
                          <a:cs typeface="Times New Roman" panose="02020603050405020304" pitchFamily="18" charset="0"/>
                        </a:rPr>
                        <a:t>60</a:t>
                      </a:r>
                    </a:p>
                    <a:p>
                      <a:pPr algn="ctr"/>
                      <a:r>
                        <a:rPr lang="kk-KZ" sz="1300" b="0" dirty="0">
                          <a:solidFill>
                            <a:schemeClr val="tx1"/>
                          </a:solidFill>
                          <a:latin typeface="Times New Roman" panose="02020603050405020304" pitchFamily="18" charset="0"/>
                          <a:cs typeface="Times New Roman" panose="02020603050405020304" pitchFamily="18" charset="0"/>
                        </a:rPr>
                        <a:t>2</a:t>
                      </a:r>
                      <a:r>
                        <a:rPr lang="kk-KZ" sz="1300" b="0" baseline="0" dirty="0">
                          <a:solidFill>
                            <a:schemeClr val="tx1"/>
                          </a:solidFill>
                          <a:latin typeface="Times New Roman" panose="02020603050405020304" pitchFamily="18" charset="0"/>
                          <a:cs typeface="Times New Roman" panose="02020603050405020304" pitchFamily="18" charset="0"/>
                        </a:rPr>
                        <a:t> 961 100 </a:t>
                      </a:r>
                      <a:r>
                        <a:rPr lang="kk-KZ" sz="1300" b="0" dirty="0">
                          <a:solidFill>
                            <a:schemeClr val="tx1"/>
                          </a:solidFill>
                          <a:latin typeface="Times New Roman" panose="02020603050405020304" pitchFamily="18" charset="0"/>
                          <a:cs typeface="Times New Roman" panose="02020603050405020304" pitchFamily="18" charset="0"/>
                        </a:rPr>
                        <a:t>тг.)</a:t>
                      </a:r>
                      <a:endParaRPr lang="ru-RU" sz="1300" b="0" dirty="0">
                        <a:solidFill>
                          <a:schemeClr val="tx1"/>
                        </a:solidFill>
                        <a:latin typeface="Times New Roman" panose="02020603050405020304" pitchFamily="18" charset="0"/>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kk-KZ" sz="1300" b="1" dirty="0">
                          <a:solidFill>
                            <a:schemeClr val="tx1"/>
                          </a:solidFill>
                          <a:latin typeface="Times New Roman" panose="02020603050405020304" pitchFamily="18" charset="0"/>
                          <a:cs typeface="Times New Roman" panose="02020603050405020304" pitchFamily="18" charset="0"/>
                        </a:rPr>
                        <a:t>42</a:t>
                      </a:r>
                      <a:endParaRPr lang="ru-RU" sz="1300" b="1" dirty="0">
                        <a:solidFill>
                          <a:schemeClr val="tx1"/>
                        </a:solidFill>
                        <a:latin typeface="Times New Roman" panose="02020603050405020304" pitchFamily="18" charset="0"/>
                        <a:cs typeface="Times New Roman" panose="02020603050405020304" pitchFamily="18" charset="0"/>
                      </a:endParaRPr>
                    </a:p>
                  </a:txBody>
                  <a:tcPr marL="0" marR="0" marT="0" marB="0" anchor="ctr"/>
                </a:tc>
                <a:tc>
                  <a:txBody>
                    <a:bodyPr/>
                    <a:lstStyle>
                      <a:lvl1pPr marL="0" algn="l" defTabSz="914400" rtl="0" eaLnBrk="1" latinLnBrk="0" hangingPunct="1">
                        <a:defRPr sz="1800" kern="1200">
                          <a:solidFill>
                            <a:schemeClr val="tx1"/>
                          </a:solidFill>
                          <a:latin typeface="Century Gothic"/>
                        </a:defRPr>
                      </a:lvl1pPr>
                      <a:lvl2pPr marL="457200" algn="l" defTabSz="914400" rtl="0" eaLnBrk="1" latinLnBrk="0" hangingPunct="1">
                        <a:defRPr sz="1800" kern="1200">
                          <a:solidFill>
                            <a:schemeClr val="tx1"/>
                          </a:solidFill>
                          <a:latin typeface="Century Gothic"/>
                        </a:defRPr>
                      </a:lvl2pPr>
                      <a:lvl3pPr marL="914400" algn="l" defTabSz="914400" rtl="0" eaLnBrk="1" latinLnBrk="0" hangingPunct="1">
                        <a:defRPr sz="1800" kern="1200">
                          <a:solidFill>
                            <a:schemeClr val="tx1"/>
                          </a:solidFill>
                          <a:latin typeface="Century Gothic"/>
                        </a:defRPr>
                      </a:lvl3pPr>
                      <a:lvl4pPr marL="1371600" algn="l" defTabSz="914400" rtl="0" eaLnBrk="1" latinLnBrk="0" hangingPunct="1">
                        <a:defRPr sz="1800" kern="1200">
                          <a:solidFill>
                            <a:schemeClr val="tx1"/>
                          </a:solidFill>
                          <a:latin typeface="Century Gothic"/>
                        </a:defRPr>
                      </a:lvl4pPr>
                      <a:lvl5pPr marL="1828800" algn="l" defTabSz="914400" rtl="0" eaLnBrk="1" latinLnBrk="0" hangingPunct="1">
                        <a:defRPr sz="1800" kern="1200">
                          <a:solidFill>
                            <a:schemeClr val="tx1"/>
                          </a:solidFill>
                          <a:latin typeface="Century Gothic"/>
                        </a:defRPr>
                      </a:lvl5pPr>
                      <a:lvl6pPr marL="2286000" algn="l" defTabSz="914400" rtl="0" eaLnBrk="1" latinLnBrk="0" hangingPunct="1">
                        <a:defRPr sz="1800" kern="1200">
                          <a:solidFill>
                            <a:schemeClr val="tx1"/>
                          </a:solidFill>
                          <a:latin typeface="Century Gothic"/>
                        </a:defRPr>
                      </a:lvl6pPr>
                      <a:lvl7pPr marL="2743200" algn="l" defTabSz="914400" rtl="0" eaLnBrk="1" latinLnBrk="0" hangingPunct="1">
                        <a:defRPr sz="1800" kern="1200">
                          <a:solidFill>
                            <a:schemeClr val="tx1"/>
                          </a:solidFill>
                          <a:latin typeface="Century Gothic"/>
                        </a:defRPr>
                      </a:lvl7pPr>
                      <a:lvl8pPr marL="3200400" algn="l" defTabSz="914400" rtl="0" eaLnBrk="1" latinLnBrk="0" hangingPunct="1">
                        <a:defRPr sz="1800" kern="1200">
                          <a:solidFill>
                            <a:schemeClr val="tx1"/>
                          </a:solidFill>
                          <a:latin typeface="Century Gothic"/>
                        </a:defRPr>
                      </a:lvl8pPr>
                      <a:lvl9pPr marL="3657600" algn="l" defTabSz="914400" rtl="0" eaLnBrk="1" latinLnBrk="0" hangingPunct="1">
                        <a:defRPr sz="1800" kern="1200">
                          <a:solidFill>
                            <a:schemeClr val="tx1"/>
                          </a:solidFill>
                          <a:latin typeface="Century Gothic"/>
                        </a:defRPr>
                      </a:lvl9pPr>
                    </a:lstStyle>
                    <a:p>
                      <a:pPr algn="ctr"/>
                      <a:r>
                        <a:rPr lang="ru-RU" sz="1300" b="1" dirty="0">
                          <a:solidFill>
                            <a:schemeClr val="tx1"/>
                          </a:solidFill>
                          <a:latin typeface="Times New Roman" panose="02020603050405020304" pitchFamily="18" charset="0"/>
                          <a:cs typeface="Times New Roman" panose="02020603050405020304" pitchFamily="18" charset="0"/>
                        </a:rPr>
                        <a:t>21</a:t>
                      </a:r>
                    </a:p>
                  </a:txBody>
                  <a:tcPr marL="0" marR="0" marT="0"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27924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CD3689A-A621-4B8E-A101-2B3F084A1B6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133295" y="109385"/>
            <a:ext cx="2456892" cy="438909"/>
          </a:xfrm>
          <a:prstGeom prst="rect">
            <a:avLst/>
          </a:prstGeom>
        </p:spPr>
      </p:pic>
      <p:pic>
        <p:nvPicPr>
          <p:cNvPr id="10" name="Рисунок 9">
            <a:extLst>
              <a:ext uri="{FF2B5EF4-FFF2-40B4-BE49-F238E27FC236}">
                <a16:creationId xmlns:a16="http://schemas.microsoft.com/office/drawing/2014/main" id="{B6C74EF4-3940-438E-8A98-C5303A2103D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25422" y="4600"/>
            <a:ext cx="3275856" cy="585212"/>
          </a:xfrm>
          <a:prstGeom prst="rect">
            <a:avLst/>
          </a:prstGeom>
        </p:spPr>
      </p:pic>
      <p:sp>
        <p:nvSpPr>
          <p:cNvPr id="7" name="Заголовок 1">
            <a:extLst>
              <a:ext uri="{FF2B5EF4-FFF2-40B4-BE49-F238E27FC236}">
                <a16:creationId xmlns:a16="http://schemas.microsoft.com/office/drawing/2014/main" id="{08E58A00-1F37-4484-A653-9F56B03B367E}"/>
              </a:ext>
            </a:extLst>
          </p:cNvPr>
          <p:cNvSpPr txBox="1">
            <a:spLocks/>
          </p:cNvSpPr>
          <p:nvPr/>
        </p:nvSpPr>
        <p:spPr>
          <a:xfrm>
            <a:off x="7093050" y="-206478"/>
            <a:ext cx="5634608" cy="1007367"/>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kk-KZ" sz="1400" b="1" i="0" u="none" strike="noStrike" kern="1200" cap="all" spc="0" normalizeH="0" baseline="0" noProof="0" dirty="0">
                <a:ln w="3175" cmpd="sng">
                  <a:noFill/>
                </a:ln>
                <a:solidFill>
                  <a:sysClr val="windowText" lastClr="000000"/>
                </a:solidFill>
                <a:effectLst/>
                <a:uLnTx/>
                <a:uFillTx/>
                <a:latin typeface="Times New Roman" panose="02020603050405020304" pitchFamily="18" charset="0"/>
                <a:ea typeface="+mj-ea"/>
                <a:cs typeface="Times New Roman" panose="02020603050405020304" pitchFamily="18" charset="0"/>
              </a:rPr>
              <a:t>Бос жұмыс орындары бойынша</a:t>
            </a:r>
            <a:endParaRPr kumimoji="0" lang="ru-RU" sz="1400" b="1" i="0" u="none" strike="noStrike" kern="1200" cap="all" spc="0" normalizeH="0" baseline="0" noProof="0" dirty="0">
              <a:ln w="3175" cmpd="sng">
                <a:noFill/>
              </a:ln>
              <a:solidFill>
                <a:sysClr val="windowText" lastClr="000000"/>
              </a:solidFill>
              <a:effectLst/>
              <a:uLnTx/>
              <a:uFillTx/>
              <a:latin typeface="Times New Roman" panose="02020603050405020304" pitchFamily="18" charset="0"/>
              <a:ea typeface="+mj-ea"/>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BA5AC4BF-87FA-4C10-BE56-055D735D4B65}"/>
              </a:ext>
            </a:extLst>
          </p:cNvPr>
          <p:cNvSpPr/>
          <p:nvPr/>
        </p:nvSpPr>
        <p:spPr>
          <a:xfrm>
            <a:off x="465719" y="800889"/>
            <a:ext cx="11260562" cy="4708981"/>
          </a:xfrm>
          <a:prstGeom prst="rect">
            <a:avLst/>
          </a:prstGeom>
        </p:spPr>
        <p:txBody>
          <a:bodyPr wrap="square">
            <a:spAutoFit/>
          </a:bodyPr>
          <a:lstStyle/>
          <a:p>
            <a:pPr algn="just" defTabSz="914400"/>
            <a:r>
              <a:rPr lang="kk-KZ" sz="1300" dirty="0">
                <a:solidFill>
                  <a:prstClr val="black"/>
                </a:solidFill>
                <a:latin typeface="Times New Roman" panose="02020603050405020304" pitchFamily="18" charset="0"/>
                <a:cs typeface="Times New Roman" panose="02020603050405020304" pitchFamily="18" charset="0"/>
              </a:rPr>
              <a:t>         </a:t>
            </a:r>
            <a:r>
              <a:rPr lang="kk-KZ" sz="1500" dirty="0">
                <a:solidFill>
                  <a:prstClr val="black"/>
                </a:solidFill>
                <a:latin typeface="Times New Roman" panose="02020603050405020304" pitchFamily="18" charset="0"/>
                <a:cs typeface="Times New Roman" panose="02020603050405020304" pitchFamily="18" charset="0"/>
              </a:rPr>
              <a:t>РБЖ /СУР/ жүйесінде ағымдағы жылдың шілде айында 80 тапшы </a:t>
            </a:r>
            <a:r>
              <a:rPr lang="kk-KZ" sz="1500" i="1" dirty="0">
                <a:solidFill>
                  <a:prstClr val="black"/>
                </a:solidFill>
                <a:latin typeface="Times New Roman" panose="02020603050405020304" pitchFamily="18" charset="0"/>
                <a:cs typeface="Times New Roman" panose="02020603050405020304" pitchFamily="18" charset="0"/>
              </a:rPr>
              <a:t>(дәрігер-43,75; орта буын-18,75; кіші буын-9; басқа да қызметкерлер-8,5)</a:t>
            </a:r>
            <a:r>
              <a:rPr lang="kk-KZ" sz="1500" dirty="0">
                <a:solidFill>
                  <a:prstClr val="black"/>
                </a:solidFill>
                <a:latin typeface="Times New Roman" panose="02020603050405020304" pitchFamily="18" charset="0"/>
                <a:cs typeface="Times New Roman" panose="02020603050405020304" pitchFamily="18" charset="0"/>
              </a:rPr>
              <a:t> бос орын болған. </a:t>
            </a:r>
            <a:endParaRPr lang="ru-RU" sz="1500" dirty="0">
              <a:solidFill>
                <a:prstClr val="black"/>
              </a:solidFill>
              <a:latin typeface="Times New Roman" panose="02020603050405020304" pitchFamily="18" charset="0"/>
              <a:cs typeface="Times New Roman" panose="02020603050405020304" pitchFamily="18" charset="0"/>
            </a:endParaRPr>
          </a:p>
          <a:p>
            <a:pPr algn="just" defTabSz="914400"/>
            <a:r>
              <a:rPr lang="kk-KZ" sz="1500" dirty="0">
                <a:solidFill>
                  <a:prstClr val="black"/>
                </a:solidFill>
                <a:latin typeface="Times New Roman" panose="02020603050405020304" pitchFamily="18" charset="0"/>
                <a:cs typeface="Times New Roman" panose="02020603050405020304" pitchFamily="18" charset="0"/>
              </a:rPr>
              <a:t>        Ағымдағы жылдың шілде, тамыз айында 26 қызметкер </a:t>
            </a:r>
            <a:r>
              <a:rPr lang="kk-KZ" sz="1500" i="1" dirty="0">
                <a:solidFill>
                  <a:prstClr val="black"/>
                </a:solidFill>
                <a:latin typeface="Times New Roman" panose="02020603050405020304" pitchFamily="18" charset="0"/>
                <a:cs typeface="Times New Roman" panose="02020603050405020304" pitchFamily="18" charset="0"/>
              </a:rPr>
              <a:t>(2 акушер-гинеколог дәрігері,3 анестезиолог-реаниматолог, 1 рентгенхирург, 1 офтальмолог, 2 хирург, 17 медбике) </a:t>
            </a:r>
            <a:r>
              <a:rPr lang="kk-KZ" sz="1500" dirty="0">
                <a:solidFill>
                  <a:prstClr val="black"/>
                </a:solidFill>
                <a:latin typeface="Times New Roman" panose="02020603050405020304" pitchFamily="18" charset="0"/>
                <a:cs typeface="Times New Roman" panose="02020603050405020304" pitchFamily="18" charset="0"/>
              </a:rPr>
              <a:t>конкурстық комиссияның оң шешімін алып, жұмысқа орналасты.  Сонымен қатар, байқау кеңесі арқылы бос тұрған 40-қа жуық штатты қысқарту жоспарланған.</a:t>
            </a:r>
            <a:endParaRPr lang="ru-RU" sz="1500" dirty="0">
              <a:solidFill>
                <a:prstClr val="black"/>
              </a:solidFill>
              <a:latin typeface="Times New Roman" panose="02020603050405020304" pitchFamily="18" charset="0"/>
              <a:cs typeface="Times New Roman" panose="02020603050405020304" pitchFamily="18" charset="0"/>
            </a:endParaRPr>
          </a:p>
          <a:p>
            <a:pPr algn="just" defTabSz="914400"/>
            <a:r>
              <a:rPr lang="kk-KZ" sz="1500" dirty="0">
                <a:solidFill>
                  <a:prstClr val="black"/>
                </a:solidFill>
                <a:latin typeface="Times New Roman" panose="02020603050405020304" pitchFamily="18" charset="0"/>
                <a:cs typeface="Times New Roman" panose="02020603050405020304" pitchFamily="18" charset="0"/>
              </a:rPr>
              <a:t>   2023 жылғы бітіруші 8 резидент </a:t>
            </a:r>
            <a:r>
              <a:rPr lang="kk-KZ" sz="1500" i="1" dirty="0">
                <a:solidFill>
                  <a:prstClr val="black"/>
                </a:solidFill>
                <a:latin typeface="Times New Roman" panose="02020603050405020304" pitchFamily="18" charset="0"/>
                <a:cs typeface="Times New Roman" panose="02020603050405020304" pitchFamily="18" charset="0"/>
              </a:rPr>
              <a:t>(3 неонатолог-реаниматолог, 2 анестезиолог-реаниматолог, 1 нефролог, 2 гастроэнтеролог, 1 инфекционист) </a:t>
            </a:r>
            <a:r>
              <a:rPr lang="kk-KZ" sz="1500" dirty="0">
                <a:solidFill>
                  <a:prstClr val="black"/>
                </a:solidFill>
                <a:latin typeface="Times New Roman" panose="02020603050405020304" pitchFamily="18" charset="0"/>
                <a:cs typeface="Times New Roman" panose="02020603050405020304" pitchFamily="18" charset="0"/>
              </a:rPr>
              <a:t>қыркүйек айында жұмысқа қабылданды. Қыркүйек айында 1 нефролог, 1 хирург, 3 терапевт, 1 неонатолог, 1 стоматологты жұмысқа қабылдау жоспарлануда.</a:t>
            </a:r>
            <a:endParaRPr lang="ru-RU" sz="1500" dirty="0">
              <a:solidFill>
                <a:prstClr val="black"/>
              </a:solidFill>
              <a:latin typeface="Times New Roman" panose="02020603050405020304" pitchFamily="18" charset="0"/>
              <a:cs typeface="Times New Roman" panose="02020603050405020304" pitchFamily="18" charset="0"/>
            </a:endParaRPr>
          </a:p>
          <a:p>
            <a:pPr algn="just" defTabSz="914400"/>
            <a:r>
              <a:rPr lang="kk-KZ" sz="1500" dirty="0">
                <a:solidFill>
                  <a:prstClr val="black"/>
                </a:solidFill>
                <a:latin typeface="Times New Roman" panose="02020603050405020304" pitchFamily="18" charset="0"/>
                <a:cs typeface="Times New Roman" panose="02020603050405020304" pitchFamily="18" charset="0"/>
              </a:rPr>
              <a:t>   Сондай - ақ, «Қазақстан Республикасы Үкіметінің 2021 жылғы 12 қазандағы №728 қаулысымен бекітілген Кәсіпкерлікті дамытудың 2021 - 2025 жылдарға арналған ұлттық жобасына «Субсидияланатын жұмыс орындарын ұйымдастыру және субсидияланатын жұмыс орындарына жұмысқа орналасқан адамдардың жалақысын субсидиялау қағидаларын бекіту туралы» Қазақстан Республикасы Премьер - Министрінің орынбасары - Еңбек және халықты әлеуметтік қорғау министрінің 2023 жылғы 30 маусымдағы №275 бұйрығына сәйкес жергілікті жұмыспен қамту орталығына </a:t>
            </a:r>
            <a:r>
              <a:rPr lang="en-US" sz="1500" dirty="0" err="1">
                <a:solidFill>
                  <a:prstClr val="black"/>
                </a:solidFill>
                <a:latin typeface="Times New Roman" panose="02020603050405020304" pitchFamily="18" charset="0"/>
                <a:cs typeface="Times New Roman" panose="02020603050405020304" pitchFamily="18" charset="0"/>
              </a:rPr>
              <a:t>enbek,kz</a:t>
            </a:r>
            <a:r>
              <a:rPr lang="en-US" sz="1500" dirty="0">
                <a:solidFill>
                  <a:prstClr val="black"/>
                </a:solidFill>
                <a:latin typeface="Times New Roman" panose="02020603050405020304" pitchFamily="18" charset="0"/>
                <a:cs typeface="Times New Roman" panose="02020603050405020304" pitchFamily="18" charset="0"/>
              </a:rPr>
              <a:t> </a:t>
            </a:r>
            <a:r>
              <a:rPr lang="kk-KZ" sz="1500" dirty="0">
                <a:solidFill>
                  <a:prstClr val="black"/>
                </a:solidFill>
                <a:latin typeface="Times New Roman" panose="02020603050405020304" pitchFamily="18" charset="0"/>
                <a:cs typeface="Times New Roman" panose="02020603050405020304" pitchFamily="18" charset="0"/>
              </a:rPr>
              <a:t>порталы арқылы 25 медбикеге тапсырыс беріліп, бүгінгі таңда медбикелер емхана аймақтық бөлімінде тәлімгердің бақылауымен жұмыс істеп жатыр. ШЖҚ «№2 қалалық аурухана» МКК мен Шымкент қаласы әкімдігінің «Еңбек мобильдігі орталығы» КММ арасында «Субсидияланатын жұмыс орындарын ұйымдастыру туралы» шартқа сәйкес жастар практикасынан кейін медбикелердің кемінде 50 пайызын тұрақты жұмыспен қамту қарастырылған, бұл өз кезегінде жұмыссыздар санын азайтуға өз септігін тигізеді.</a:t>
            </a:r>
            <a:endParaRPr lang="ru-RU" sz="1500" dirty="0">
              <a:solidFill>
                <a:prstClr val="black"/>
              </a:solidFill>
              <a:latin typeface="Times New Roman" panose="02020603050405020304" pitchFamily="18" charset="0"/>
              <a:cs typeface="Times New Roman" panose="02020603050405020304" pitchFamily="18" charset="0"/>
            </a:endParaRPr>
          </a:p>
          <a:p>
            <a:pPr algn="just" defTabSz="914400"/>
            <a:r>
              <a:rPr lang="kk-KZ" sz="1500" dirty="0">
                <a:solidFill>
                  <a:prstClr val="black"/>
                </a:solidFill>
                <a:latin typeface="Times New Roman" panose="02020603050405020304" pitchFamily="18" charset="0"/>
                <a:cs typeface="Times New Roman" panose="02020603050405020304" pitchFamily="18" charset="0"/>
              </a:rPr>
              <a:t>         Жоғарыда айтылған мамандар толығымен жұмысқа қабылданып, бос штаттар қысқартылғаннан кейін бос орын азаяды деп күтілуде.   </a:t>
            </a:r>
            <a:endParaRPr lang="ru-RU" sz="1500" dirty="0">
              <a:solidFill>
                <a:prstClr val="black"/>
              </a:solidFill>
              <a:latin typeface="Times New Roman" panose="02020603050405020304" pitchFamily="18" charset="0"/>
              <a:cs typeface="Times New Roman" panose="02020603050405020304" pitchFamily="18" charset="0"/>
            </a:endParaRPr>
          </a:p>
          <a:p>
            <a:pPr algn="just" defTabSz="914400"/>
            <a:r>
              <a:rPr lang="kk-KZ" sz="1500" dirty="0">
                <a:solidFill>
                  <a:prstClr val="black"/>
                </a:solidFill>
                <a:latin typeface="Times New Roman" panose="02020603050405020304" pitchFamily="18" charset="0"/>
                <a:cs typeface="Times New Roman" panose="02020603050405020304" pitchFamily="18" charset="0"/>
              </a:rPr>
              <a:t>         Бос жұмыс орындары еnbek.kz ақпараттық жүйесінде тұрақты түрде орналастырылып тұрады.</a:t>
            </a:r>
            <a:endParaRPr lang="ru-RU" sz="15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6508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970A8451-3C06-419F-85EB-3435F1125BA7}"/>
              </a:ext>
            </a:extLst>
          </p:cNvPr>
          <p:cNvSpPr>
            <a:spLocks noGrp="1"/>
          </p:cNvSpPr>
          <p:nvPr>
            <p:ph type="title"/>
          </p:nvPr>
        </p:nvSpPr>
        <p:spPr>
          <a:xfrm>
            <a:off x="8353859" y="65107"/>
            <a:ext cx="4746914" cy="527463"/>
          </a:xfrm>
        </p:spPr>
        <p:txBody>
          <a:bodyPr>
            <a:normAutofit/>
          </a:bodyPr>
          <a:lstStyle/>
          <a:p>
            <a:r>
              <a:rPr lang="kk-KZ" sz="2800" dirty="0">
                <a:latin typeface="Times New Roman" panose="02020603050405020304" pitchFamily="18" charset="0"/>
                <a:cs typeface="Times New Roman" panose="02020603050405020304" pitchFamily="18" charset="0"/>
              </a:rPr>
              <a:t>Қабылдау бөлімі </a:t>
            </a:r>
            <a:endParaRPr lang="ru-RU" sz="2800" dirty="0">
              <a:latin typeface="Times New Roman" panose="02020603050405020304" pitchFamily="18" charset="0"/>
              <a:cs typeface="Times New Roman" panose="02020603050405020304" pitchFamily="18" charset="0"/>
            </a:endParaRPr>
          </a:p>
        </p:txBody>
      </p:sp>
      <p:sp>
        <p:nvSpPr>
          <p:cNvPr id="5" name="Rectangle 1">
            <a:extLst>
              <a:ext uri="{FF2B5EF4-FFF2-40B4-BE49-F238E27FC236}">
                <a16:creationId xmlns:a16="http://schemas.microsoft.com/office/drawing/2014/main" id="{A8958D5F-D8DA-4A25-9775-286B37EBA5D9}"/>
              </a:ext>
            </a:extLst>
          </p:cNvPr>
          <p:cNvSpPr>
            <a:spLocks noChangeArrowheads="1"/>
          </p:cNvSpPr>
          <p:nvPr/>
        </p:nvSpPr>
        <p:spPr bwMode="auto">
          <a:xfrm>
            <a:off x="322217" y="826800"/>
            <a:ext cx="10537371"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82563" indent="450850" algn="just" defTabSz="914400" eaLnBrk="0" fontAlgn="base" hangingPunct="0">
              <a:spcBef>
                <a:spcPct val="0"/>
              </a:spcBef>
              <a:spcAft>
                <a:spcPct val="0"/>
              </a:spcAft>
            </a:pPr>
            <a:r>
              <a:rPr lang="ru-RU" sz="1600" b="1" dirty="0" err="1">
                <a:latin typeface="Times New Roman" panose="02020603050405020304" pitchFamily="18" charset="0"/>
                <a:ea typeface="Times New Roman" pitchFamily="18" charset="0"/>
                <a:cs typeface="Times New Roman" panose="02020603050405020304" pitchFamily="18" charset="0"/>
              </a:rPr>
              <a:t>Қабылдау</a:t>
            </a:r>
            <a:r>
              <a:rPr lang="ru-RU" sz="1600" b="1" dirty="0">
                <a:latin typeface="Times New Roman" panose="02020603050405020304" pitchFamily="18" charset="0"/>
                <a:ea typeface="Times New Roman" pitchFamily="18" charset="0"/>
                <a:cs typeface="Times New Roman" panose="02020603050405020304" pitchFamily="18" charset="0"/>
              </a:rPr>
              <a:t> </a:t>
            </a:r>
            <a:r>
              <a:rPr lang="ru-RU" sz="1600" b="1" dirty="0" err="1">
                <a:latin typeface="Times New Roman" panose="02020603050405020304" pitchFamily="18" charset="0"/>
                <a:ea typeface="Times New Roman" pitchFamily="18" charset="0"/>
                <a:cs typeface="Times New Roman" panose="02020603050405020304" pitchFamily="18" charset="0"/>
              </a:rPr>
              <a:t>бөлімшесі</a:t>
            </a:r>
            <a:r>
              <a:rPr lang="ru-RU" sz="1600" b="1" dirty="0">
                <a:latin typeface="Times New Roman" panose="02020603050405020304" pitchFamily="18" charset="0"/>
                <a:ea typeface="Times New Roman" pitchFamily="18" charset="0"/>
                <a:cs typeface="Times New Roman" panose="02020603050405020304" pitchFamily="18" charset="0"/>
              </a:rPr>
              <a:t> </a:t>
            </a:r>
            <a:r>
              <a:rPr lang="ru-RU" sz="1600" dirty="0">
                <a:latin typeface="Times New Roman" panose="02020603050405020304" pitchFamily="18" charset="0"/>
                <a:ea typeface="Times New Roman" pitchFamily="18" charset="0"/>
                <a:cs typeface="Times New Roman" panose="02020603050405020304" pitchFamily="18" charset="0"/>
              </a:rPr>
              <a:t>3 </a:t>
            </a:r>
            <a:r>
              <a:rPr lang="ru-RU" sz="1600" dirty="0" err="1">
                <a:latin typeface="Times New Roman" panose="02020603050405020304" pitchFamily="18" charset="0"/>
                <a:ea typeface="Times New Roman" pitchFamily="18" charset="0"/>
                <a:cs typeface="Times New Roman" panose="02020603050405020304" pitchFamily="18" charset="0"/>
              </a:rPr>
              <a:t>қабатты</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мекеменің</a:t>
            </a:r>
            <a:r>
              <a:rPr lang="ru-RU" sz="1600" dirty="0">
                <a:latin typeface="Times New Roman" panose="02020603050405020304" pitchFamily="18" charset="0"/>
                <a:ea typeface="Times New Roman" pitchFamily="18" charset="0"/>
                <a:cs typeface="Times New Roman" panose="02020603050405020304" pitchFamily="18" charset="0"/>
              </a:rPr>
              <a:t> 1-ші </a:t>
            </a:r>
            <a:r>
              <a:rPr lang="ru-RU" sz="1600" dirty="0" err="1">
                <a:latin typeface="Times New Roman" panose="02020603050405020304" pitchFamily="18" charset="0"/>
                <a:ea typeface="Times New Roman" pitchFamily="18" charset="0"/>
                <a:cs typeface="Times New Roman" panose="02020603050405020304" pitchFamily="18" charset="0"/>
              </a:rPr>
              <a:t>қабатында</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орналасқан</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бөлек</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кіріп-шығатын</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есігі</a:t>
            </a:r>
            <a:r>
              <a:rPr lang="ru-RU" sz="1600" dirty="0">
                <a:latin typeface="Times New Roman" panose="02020603050405020304" pitchFamily="18" charset="0"/>
                <a:ea typeface="Times New Roman" pitchFamily="18" charset="0"/>
                <a:cs typeface="Times New Roman" panose="02020603050405020304" pitchFamily="18" charset="0"/>
              </a:rPr>
              <a:t>, лифт, </a:t>
            </a:r>
            <a:r>
              <a:rPr lang="ru-RU" sz="1600" dirty="0" err="1">
                <a:latin typeface="Times New Roman" panose="02020603050405020304" pitchFamily="18" charset="0"/>
                <a:ea typeface="Times New Roman" pitchFamily="18" charset="0"/>
                <a:cs typeface="Times New Roman" panose="02020603050405020304" pitchFamily="18" charset="0"/>
              </a:rPr>
              <a:t>басқа</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бөлімшелерге</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жылдам</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және</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ыңғайлы</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тасымалдау</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үшін</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байланыс</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жолдары</a:t>
            </a:r>
            <a:r>
              <a:rPr lang="ru-RU" sz="1600" dirty="0">
                <a:latin typeface="Times New Roman" panose="02020603050405020304" pitchFamily="18" charset="0"/>
                <a:ea typeface="Times New Roman" pitchFamily="18" charset="0"/>
                <a:cs typeface="Times New Roman" panose="02020603050405020304" pitchFamily="18" charset="0"/>
              </a:rPr>
              <a:t> бар.</a:t>
            </a:r>
          </a:p>
          <a:p>
            <a:pPr indent="450850" algn="just" defTabSz="914400" eaLnBrk="0" fontAlgn="base" hangingPunct="0">
              <a:spcBef>
                <a:spcPct val="0"/>
              </a:spcBef>
              <a:spcAft>
                <a:spcPct val="0"/>
              </a:spcAft>
            </a:pPr>
            <a:endParaRPr lang="ru-RU" sz="1600" dirty="0">
              <a:latin typeface="Times New Roman" panose="02020603050405020304" pitchFamily="18" charset="0"/>
              <a:cs typeface="Times New Roman" panose="02020603050405020304" pitchFamily="18" charset="0"/>
            </a:endParaRPr>
          </a:p>
          <a:p>
            <a:pPr indent="450850" algn="just" defTabSz="914400" eaLnBrk="0" fontAlgn="base" hangingPunct="0">
              <a:spcBef>
                <a:spcPct val="0"/>
              </a:spcBef>
              <a:spcAft>
                <a:spcPct val="0"/>
              </a:spcAft>
            </a:pPr>
            <a:r>
              <a:rPr lang="ru-RU" sz="1600" b="1" dirty="0" err="1">
                <a:latin typeface="Times New Roman" panose="02020603050405020304" pitchFamily="18" charset="0"/>
                <a:ea typeface="Times New Roman" pitchFamily="18" charset="0"/>
                <a:cs typeface="Times New Roman" panose="02020603050405020304" pitchFamily="18" charset="0"/>
              </a:rPr>
              <a:t>Қабылдау</a:t>
            </a:r>
            <a:r>
              <a:rPr lang="ru-RU" sz="1600" b="1" dirty="0">
                <a:latin typeface="Times New Roman" panose="02020603050405020304" pitchFamily="18" charset="0"/>
                <a:ea typeface="Times New Roman" pitchFamily="18" charset="0"/>
                <a:cs typeface="Times New Roman" panose="02020603050405020304" pitchFamily="18" charset="0"/>
              </a:rPr>
              <a:t> </a:t>
            </a:r>
            <a:r>
              <a:rPr lang="ru-RU" sz="1600" b="1" dirty="0" err="1">
                <a:latin typeface="Times New Roman" panose="02020603050405020304" pitchFamily="18" charset="0"/>
                <a:ea typeface="Times New Roman" pitchFamily="18" charset="0"/>
                <a:cs typeface="Times New Roman" panose="02020603050405020304" pitchFamily="18" charset="0"/>
              </a:rPr>
              <a:t>бөлімшесінің</a:t>
            </a:r>
            <a:r>
              <a:rPr lang="ru-RU" sz="1600" b="1" dirty="0">
                <a:latin typeface="Times New Roman" panose="02020603050405020304" pitchFamily="18" charset="0"/>
                <a:ea typeface="Times New Roman" pitchFamily="18" charset="0"/>
                <a:cs typeface="Times New Roman" panose="02020603050405020304" pitchFamily="18" charset="0"/>
              </a:rPr>
              <a:t> </a:t>
            </a:r>
            <a:r>
              <a:rPr lang="ru-RU" sz="1600" b="1" dirty="0" err="1">
                <a:latin typeface="Times New Roman" panose="02020603050405020304" pitchFamily="18" charset="0"/>
                <a:ea typeface="Times New Roman" pitchFamily="18" charset="0"/>
                <a:cs typeface="Times New Roman" panose="02020603050405020304" pitchFamily="18" charset="0"/>
              </a:rPr>
              <a:t>құрылымы</a:t>
            </a:r>
            <a:r>
              <a:rPr lang="ru-RU" sz="1600" b="1" dirty="0">
                <a:latin typeface="Times New Roman" panose="02020603050405020304" pitchFamily="18" charset="0"/>
                <a:ea typeface="Times New Roman" pitchFamily="18" charset="0"/>
                <a:cs typeface="Times New Roman" panose="02020603050405020304" pitchFamily="18" charset="0"/>
              </a:rPr>
              <a:t>:</a:t>
            </a:r>
            <a:endParaRPr lang="ru-RU" sz="1600" b="1" dirty="0">
              <a:latin typeface="Times New Roman" panose="02020603050405020304" pitchFamily="18" charset="0"/>
              <a:cs typeface="Times New Roman" panose="02020603050405020304" pitchFamily="18" charset="0"/>
            </a:endParaRPr>
          </a:p>
          <a:p>
            <a:pPr marL="720725" indent="-285750" algn="just" eaLnBrk="0" fontAlgn="base" hangingPunct="0">
              <a:spcBef>
                <a:spcPct val="0"/>
              </a:spcBef>
              <a:spcAft>
                <a:spcPct val="0"/>
              </a:spcAft>
              <a:buFont typeface="Wingdings" panose="05000000000000000000" pitchFamily="2" charset="2"/>
              <a:buChar char="Ø"/>
            </a:pPr>
            <a:r>
              <a:rPr lang="ru-RU" sz="1600" dirty="0" err="1">
                <a:latin typeface="Times New Roman" panose="02020603050405020304" pitchFamily="18" charset="0"/>
                <a:ea typeface="Times New Roman" pitchFamily="18" charset="0"/>
                <a:cs typeface="Times New Roman" panose="02020603050405020304" pitchFamily="18" charset="0"/>
              </a:rPr>
              <a:t>Стационарға</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емделуге</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келген</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науқастардың</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күтіп</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отыратын</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орны</a:t>
            </a:r>
            <a:r>
              <a:rPr lang="ru-RU" sz="1600" dirty="0">
                <a:latin typeface="Times New Roman" panose="02020603050405020304" pitchFamily="18" charset="0"/>
                <a:ea typeface="Times New Roman" pitchFamily="18" charset="0"/>
                <a:cs typeface="Times New Roman" panose="02020603050405020304" pitchFamily="18" charset="0"/>
              </a:rPr>
              <a:t> (Холл)</a:t>
            </a:r>
          </a:p>
          <a:p>
            <a:pPr marL="720725" indent="-285750" algn="just" eaLnBrk="0" fontAlgn="base" hangingPunct="0">
              <a:spcBef>
                <a:spcPct val="0"/>
              </a:spcBef>
              <a:spcAft>
                <a:spcPct val="0"/>
              </a:spcAft>
              <a:buFont typeface="Wingdings" panose="05000000000000000000" pitchFamily="2" charset="2"/>
              <a:buChar char="Ø"/>
            </a:pPr>
            <a:r>
              <a:rPr lang="ru-RU" sz="1600" dirty="0" err="1">
                <a:latin typeface="Times New Roman" panose="02020603050405020304" pitchFamily="18" charset="0"/>
                <a:ea typeface="Times New Roman" pitchFamily="18" charset="0"/>
                <a:cs typeface="Times New Roman" panose="02020603050405020304" pitchFamily="18" charset="0"/>
              </a:rPr>
              <a:t>Стационарға</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жатқызылатын</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науқастарды</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қабылдайтын</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бөлме</a:t>
            </a:r>
            <a:r>
              <a:rPr lang="ru-RU" sz="1600" dirty="0">
                <a:latin typeface="Times New Roman" panose="02020603050405020304" pitchFamily="18" charset="0"/>
                <a:ea typeface="Times New Roman" pitchFamily="18" charset="0"/>
                <a:cs typeface="Times New Roman" panose="02020603050405020304" pitchFamily="18" charset="0"/>
              </a:rPr>
              <a:t> </a:t>
            </a:r>
            <a:r>
              <a:rPr lang="en-US" sz="1600" dirty="0">
                <a:latin typeface="Times New Roman" panose="02020603050405020304" pitchFamily="18" charset="0"/>
                <a:ea typeface="Times New Roman" pitchFamily="18" charset="0"/>
                <a:cs typeface="Times New Roman" panose="02020603050405020304" pitchFamily="18" charset="0"/>
              </a:rPr>
              <a:t>(</a:t>
            </a:r>
            <a:r>
              <a:rPr lang="ru-RU" sz="1600" dirty="0">
                <a:latin typeface="Times New Roman" panose="02020603050405020304" pitchFamily="18" charset="0"/>
                <a:ea typeface="Times New Roman" pitchFamily="18" charset="0"/>
                <a:cs typeface="Times New Roman" panose="02020603050405020304" pitchFamily="18" charset="0"/>
              </a:rPr>
              <a:t>Бокс</a:t>
            </a:r>
            <a:r>
              <a:rPr lang="en-US" sz="1600" dirty="0">
                <a:latin typeface="Times New Roman" panose="02020603050405020304" pitchFamily="18" charset="0"/>
                <a:ea typeface="Times New Roman" pitchFamily="18" charset="0"/>
                <a:cs typeface="Times New Roman" panose="02020603050405020304" pitchFamily="18" charset="0"/>
              </a:rPr>
              <a:t>)</a:t>
            </a:r>
            <a:r>
              <a:rPr lang="ru-RU" sz="1600" dirty="0">
                <a:latin typeface="Times New Roman" panose="02020603050405020304" pitchFamily="18" charset="0"/>
                <a:ea typeface="Times New Roman"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marL="720725" indent="-285750" algn="just" defTabSz="914400" eaLnBrk="0" fontAlgn="base" hangingPunct="0">
              <a:spcBef>
                <a:spcPct val="0"/>
              </a:spcBef>
              <a:spcAft>
                <a:spcPct val="0"/>
              </a:spcAft>
              <a:buFont typeface="Wingdings" panose="05000000000000000000" pitchFamily="2" charset="2"/>
              <a:buChar char="Ø"/>
            </a:pPr>
            <a:r>
              <a:rPr lang="ru-RU" sz="1600" dirty="0" err="1">
                <a:latin typeface="Times New Roman" panose="02020603050405020304" pitchFamily="18" charset="0"/>
                <a:ea typeface="Times New Roman" pitchFamily="18" charset="0"/>
                <a:cs typeface="Times New Roman" panose="02020603050405020304" pitchFamily="18" charset="0"/>
              </a:rPr>
              <a:t>Стационарға</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жатқызылатын</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науқастарды</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санитарлы</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өңдеуден</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өткізетін</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бөлме</a:t>
            </a:r>
            <a:endParaRPr lang="ru-RU" sz="1600" dirty="0">
              <a:latin typeface="Times New Roman" panose="02020603050405020304" pitchFamily="18" charset="0"/>
              <a:ea typeface="Times New Roman" pitchFamily="18" charset="0"/>
              <a:cs typeface="Times New Roman" panose="02020603050405020304" pitchFamily="18" charset="0"/>
            </a:endParaRPr>
          </a:p>
          <a:p>
            <a:pPr marL="720725" indent="-285750" algn="just" defTabSz="914400" eaLnBrk="0" fontAlgn="base" hangingPunct="0">
              <a:spcBef>
                <a:spcPct val="0"/>
              </a:spcBef>
              <a:spcAft>
                <a:spcPct val="0"/>
              </a:spcAft>
              <a:buFont typeface="Wingdings" panose="05000000000000000000" pitchFamily="2" charset="2"/>
              <a:buChar char="Ø"/>
            </a:pPr>
            <a:r>
              <a:rPr lang="ru-RU" sz="1600" dirty="0" err="1">
                <a:latin typeface="Times New Roman" panose="02020603050405020304" pitchFamily="18" charset="0"/>
                <a:cs typeface="Times New Roman" panose="02020603050405020304" pitchFamily="18" charset="0"/>
              </a:rPr>
              <a:t>Сарапшы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дәрігер</a:t>
            </a:r>
            <a:r>
              <a:rPr lang="ru-RU" sz="1600" dirty="0">
                <a:latin typeface="Times New Roman" panose="02020603050405020304" pitchFamily="18" charset="0"/>
                <a:cs typeface="Times New Roman" panose="02020603050405020304" pitchFamily="18" charset="0"/>
              </a:rPr>
              <a:t> </a:t>
            </a:r>
          </a:p>
          <a:p>
            <a:pPr marL="720725" indent="-285750" algn="just" defTabSz="914400" eaLnBrk="0" fontAlgn="base" hangingPunct="0">
              <a:spcBef>
                <a:spcPct val="0"/>
              </a:spcBef>
              <a:spcAft>
                <a:spcPct val="0"/>
              </a:spcAft>
              <a:buFont typeface="Wingdings" panose="05000000000000000000" pitchFamily="2" charset="2"/>
              <a:buChar char="Ø"/>
            </a:pPr>
            <a:r>
              <a:rPr lang="ru-RU" sz="1600" dirty="0" err="1">
                <a:latin typeface="Times New Roman" panose="02020603050405020304" pitchFamily="18" charset="0"/>
                <a:cs typeface="Times New Roman" panose="02020603050405020304" pitchFamily="18" charset="0"/>
              </a:rPr>
              <a:t>Дәрігерлер</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бөлмесі</a:t>
            </a:r>
            <a:r>
              <a:rPr lang="ru-RU" sz="1600" dirty="0">
                <a:latin typeface="Times New Roman" panose="02020603050405020304" pitchFamily="18" charset="0"/>
                <a:cs typeface="Times New Roman" panose="02020603050405020304" pitchFamily="18" charset="0"/>
              </a:rPr>
              <a:t> </a:t>
            </a:r>
          </a:p>
          <a:p>
            <a:pPr marL="720725" indent="-285750" algn="just" defTabSz="914400" eaLnBrk="0" fontAlgn="base" hangingPunct="0">
              <a:spcBef>
                <a:spcPct val="0"/>
              </a:spcBef>
              <a:spcAft>
                <a:spcPct val="0"/>
              </a:spcAft>
              <a:buFont typeface="Wingdings" panose="05000000000000000000" pitchFamily="2" charset="2"/>
              <a:buChar char="Ø"/>
            </a:pPr>
            <a:r>
              <a:rPr lang="ru-RU" sz="1600" dirty="0" err="1">
                <a:latin typeface="Times New Roman" panose="02020603050405020304" pitchFamily="18" charset="0"/>
                <a:ea typeface="Times New Roman" pitchFamily="18" charset="0"/>
                <a:cs typeface="Times New Roman" panose="02020603050405020304" pitchFamily="18" charset="0"/>
              </a:rPr>
              <a:t>Аға</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медбике</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бөлмесі</a:t>
            </a:r>
            <a:r>
              <a:rPr lang="ru-RU" sz="1600" dirty="0">
                <a:latin typeface="Times New Roman" panose="02020603050405020304" pitchFamily="18" charset="0"/>
                <a:ea typeface="Times New Roman" pitchFamily="18" charset="0"/>
                <a:cs typeface="Times New Roman" panose="02020603050405020304" pitchFamily="18" charset="0"/>
              </a:rPr>
              <a:t>;</a:t>
            </a:r>
          </a:p>
          <a:p>
            <a:pPr marL="720725" indent="-285750" algn="just" defTabSz="914400" eaLnBrk="0" fontAlgn="base" hangingPunct="0">
              <a:spcBef>
                <a:spcPct val="0"/>
              </a:spcBef>
              <a:spcAft>
                <a:spcPct val="0"/>
              </a:spcAft>
              <a:buFont typeface="Wingdings" panose="05000000000000000000" pitchFamily="2" charset="2"/>
              <a:buChar char="Ø"/>
            </a:pPr>
            <a:r>
              <a:rPr lang="kk-KZ" sz="1600" dirty="0">
                <a:latin typeface="Times New Roman" panose="02020603050405020304" pitchFamily="18" charset="0"/>
                <a:ea typeface="Times New Roman" pitchFamily="18" charset="0"/>
                <a:cs typeface="Times New Roman" panose="02020603050405020304" pitchFamily="18" charset="0"/>
              </a:rPr>
              <a:t>Емшара бөлмесі.</a:t>
            </a:r>
            <a:endParaRPr lang="ru-RU" sz="1600" dirty="0">
              <a:latin typeface="Times New Roman" panose="02020603050405020304" pitchFamily="18" charset="0"/>
              <a:ea typeface="Times New Roman" pitchFamily="18" charset="0"/>
              <a:cs typeface="Times New Roman" panose="02020603050405020304" pitchFamily="18" charset="0"/>
            </a:endParaRPr>
          </a:p>
          <a:p>
            <a:pPr marL="720725" indent="-285750" eaLnBrk="0" fontAlgn="base" hangingPunct="0">
              <a:spcBef>
                <a:spcPct val="0"/>
              </a:spcBef>
              <a:spcAft>
                <a:spcPct val="0"/>
              </a:spcAft>
              <a:buFont typeface="Wingdings" panose="05000000000000000000" pitchFamily="2" charset="2"/>
              <a:buChar char="Ø"/>
            </a:pPr>
            <a:r>
              <a:rPr lang="ru-RU" sz="1600" dirty="0">
                <a:latin typeface="Times New Roman" panose="02020603050405020304" pitchFamily="18" charset="0"/>
                <a:ea typeface="Times New Roman" pitchFamily="18" charset="0"/>
                <a:cs typeface="Times New Roman" panose="02020603050405020304" pitchFamily="18" charset="0"/>
              </a:rPr>
              <a:t>Изолятор.</a:t>
            </a:r>
          </a:p>
          <a:p>
            <a:pPr marL="720725" indent="-285750" eaLnBrk="0" fontAlgn="base" hangingPunct="0">
              <a:spcBef>
                <a:spcPct val="0"/>
              </a:spcBef>
              <a:spcAft>
                <a:spcPct val="0"/>
              </a:spcAft>
              <a:buFont typeface="Wingdings" panose="05000000000000000000" pitchFamily="2" charset="2"/>
              <a:buChar char="Ø"/>
            </a:pPr>
            <a:r>
              <a:rPr lang="ru-RU" sz="1600" dirty="0">
                <a:latin typeface="Times New Roman" panose="02020603050405020304" pitchFamily="18" charset="0"/>
                <a:ea typeface="Times New Roman" pitchFamily="18" charset="0"/>
                <a:cs typeface="Times New Roman" panose="02020603050405020304" pitchFamily="18" charset="0"/>
              </a:rPr>
              <a:t>ПИТ б</a:t>
            </a:r>
            <a:r>
              <a:rPr lang="kk-KZ" sz="1600" dirty="0">
                <a:latin typeface="Times New Roman" panose="02020603050405020304" pitchFamily="18" charset="0"/>
                <a:ea typeface="Times New Roman" pitchFamily="18" charset="0"/>
                <a:cs typeface="Times New Roman" panose="02020603050405020304" pitchFamily="18" charset="0"/>
              </a:rPr>
              <a:t>өлмесі</a:t>
            </a:r>
            <a:r>
              <a:rPr lang="ru-RU" sz="1600" dirty="0">
                <a:latin typeface="Times New Roman" panose="02020603050405020304" pitchFamily="18" charset="0"/>
                <a:cs typeface="Times New Roman" panose="02020603050405020304" pitchFamily="18" charset="0"/>
              </a:rPr>
              <a:t> </a:t>
            </a:r>
          </a:p>
          <a:p>
            <a:pPr marL="720725" indent="-285750" eaLnBrk="0" fontAlgn="base" hangingPunct="0">
              <a:spcBef>
                <a:spcPct val="0"/>
              </a:spcBef>
              <a:spcAft>
                <a:spcPct val="0"/>
              </a:spcAft>
              <a:buFont typeface="Wingdings" panose="05000000000000000000" pitchFamily="2" charset="2"/>
              <a:buChar char="Ø"/>
            </a:pPr>
            <a:r>
              <a:rPr lang="kk-KZ" sz="1600" dirty="0">
                <a:latin typeface="Times New Roman" panose="02020603050405020304" pitchFamily="18" charset="0"/>
                <a:cs typeface="Times New Roman" panose="02020603050405020304" pitchFamily="18" charset="0"/>
              </a:rPr>
              <a:t>Жоспарлы науқас қабылдайтын бөлмесі</a:t>
            </a:r>
            <a:endParaRPr lang="ru-RU" sz="1600" dirty="0">
              <a:latin typeface="Times New Roman" panose="02020603050405020304" pitchFamily="18" charset="0"/>
              <a:ea typeface="Times New Roman" pitchFamily="18" charset="0"/>
              <a:cs typeface="Times New Roman" panose="02020603050405020304" pitchFamily="18" charset="0"/>
            </a:endParaRPr>
          </a:p>
          <a:p>
            <a:pPr algn="just" defTabSz="914400" eaLnBrk="0" fontAlgn="base" hangingPunct="0">
              <a:spcBef>
                <a:spcPct val="0"/>
              </a:spcBef>
              <a:spcAft>
                <a:spcPct val="0"/>
              </a:spcAft>
            </a:pPr>
            <a:endParaRPr lang="ru-RU" sz="1600" dirty="0">
              <a:latin typeface="Times New Roman" panose="02020603050405020304" pitchFamily="18" charset="0"/>
              <a:cs typeface="Times New Roman" panose="02020603050405020304" pitchFamily="18" charset="0"/>
            </a:endParaRPr>
          </a:p>
          <a:p>
            <a:pPr indent="450850" algn="just" defTabSz="914400" eaLnBrk="0" fontAlgn="base" hangingPunct="0">
              <a:spcBef>
                <a:spcPct val="0"/>
              </a:spcBef>
              <a:spcAft>
                <a:spcPct val="0"/>
              </a:spcAft>
            </a:pPr>
            <a:r>
              <a:rPr lang="ru-RU" sz="1600" b="1" dirty="0" err="1">
                <a:latin typeface="Times New Roman" panose="02020603050405020304" pitchFamily="18" charset="0"/>
                <a:ea typeface="Times New Roman" pitchFamily="18" charset="0"/>
                <a:cs typeface="Times New Roman" panose="02020603050405020304" pitchFamily="18" charset="0"/>
              </a:rPr>
              <a:t>Қабылдау</a:t>
            </a:r>
            <a:r>
              <a:rPr lang="ru-RU" sz="1600" b="1" dirty="0">
                <a:latin typeface="Times New Roman" panose="02020603050405020304" pitchFamily="18" charset="0"/>
                <a:ea typeface="Times New Roman" pitchFamily="18" charset="0"/>
                <a:cs typeface="Times New Roman" panose="02020603050405020304" pitchFamily="18" charset="0"/>
              </a:rPr>
              <a:t> </a:t>
            </a:r>
            <a:r>
              <a:rPr lang="ru-RU" sz="1600" b="1" dirty="0" err="1">
                <a:latin typeface="Times New Roman" panose="02020603050405020304" pitchFamily="18" charset="0"/>
                <a:ea typeface="Times New Roman" pitchFamily="18" charset="0"/>
                <a:cs typeface="Times New Roman" panose="02020603050405020304" pitchFamily="18" charset="0"/>
              </a:rPr>
              <a:t>бөлімі</a:t>
            </a:r>
            <a:r>
              <a:rPr lang="ru-RU" sz="1600" b="1" dirty="0">
                <a:latin typeface="Times New Roman" panose="02020603050405020304" pitchFamily="18" charset="0"/>
                <a:ea typeface="Times New Roman" pitchFamily="18" charset="0"/>
                <a:cs typeface="Times New Roman" panose="02020603050405020304" pitchFamily="18" charset="0"/>
              </a:rPr>
              <a:t> </a:t>
            </a:r>
            <a:r>
              <a:rPr lang="ru-RU" sz="1600" b="1" dirty="0" err="1">
                <a:latin typeface="Times New Roman" panose="02020603050405020304" pitchFamily="18" charset="0"/>
                <a:ea typeface="Times New Roman" pitchFamily="18" charset="0"/>
                <a:cs typeface="Times New Roman" panose="02020603050405020304" pitchFamily="18" charset="0"/>
              </a:rPr>
              <a:t>жанында</a:t>
            </a:r>
            <a:r>
              <a:rPr lang="ru-RU" sz="1600" b="1" dirty="0">
                <a:latin typeface="Times New Roman" panose="02020603050405020304" pitchFamily="18" charset="0"/>
                <a:ea typeface="Times New Roman" pitchFamily="18" charset="0"/>
                <a:cs typeface="Times New Roman" panose="02020603050405020304" pitchFamily="18" charset="0"/>
              </a:rPr>
              <a:t> </a:t>
            </a:r>
            <a:r>
              <a:rPr lang="ru-RU" sz="1600" b="1" dirty="0" err="1">
                <a:latin typeface="Times New Roman" panose="02020603050405020304" pitchFamily="18" charset="0"/>
                <a:ea typeface="Times New Roman" pitchFamily="18" charset="0"/>
                <a:cs typeface="Times New Roman" panose="02020603050405020304" pitchFamily="18" charset="0"/>
              </a:rPr>
              <a:t>тәулік</a:t>
            </a:r>
            <a:r>
              <a:rPr lang="ru-RU" sz="1600" b="1" dirty="0">
                <a:latin typeface="Times New Roman" panose="02020603050405020304" pitchFamily="18" charset="0"/>
                <a:ea typeface="Times New Roman" pitchFamily="18" charset="0"/>
                <a:cs typeface="Times New Roman" panose="02020603050405020304" pitchFamily="18" charset="0"/>
              </a:rPr>
              <a:t> </a:t>
            </a:r>
            <a:r>
              <a:rPr lang="ru-RU" sz="1600" b="1" dirty="0" err="1">
                <a:latin typeface="Times New Roman" panose="02020603050405020304" pitchFamily="18" charset="0"/>
                <a:ea typeface="Times New Roman" pitchFamily="18" charset="0"/>
                <a:cs typeface="Times New Roman" panose="02020603050405020304" pitchFamily="18" charset="0"/>
              </a:rPr>
              <a:t>бойы</a:t>
            </a:r>
            <a:endParaRPr lang="ru-RU" sz="1600" dirty="0">
              <a:latin typeface="Times New Roman" panose="02020603050405020304" pitchFamily="18" charset="0"/>
              <a:cs typeface="Times New Roman" panose="02020603050405020304" pitchFamily="18" charset="0"/>
            </a:endParaRPr>
          </a:p>
          <a:p>
            <a:pPr marL="355600" indent="252413" algn="just" defTabSz="914400" eaLnBrk="0" fontAlgn="base" hangingPunct="0">
              <a:spcBef>
                <a:spcPct val="0"/>
              </a:spcBef>
              <a:spcAft>
                <a:spcPct val="0"/>
              </a:spcAft>
              <a:buFont typeface="Wingdings" panose="05000000000000000000" pitchFamily="2" charset="2"/>
              <a:buChar char="Ø"/>
            </a:pPr>
            <a:r>
              <a:rPr lang="ru-RU" sz="1600" dirty="0">
                <a:latin typeface="Times New Roman" panose="02020603050405020304" pitchFamily="18" charset="0"/>
                <a:ea typeface="Times New Roman" pitchFamily="18" charset="0"/>
                <a:cs typeface="Times New Roman" panose="02020603050405020304" pitchFamily="18" charset="0"/>
              </a:rPr>
              <a:t>Экспресс лаборатория</a:t>
            </a:r>
          </a:p>
          <a:p>
            <a:pPr marL="355600" indent="252413" algn="just" defTabSz="914400" eaLnBrk="0" fontAlgn="base" hangingPunct="0">
              <a:spcBef>
                <a:spcPct val="0"/>
              </a:spcBef>
              <a:spcAft>
                <a:spcPct val="0"/>
              </a:spcAft>
              <a:buFont typeface="Wingdings" panose="05000000000000000000" pitchFamily="2" charset="2"/>
              <a:buChar char="Ø"/>
            </a:pPr>
            <a:r>
              <a:rPr lang="ru-RU" sz="1600" dirty="0">
                <a:latin typeface="Times New Roman" panose="02020603050405020304" pitchFamily="18" charset="0"/>
                <a:ea typeface="Times New Roman" pitchFamily="18" charset="0"/>
                <a:cs typeface="Times New Roman" panose="02020603050405020304" pitchFamily="18" charset="0"/>
              </a:rPr>
              <a:t>Рентген </a:t>
            </a:r>
            <a:r>
              <a:rPr lang="ru-RU" sz="1600" dirty="0" err="1">
                <a:latin typeface="Times New Roman" panose="02020603050405020304" pitchFamily="18" charset="0"/>
                <a:ea typeface="Times New Roman" pitchFamily="18" charset="0"/>
                <a:cs typeface="Times New Roman" panose="02020603050405020304" pitchFamily="18" charset="0"/>
              </a:rPr>
              <a:t>диагностикалық</a:t>
            </a:r>
            <a:r>
              <a:rPr lang="ru-RU" sz="1600" dirty="0">
                <a:latin typeface="Times New Roman" panose="02020603050405020304" pitchFamily="18" charset="0"/>
                <a:ea typeface="Times New Roman" pitchFamily="18" charset="0"/>
                <a:cs typeface="Times New Roman" panose="02020603050405020304" pitchFamily="18" charset="0"/>
              </a:rPr>
              <a:t> кабинет;</a:t>
            </a:r>
            <a:endParaRPr lang="ru-RU" sz="1600" dirty="0">
              <a:latin typeface="Times New Roman" panose="02020603050405020304" pitchFamily="18" charset="0"/>
              <a:cs typeface="Times New Roman" panose="02020603050405020304" pitchFamily="18" charset="0"/>
            </a:endParaRPr>
          </a:p>
          <a:p>
            <a:pPr marL="355600" indent="252413" algn="just" defTabSz="914400" eaLnBrk="0" fontAlgn="base" hangingPunct="0">
              <a:spcBef>
                <a:spcPct val="0"/>
              </a:spcBef>
              <a:spcAft>
                <a:spcPct val="0"/>
              </a:spcAft>
              <a:buFont typeface="Wingdings" panose="05000000000000000000" pitchFamily="2" charset="2"/>
              <a:buChar char="Ø"/>
            </a:pPr>
            <a:r>
              <a:rPr lang="ru-RU" sz="1600" dirty="0">
                <a:latin typeface="Times New Roman" panose="02020603050405020304" pitchFamily="18" charset="0"/>
                <a:ea typeface="Times New Roman" pitchFamily="18" charset="0"/>
                <a:cs typeface="Times New Roman" panose="02020603050405020304" pitchFamily="18" charset="0"/>
              </a:rPr>
              <a:t>УДЗ </a:t>
            </a:r>
            <a:r>
              <a:rPr lang="ru-RU" sz="1600" dirty="0" err="1">
                <a:latin typeface="Times New Roman" panose="02020603050405020304" pitchFamily="18" charset="0"/>
                <a:ea typeface="Times New Roman" pitchFamily="18" charset="0"/>
                <a:cs typeface="Times New Roman" panose="02020603050405020304" pitchFamily="18" charset="0"/>
              </a:rPr>
              <a:t>кабинеті</a:t>
            </a:r>
            <a:r>
              <a:rPr lang="ru-RU" sz="1600" dirty="0">
                <a:latin typeface="Times New Roman" panose="02020603050405020304" pitchFamily="18" charset="0"/>
                <a:ea typeface="Times New Roman" pitchFamily="18" charset="0"/>
                <a:cs typeface="Times New Roman" panose="02020603050405020304" pitchFamily="18" charset="0"/>
              </a:rPr>
              <a:t>;</a:t>
            </a:r>
          </a:p>
          <a:p>
            <a:pPr marL="355600" indent="252413" algn="just" defTabSz="914400" eaLnBrk="0" fontAlgn="base" hangingPunct="0">
              <a:spcBef>
                <a:spcPct val="0"/>
              </a:spcBef>
              <a:spcAft>
                <a:spcPct val="0"/>
              </a:spcAft>
              <a:buFont typeface="Wingdings" panose="05000000000000000000" pitchFamily="2" charset="2"/>
              <a:buChar char="Ø"/>
            </a:pPr>
            <a:r>
              <a:rPr lang="ru-RU" sz="1600" dirty="0" err="1">
                <a:latin typeface="Times New Roman" panose="02020603050405020304" pitchFamily="18" charset="0"/>
                <a:ea typeface="Times New Roman" pitchFamily="18" charset="0"/>
                <a:cs typeface="Times New Roman" panose="02020603050405020304" pitchFamily="18" charset="0"/>
              </a:rPr>
              <a:t>Тексеру</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бөлмесі</a:t>
            </a:r>
            <a:r>
              <a:rPr lang="ru-RU" sz="1600" dirty="0">
                <a:latin typeface="Times New Roman" panose="02020603050405020304" pitchFamily="18" charset="0"/>
                <a:ea typeface="Times New Roman" pitchFamily="18" charset="0"/>
                <a:cs typeface="Times New Roman" panose="02020603050405020304" pitchFamily="18" charset="0"/>
              </a:rPr>
              <a:t> (Смотровой) </a:t>
            </a:r>
          </a:p>
          <a:p>
            <a:pPr marL="355600" indent="252413" algn="just" defTabSz="914400" eaLnBrk="0" fontAlgn="base" hangingPunct="0">
              <a:spcBef>
                <a:spcPct val="0"/>
              </a:spcBef>
              <a:spcAft>
                <a:spcPct val="0"/>
              </a:spcAft>
              <a:buFont typeface="Wingdings" panose="05000000000000000000" pitchFamily="2" charset="2"/>
              <a:buChar char="Ø"/>
            </a:pPr>
            <a:r>
              <a:rPr lang="ru-RU" sz="1600" dirty="0" err="1">
                <a:latin typeface="Times New Roman" panose="02020603050405020304" pitchFamily="18" charset="0"/>
                <a:ea typeface="Times New Roman" pitchFamily="18" charset="0"/>
                <a:cs typeface="Times New Roman" panose="02020603050405020304" pitchFamily="18" charset="0"/>
              </a:rPr>
              <a:t>Компьютерл</a:t>
            </a:r>
            <a:r>
              <a:rPr lang="kk-KZ" sz="1600" dirty="0">
                <a:latin typeface="Times New Roman" panose="02020603050405020304" pitchFamily="18" charset="0"/>
                <a:ea typeface="Times New Roman" pitchFamily="18" charset="0"/>
                <a:cs typeface="Times New Roman" panose="02020603050405020304" pitchFamily="18" charset="0"/>
              </a:rPr>
              <a:t>ік томогрофия бөлмелері</a:t>
            </a:r>
          </a:p>
          <a:p>
            <a:pPr marL="355600" algn="just" defTabSz="914400" eaLnBrk="0" fontAlgn="base" hangingPunct="0">
              <a:spcBef>
                <a:spcPct val="0"/>
              </a:spcBef>
              <a:spcAft>
                <a:spcPct val="0"/>
              </a:spcAft>
            </a:pPr>
            <a:r>
              <a:rPr lang="kk-KZ" sz="1600" dirty="0">
                <a:latin typeface="Times New Roman" panose="02020603050405020304" pitchFamily="18" charset="0"/>
                <a:ea typeface="Times New Roman" pitchFamily="18" charset="0"/>
                <a:cs typeface="Times New Roman" panose="02020603050405020304" pitchFamily="18" charset="0"/>
              </a:rPr>
              <a:t>жұмыс жасайды</a:t>
            </a:r>
            <a:endParaRPr lang="ru-RU" sz="900" i="1" dirty="0">
              <a:solidFill>
                <a:srgbClr val="000066"/>
              </a:solidFill>
              <a:latin typeface="Arial" pitchFamily="34" charset="0"/>
              <a:cs typeface="Arial" pitchFamily="34" charset="0"/>
            </a:endParaRPr>
          </a:p>
        </p:txBody>
      </p:sp>
      <p:pic>
        <p:nvPicPr>
          <p:cNvPr id="7" name="Рисунок 6">
            <a:extLst>
              <a:ext uri="{FF2B5EF4-FFF2-40B4-BE49-F238E27FC236}">
                <a16:creationId xmlns:a16="http://schemas.microsoft.com/office/drawing/2014/main" id="{AA796D51-FCC5-4B0C-8481-3B31A1A370B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133295" y="109385"/>
            <a:ext cx="2456892" cy="438909"/>
          </a:xfrm>
          <a:prstGeom prst="rect">
            <a:avLst/>
          </a:prstGeom>
        </p:spPr>
      </p:pic>
      <p:sp>
        <p:nvSpPr>
          <p:cNvPr id="2" name="AutoShape 2">
            <a:extLst>
              <a:ext uri="{FF2B5EF4-FFF2-40B4-BE49-F238E27FC236}">
                <a16:creationId xmlns:a16="http://schemas.microsoft.com/office/drawing/2014/main" id="{64BE13EE-86A0-494B-8BFD-25C568AC0BE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 name="Рисунок 7">
            <a:extLst>
              <a:ext uri="{FF2B5EF4-FFF2-40B4-BE49-F238E27FC236}">
                <a16:creationId xmlns:a16="http://schemas.microsoft.com/office/drawing/2014/main" id="{906C24EA-0004-4677-9965-F6B4EBD94331}"/>
              </a:ext>
            </a:extLst>
          </p:cNvPr>
          <p:cNvPicPr>
            <a:picLocks noChangeAspect="1"/>
          </p:cNvPicPr>
          <p:nvPr/>
        </p:nvPicPr>
        <p:blipFill rotWithShape="1">
          <a:blip r:embed="rId3">
            <a:extLst>
              <a:ext uri="{28A0092B-C50C-407E-A947-70E740481C1C}">
                <a14:useLocalDpi xmlns:a14="http://schemas.microsoft.com/office/drawing/2010/main" val="0"/>
              </a:ext>
            </a:extLst>
          </a:blip>
          <a:srcRect t="9932" b="13192"/>
          <a:stretch/>
        </p:blipFill>
        <p:spPr>
          <a:xfrm>
            <a:off x="5694637" y="2860157"/>
            <a:ext cx="5054879" cy="32703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752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9F0BBC12-7F3D-4517-806E-DDB0F4151C52}"/>
              </a:ext>
            </a:extLst>
          </p:cNvPr>
          <p:cNvSpPr/>
          <p:nvPr/>
        </p:nvSpPr>
        <p:spPr>
          <a:xfrm>
            <a:off x="7669926" y="113562"/>
            <a:ext cx="4522074" cy="400110"/>
          </a:xfrm>
          <a:prstGeom prst="rect">
            <a:avLst/>
          </a:prstGeom>
        </p:spPr>
        <p:txBody>
          <a:bodyPr wrap="square">
            <a:spAutoFit/>
          </a:bodyPr>
          <a:lstStyle/>
          <a:p>
            <a:pPr indent="1588" algn="ctr" defTabSz="914400" fontAlgn="base">
              <a:spcBef>
                <a:spcPct val="0"/>
              </a:spcBef>
              <a:spcAft>
                <a:spcPct val="0"/>
              </a:spcAft>
            </a:pPr>
            <a:r>
              <a:rPr lang="ru-RU" sz="2000" b="1" i="1" dirty="0" err="1">
                <a:latin typeface="Times New Roman" panose="02020603050405020304" pitchFamily="18" charset="0"/>
                <a:ea typeface="Times New Roman" panose="02020603050405020304" pitchFamily="18" charset="0"/>
                <a:cs typeface="Times New Roman" panose="02020603050405020304" pitchFamily="18" charset="0"/>
              </a:rPr>
              <a:t>Қабылдау</a:t>
            </a:r>
            <a:r>
              <a:rPr lang="ru-RU" sz="20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err="1">
                <a:latin typeface="Times New Roman" panose="02020603050405020304" pitchFamily="18" charset="0"/>
                <a:ea typeface="Times New Roman" panose="02020603050405020304" pitchFamily="18" charset="0"/>
                <a:cs typeface="Times New Roman" panose="02020603050405020304" pitchFamily="18" charset="0"/>
              </a:rPr>
              <a:t>бөлімі</a:t>
            </a:r>
            <a:r>
              <a:rPr lang="ru-RU" sz="20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err="1">
                <a:latin typeface="Times New Roman" panose="02020603050405020304" pitchFamily="18" charset="0"/>
                <a:ea typeface="Times New Roman" panose="02020603050405020304" pitchFamily="18" charset="0"/>
                <a:cs typeface="Times New Roman" panose="02020603050405020304" pitchFamily="18" charset="0"/>
              </a:rPr>
              <a:t>жабдықталған</a:t>
            </a:r>
            <a:endParaRPr lang="ru-RU" sz="1100" b="1" i="1" dirty="0">
              <a:latin typeface="Times New Roman" panose="02020603050405020304" pitchFamily="18" charset="0"/>
              <a:cs typeface="Times New Roman" panose="02020603050405020304" pitchFamily="18" charset="0"/>
            </a:endParaRPr>
          </a:p>
        </p:txBody>
      </p:sp>
      <p:sp>
        <p:nvSpPr>
          <p:cNvPr id="6" name="Rectangle 1">
            <a:extLst>
              <a:ext uri="{FF2B5EF4-FFF2-40B4-BE49-F238E27FC236}">
                <a16:creationId xmlns:a16="http://schemas.microsoft.com/office/drawing/2014/main" id="{B29230BB-3B33-4FDA-B5C8-B01B0106E51C}"/>
              </a:ext>
            </a:extLst>
          </p:cNvPr>
          <p:cNvSpPr>
            <a:spLocks noChangeArrowheads="1"/>
          </p:cNvSpPr>
          <p:nvPr/>
        </p:nvSpPr>
        <p:spPr bwMode="auto">
          <a:xfrm>
            <a:off x="1012073" y="1324826"/>
            <a:ext cx="4424081"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indent="-457200" defTabSz="914400" eaLnBrk="0" fontAlgn="base" hangingPunct="0">
              <a:spcBef>
                <a:spcPct val="0"/>
              </a:spcBef>
              <a:spcAft>
                <a:spcPct val="0"/>
              </a:spcAft>
              <a:buFontTx/>
              <a:buAutoNum type="arabicPeriod"/>
            </a:pPr>
            <a:r>
              <a:rPr lang="ru-RU" sz="1600" dirty="0" err="1">
                <a:latin typeface="Times New Roman" panose="02020603050405020304" pitchFamily="18" charset="0"/>
                <a:ea typeface="Times New Roman" pitchFamily="18" charset="0"/>
                <a:cs typeface="Times New Roman" panose="02020603050405020304" pitchFamily="18" charset="0"/>
              </a:rPr>
              <a:t>Акпараттық</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тақтасы</a:t>
            </a:r>
            <a:endParaRPr lang="ru-RU" sz="1600" dirty="0">
              <a:latin typeface="Times New Roman" panose="02020603050405020304" pitchFamily="18" charset="0"/>
              <a:ea typeface="Times New Roman" pitchFamily="18" charset="0"/>
              <a:cs typeface="Times New Roman" panose="02020603050405020304" pitchFamily="18" charset="0"/>
            </a:endParaRPr>
          </a:p>
          <a:p>
            <a:pPr marL="457200" indent="-457200" defTabSz="914400" eaLnBrk="0" fontAlgn="base" hangingPunct="0">
              <a:spcBef>
                <a:spcPct val="0"/>
              </a:spcBef>
              <a:spcAft>
                <a:spcPct val="0"/>
              </a:spcAft>
              <a:buFontTx/>
              <a:buAutoNum type="arabicPeriod"/>
            </a:pPr>
            <a:r>
              <a:rPr lang="ru-RU" sz="1600" dirty="0" err="1">
                <a:latin typeface="Times New Roman" panose="02020603050405020304" pitchFamily="18" charset="0"/>
                <a:ea typeface="Times New Roman" pitchFamily="18" charset="0"/>
                <a:cs typeface="Times New Roman" panose="02020603050405020304" pitchFamily="18" charset="0"/>
              </a:rPr>
              <a:t>Интенсивті</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терапиялық</a:t>
            </a:r>
            <a:r>
              <a:rPr lang="ru-RU" sz="1600" dirty="0">
                <a:latin typeface="Times New Roman" panose="02020603050405020304" pitchFamily="18" charset="0"/>
                <a:ea typeface="Times New Roman" pitchFamily="18" charset="0"/>
                <a:cs typeface="Times New Roman" panose="02020603050405020304" pitchFamily="18" charset="0"/>
              </a:rPr>
              <a:t> палата </a:t>
            </a:r>
          </a:p>
          <a:p>
            <a:pPr marL="457200" indent="-457200" defTabSz="914400" eaLnBrk="0" fontAlgn="base" hangingPunct="0">
              <a:spcBef>
                <a:spcPct val="0"/>
              </a:spcBef>
              <a:spcAft>
                <a:spcPct val="0"/>
              </a:spcAft>
              <a:buFontTx/>
              <a:buAutoNum type="arabicPeriod"/>
            </a:pPr>
            <a:r>
              <a:rPr lang="ru-RU" sz="1600" dirty="0">
                <a:latin typeface="Times New Roman" panose="02020603050405020304" pitchFamily="18" charset="0"/>
                <a:ea typeface="Times New Roman" pitchFamily="18" charset="0"/>
                <a:cs typeface="Times New Roman" panose="02020603050405020304" pitchFamily="18" charset="0"/>
              </a:rPr>
              <a:t>ЭКГ ЮКАРД-200 аппараты -2 штук</a:t>
            </a:r>
          </a:p>
          <a:p>
            <a:pPr marL="457200" indent="-457200" defTabSz="914400" eaLnBrk="0" fontAlgn="base" hangingPunct="0">
              <a:spcBef>
                <a:spcPct val="0"/>
              </a:spcBef>
              <a:spcAft>
                <a:spcPct val="0"/>
              </a:spcAft>
              <a:buFontTx/>
              <a:buAutoNum type="arabicPeriod"/>
            </a:pPr>
            <a:r>
              <a:rPr lang="ru-RU" sz="1600" dirty="0">
                <a:latin typeface="Times New Roman" panose="02020603050405020304" pitchFamily="18" charset="0"/>
                <a:cs typeface="Times New Roman" panose="02020603050405020304" pitchFamily="18" charset="0"/>
              </a:rPr>
              <a:t>Монитор  ВМ5 -7 </a:t>
            </a:r>
            <a:r>
              <a:rPr lang="ru-RU" sz="1600" dirty="0" err="1">
                <a:latin typeface="Times New Roman" panose="02020603050405020304" pitchFamily="18" charset="0"/>
                <a:cs typeface="Times New Roman" panose="02020603050405020304" pitchFamily="18" charset="0"/>
              </a:rPr>
              <a:t>шт</a:t>
            </a:r>
            <a:endParaRPr lang="ru-RU" sz="1600" dirty="0">
              <a:latin typeface="Times New Roman" panose="02020603050405020304" pitchFamily="18" charset="0"/>
              <a:cs typeface="Times New Roman" panose="02020603050405020304" pitchFamily="18" charset="0"/>
            </a:endParaRPr>
          </a:p>
          <a:p>
            <a:pPr marL="457200" indent="-457200" defTabSz="914400" eaLnBrk="0" fontAlgn="base" hangingPunct="0">
              <a:spcBef>
                <a:spcPct val="0"/>
              </a:spcBef>
              <a:spcAft>
                <a:spcPct val="0"/>
              </a:spcAft>
              <a:buFontTx/>
              <a:buAutoNum type="arabicPeriod"/>
            </a:pPr>
            <a:r>
              <a:rPr lang="ru-RU" sz="1600" dirty="0">
                <a:latin typeface="Times New Roman" panose="02020603050405020304" pitchFamily="18" charset="0"/>
                <a:cs typeface="Times New Roman" panose="02020603050405020304" pitchFamily="18" charset="0"/>
              </a:rPr>
              <a:t>Боброва аппараты  -7шт </a:t>
            </a:r>
          </a:p>
          <a:p>
            <a:pPr marL="457200" indent="-457200" defTabSz="914400" eaLnBrk="0" fontAlgn="base" hangingPunct="0">
              <a:spcBef>
                <a:spcPct val="0"/>
              </a:spcBef>
              <a:spcAft>
                <a:spcPct val="0"/>
              </a:spcAft>
              <a:buFontTx/>
              <a:buAutoNum type="arabicPeriod"/>
            </a:pPr>
            <a:r>
              <a:rPr lang="ru-RU" sz="1600" dirty="0">
                <a:latin typeface="Times New Roman" panose="02020603050405020304" pitchFamily="18" charset="0"/>
                <a:cs typeface="Times New Roman" panose="02020603050405020304" pitchFamily="18" charset="0"/>
              </a:rPr>
              <a:t>Дефибриллятор -1 </a:t>
            </a:r>
            <a:r>
              <a:rPr lang="ru-RU" sz="1600" dirty="0" err="1">
                <a:latin typeface="Times New Roman" panose="02020603050405020304" pitchFamily="18" charset="0"/>
                <a:cs typeface="Times New Roman" panose="02020603050405020304" pitchFamily="18" charset="0"/>
              </a:rPr>
              <a:t>шт</a:t>
            </a:r>
            <a:endParaRPr lang="ru-RU" sz="1600" dirty="0">
              <a:latin typeface="Times New Roman" panose="02020603050405020304" pitchFamily="18" charset="0"/>
              <a:cs typeface="Times New Roman" panose="02020603050405020304" pitchFamily="18" charset="0"/>
            </a:endParaRPr>
          </a:p>
          <a:p>
            <a:pPr marL="457200" indent="-457200" defTabSz="914400" eaLnBrk="0" fontAlgn="base" hangingPunct="0">
              <a:spcBef>
                <a:spcPct val="0"/>
              </a:spcBef>
              <a:spcAft>
                <a:spcPct val="0"/>
              </a:spcAft>
              <a:buFontTx/>
              <a:buAutoNum type="arabicPeriod"/>
            </a:pPr>
            <a:r>
              <a:rPr lang="ru-RU" sz="1600" dirty="0" err="1">
                <a:latin typeface="Times New Roman" panose="02020603050405020304" pitchFamily="18" charset="0"/>
                <a:cs typeface="Times New Roman" panose="02020603050405020304" pitchFamily="18" charset="0"/>
              </a:rPr>
              <a:t>Стационарлық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тепловизор</a:t>
            </a:r>
            <a:r>
              <a:rPr lang="ru-RU" sz="1600" dirty="0">
                <a:latin typeface="Times New Roman" panose="02020603050405020304" pitchFamily="18" charset="0"/>
                <a:cs typeface="Times New Roman" panose="02020603050405020304" pitchFamily="18" charset="0"/>
              </a:rPr>
              <a:t> -1 </a:t>
            </a:r>
            <a:r>
              <a:rPr lang="ru-RU" sz="1600" dirty="0" err="1">
                <a:latin typeface="Times New Roman" panose="02020603050405020304" pitchFamily="18" charset="0"/>
                <a:cs typeface="Times New Roman" panose="02020603050405020304" pitchFamily="18" charset="0"/>
              </a:rPr>
              <a:t>шт</a:t>
            </a:r>
            <a:endParaRPr lang="ru-RU" sz="1600" dirty="0">
              <a:latin typeface="Times New Roman" panose="02020603050405020304" pitchFamily="18" charset="0"/>
              <a:cs typeface="Times New Roman" panose="02020603050405020304" pitchFamily="18" charset="0"/>
            </a:endParaRPr>
          </a:p>
          <a:p>
            <a:pPr marL="457200" indent="-457200" defTabSz="914400" eaLnBrk="0" fontAlgn="base" hangingPunct="0">
              <a:spcBef>
                <a:spcPct val="0"/>
              </a:spcBef>
              <a:spcAft>
                <a:spcPct val="0"/>
              </a:spcAft>
              <a:buFontTx/>
              <a:buAutoNum type="arabicPeriod"/>
            </a:pPr>
            <a:r>
              <a:rPr lang="kk-KZ" sz="1600" dirty="0">
                <a:latin typeface="Times New Roman" panose="02020603050405020304" pitchFamily="18" charset="0"/>
                <a:cs typeface="Times New Roman" panose="02020603050405020304" pitchFamily="18" charset="0"/>
              </a:rPr>
              <a:t>ИВЛ аппараты -1шт </a:t>
            </a:r>
          </a:p>
          <a:p>
            <a:pPr marL="457200" indent="-457200" defTabSz="914400" eaLnBrk="0" fontAlgn="base" hangingPunct="0">
              <a:spcBef>
                <a:spcPct val="0"/>
              </a:spcBef>
              <a:spcAft>
                <a:spcPct val="0"/>
              </a:spcAft>
              <a:buFontTx/>
              <a:buAutoNum type="arabicPeriod"/>
            </a:pPr>
            <a:r>
              <a:rPr lang="kk-KZ" sz="1600" dirty="0">
                <a:latin typeface="Times New Roman" panose="02020603050405020304" pitchFamily="18" charset="0"/>
                <a:cs typeface="Times New Roman" panose="02020603050405020304" pitchFamily="18" charset="0"/>
              </a:rPr>
              <a:t>Отсос -1шт</a:t>
            </a:r>
          </a:p>
          <a:p>
            <a:pPr marL="457200" indent="-457200" defTabSz="914400" eaLnBrk="0" fontAlgn="base" hangingPunct="0">
              <a:spcBef>
                <a:spcPct val="0"/>
              </a:spcBef>
              <a:spcAft>
                <a:spcPct val="0"/>
              </a:spcAft>
              <a:buFontTx/>
              <a:buAutoNum type="arabicPeriod"/>
            </a:pPr>
            <a:r>
              <a:rPr lang="kk-KZ" sz="1600" dirty="0">
                <a:latin typeface="Times New Roman" panose="02020603050405020304" pitchFamily="18" charset="0"/>
                <a:cs typeface="Times New Roman" panose="02020603050405020304" pitchFamily="18" charset="0"/>
              </a:rPr>
              <a:t>Пульсоксиметр -5 шт  </a:t>
            </a:r>
          </a:p>
          <a:p>
            <a:pPr indent="1588" defTabSz="914400" eaLnBrk="0" fontAlgn="base" hangingPunct="0">
              <a:spcBef>
                <a:spcPct val="0"/>
              </a:spcBef>
              <a:spcAft>
                <a:spcPct val="0"/>
              </a:spcAft>
            </a:pPr>
            <a:r>
              <a:rPr lang="ru-RU" sz="1600" dirty="0">
                <a:latin typeface="Times New Roman" panose="02020603050405020304" pitchFamily="18" charset="0"/>
                <a:ea typeface="Times New Roman" pitchFamily="18" charset="0"/>
                <a:cs typeface="Times New Roman" panose="02020603050405020304" pitchFamily="18" charset="0"/>
              </a:rPr>
              <a:t>10.   </a:t>
            </a:r>
            <a:r>
              <a:rPr lang="ru-RU" sz="1600" dirty="0" err="1">
                <a:latin typeface="Times New Roman" panose="02020603050405020304" pitchFamily="18" charset="0"/>
                <a:ea typeface="Times New Roman" pitchFamily="18" charset="0"/>
                <a:cs typeface="Times New Roman" panose="02020603050405020304" pitchFamily="18" charset="0"/>
              </a:rPr>
              <a:t>Шокқа</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қарсы</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дәрі-дәрмектер</a:t>
            </a:r>
            <a:r>
              <a:rPr lang="ru-RU" sz="1600" dirty="0">
                <a:latin typeface="Times New Roman" panose="02020603050405020304" pitchFamily="18" charset="0"/>
                <a:ea typeface="Times New Roman" pitchFamily="18" charset="0"/>
                <a:cs typeface="Times New Roman" panose="02020603050405020304" pitchFamily="18" charset="0"/>
              </a:rPr>
              <a:t> мен </a:t>
            </a:r>
            <a:r>
              <a:rPr lang="ru-RU" sz="1600" dirty="0" err="1">
                <a:latin typeface="Times New Roman" panose="02020603050405020304" pitchFamily="18" charset="0"/>
                <a:ea typeface="Times New Roman" pitchFamily="18" charset="0"/>
                <a:cs typeface="Times New Roman" panose="02020603050405020304" pitchFamily="18" charset="0"/>
              </a:rPr>
              <a:t>құрал-жабдықтармен</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жабдықталған</a:t>
            </a:r>
            <a:r>
              <a:rPr lang="ru-RU" sz="1600" dirty="0">
                <a:latin typeface="Times New Roman" panose="02020603050405020304" pitchFamily="18" charset="0"/>
                <a:ea typeface="Times New Roman"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indent="1588" defTabSz="914400" eaLnBrk="0" fontAlgn="base" hangingPunct="0">
              <a:spcBef>
                <a:spcPct val="0"/>
              </a:spcBef>
              <a:spcAft>
                <a:spcPct val="0"/>
              </a:spcAft>
            </a:pPr>
            <a:r>
              <a:rPr lang="ru-RU" sz="1600" dirty="0">
                <a:latin typeface="Times New Roman" panose="02020603050405020304" pitchFamily="18" charset="0"/>
                <a:ea typeface="Times New Roman" pitchFamily="18" charset="0"/>
                <a:cs typeface="Times New Roman" panose="02020603050405020304" pitchFamily="18" charset="0"/>
              </a:rPr>
              <a:t>11.   </a:t>
            </a:r>
            <a:r>
              <a:rPr lang="ru-RU" sz="1600" dirty="0" err="1">
                <a:latin typeface="Times New Roman" panose="02020603050405020304" pitchFamily="18" charset="0"/>
                <a:ea typeface="Times New Roman" pitchFamily="18" charset="0"/>
                <a:cs typeface="Times New Roman" panose="02020603050405020304" pitchFamily="18" charset="0"/>
              </a:rPr>
              <a:t>Науқастарды</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күтіп</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баптауға</a:t>
            </a:r>
            <a:r>
              <a:rPr lang="ru-RU" sz="1600" dirty="0">
                <a:latin typeface="Times New Roman" panose="02020603050405020304" pitchFamily="18" charset="0"/>
                <a:ea typeface="Times New Roman" pitchFamily="18" charset="0"/>
                <a:cs typeface="Times New Roman" panose="02020603050405020304" pitchFamily="18" charset="0"/>
              </a:rPr>
              <a:t> </a:t>
            </a:r>
            <a:r>
              <a:rPr lang="ru-RU" sz="1600" dirty="0" err="1">
                <a:latin typeface="Times New Roman" panose="02020603050405020304" pitchFamily="18" charset="0"/>
                <a:ea typeface="Times New Roman" pitchFamily="18" charset="0"/>
                <a:cs typeface="Times New Roman" panose="02020603050405020304" pitchFamily="18" charset="0"/>
              </a:rPr>
              <a:t>арналған</a:t>
            </a:r>
            <a:r>
              <a:rPr lang="ru-RU" sz="1600" dirty="0">
                <a:latin typeface="Times New Roman" panose="02020603050405020304" pitchFamily="18" charset="0"/>
                <a:ea typeface="Times New Roman" pitchFamily="18" charset="0"/>
                <a:cs typeface="Times New Roman" panose="02020603050405020304" pitchFamily="18" charset="0"/>
              </a:rPr>
              <a:t> </a:t>
            </a:r>
          </a:p>
          <a:p>
            <a:pPr indent="1588" defTabSz="914400" eaLnBrk="0" fontAlgn="base" hangingPunct="0">
              <a:spcBef>
                <a:spcPct val="0"/>
              </a:spcBef>
              <a:spcAft>
                <a:spcPct val="0"/>
              </a:spcAft>
            </a:pPr>
            <a:r>
              <a:rPr lang="ru-RU" sz="1600" dirty="0" err="1">
                <a:latin typeface="Times New Roman" panose="02020603050405020304" pitchFamily="18" charset="0"/>
                <a:ea typeface="Times New Roman" pitchFamily="18" charset="0"/>
                <a:cs typeface="Times New Roman" panose="02020603050405020304" pitchFamily="18" charset="0"/>
              </a:rPr>
              <a:t>құрал-жабдықтар</a:t>
            </a:r>
            <a:r>
              <a:rPr lang="ru-RU" sz="1600" dirty="0">
                <a:latin typeface="Times New Roman" panose="02020603050405020304" pitchFamily="18" charset="0"/>
                <a:ea typeface="Times New Roman" pitchFamily="18" charset="0"/>
                <a:cs typeface="Times New Roman" panose="02020603050405020304" pitchFamily="18" charset="0"/>
              </a:rPr>
              <a:t>:  </a:t>
            </a:r>
          </a:p>
          <a:p>
            <a:pPr marL="285750" indent="-285750" defTabSz="914400" eaLnBrk="0" fontAlgn="base" hangingPunct="0">
              <a:spcBef>
                <a:spcPct val="0"/>
              </a:spcBef>
              <a:spcAft>
                <a:spcPct val="0"/>
              </a:spcAft>
              <a:buFont typeface="Wingdings" panose="05000000000000000000" pitchFamily="2" charset="2"/>
              <a:buChar char="q"/>
            </a:pPr>
            <a:r>
              <a:rPr lang="ru-RU" sz="1600" dirty="0">
                <a:latin typeface="Times New Roman" panose="02020603050405020304" pitchFamily="18" charset="0"/>
                <a:ea typeface="Times New Roman" pitchFamily="18" charset="0"/>
                <a:cs typeface="Times New Roman" panose="02020603050405020304" pitchFamily="18" charset="0"/>
              </a:rPr>
              <a:t>носилька-1 </a:t>
            </a:r>
            <a:r>
              <a:rPr lang="ru-RU" sz="1600" dirty="0" err="1">
                <a:latin typeface="Times New Roman" panose="02020603050405020304" pitchFamily="18" charset="0"/>
                <a:ea typeface="Times New Roman" pitchFamily="18" charset="0"/>
                <a:cs typeface="Times New Roman" panose="02020603050405020304" pitchFamily="18" charset="0"/>
              </a:rPr>
              <a:t>шт</a:t>
            </a:r>
            <a:r>
              <a:rPr lang="ru-RU" sz="1600" dirty="0">
                <a:latin typeface="Times New Roman" panose="02020603050405020304" pitchFamily="18" charset="0"/>
                <a:ea typeface="Times New Roman" pitchFamily="18" charset="0"/>
                <a:cs typeface="Times New Roman" panose="02020603050405020304" pitchFamily="18" charset="0"/>
              </a:rPr>
              <a:t>, </a:t>
            </a:r>
          </a:p>
          <a:p>
            <a:pPr marL="285750" indent="-285750" defTabSz="914400" eaLnBrk="0" fontAlgn="base" hangingPunct="0">
              <a:spcBef>
                <a:spcPct val="0"/>
              </a:spcBef>
              <a:spcAft>
                <a:spcPct val="0"/>
              </a:spcAft>
              <a:buFont typeface="Wingdings" panose="05000000000000000000" pitchFamily="2" charset="2"/>
              <a:buChar char="q"/>
            </a:pPr>
            <a:r>
              <a:rPr lang="ru-RU" sz="1600" dirty="0">
                <a:latin typeface="Times New Roman" panose="02020603050405020304" pitchFamily="18" charset="0"/>
                <a:ea typeface="Times New Roman" pitchFamily="18" charset="0"/>
                <a:cs typeface="Times New Roman" panose="02020603050405020304" pitchFamily="18" charset="0"/>
              </a:rPr>
              <a:t>каталка-3 </a:t>
            </a:r>
            <a:r>
              <a:rPr lang="ru-RU" sz="1600" dirty="0" err="1">
                <a:latin typeface="Times New Roman" panose="02020603050405020304" pitchFamily="18" charset="0"/>
                <a:ea typeface="Times New Roman" pitchFamily="18" charset="0"/>
                <a:cs typeface="Times New Roman" panose="02020603050405020304" pitchFamily="18" charset="0"/>
              </a:rPr>
              <a:t>шт</a:t>
            </a:r>
            <a:r>
              <a:rPr lang="ru-RU" sz="1600" dirty="0">
                <a:latin typeface="Times New Roman" panose="02020603050405020304" pitchFamily="18" charset="0"/>
                <a:ea typeface="Times New Roman" pitchFamily="18" charset="0"/>
                <a:cs typeface="Times New Roman" panose="02020603050405020304" pitchFamily="18" charset="0"/>
              </a:rPr>
              <a:t>, </a:t>
            </a:r>
          </a:p>
          <a:p>
            <a:pPr marL="285750" indent="-285750" defTabSz="914400" eaLnBrk="0" fontAlgn="base" hangingPunct="0">
              <a:spcBef>
                <a:spcPct val="0"/>
              </a:spcBef>
              <a:spcAft>
                <a:spcPct val="0"/>
              </a:spcAft>
              <a:buFont typeface="Wingdings" panose="05000000000000000000" pitchFamily="2" charset="2"/>
              <a:buChar char="q"/>
            </a:pPr>
            <a:r>
              <a:rPr lang="ru-RU" sz="1600" dirty="0">
                <a:latin typeface="Times New Roman" panose="02020603050405020304" pitchFamily="18" charset="0"/>
                <a:ea typeface="Times New Roman" pitchFamily="18" charset="0"/>
                <a:cs typeface="Times New Roman" panose="02020603050405020304" pitchFamily="18" charset="0"/>
              </a:rPr>
              <a:t>кресло-каталка-3 шт.</a:t>
            </a:r>
            <a:endParaRPr lang="ru-RU" sz="1600" dirty="0">
              <a:latin typeface="Times New Roman" panose="02020603050405020304" pitchFamily="18" charset="0"/>
              <a:cs typeface="Times New Roman" panose="02020603050405020304" pitchFamily="18" charset="0"/>
            </a:endParaRPr>
          </a:p>
          <a:p>
            <a:pPr indent="1588" defTabSz="914400" eaLnBrk="0" fontAlgn="base" hangingPunct="0">
              <a:spcBef>
                <a:spcPct val="0"/>
              </a:spcBef>
              <a:spcAft>
                <a:spcPct val="0"/>
              </a:spcAft>
            </a:pPr>
            <a:endParaRPr lang="ru-RU" sz="1600" b="1" i="1" dirty="0">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DDE639C7-68F5-4069-B604-71A3A50F6987}"/>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096000" y="992226"/>
            <a:ext cx="4334206" cy="2436774"/>
          </a:xfrm>
          <a:prstGeom prst="rect">
            <a:avLst/>
          </a:prstGeom>
          <a:ln w="25400">
            <a:solidFill>
              <a:srgbClr val="00B0F0"/>
            </a:solidFill>
          </a:ln>
        </p:spPr>
      </p:pic>
      <p:pic>
        <p:nvPicPr>
          <p:cNvPr id="8" name="Рисунок 7">
            <a:extLst>
              <a:ext uri="{FF2B5EF4-FFF2-40B4-BE49-F238E27FC236}">
                <a16:creationId xmlns:a16="http://schemas.microsoft.com/office/drawing/2014/main" id="{72B442EF-9888-4B6C-AEBD-3A04CD4A79E6}"/>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096001" y="3586984"/>
            <a:ext cx="4334207" cy="2875389"/>
          </a:xfrm>
          <a:prstGeom prst="rect">
            <a:avLst/>
          </a:prstGeom>
          <a:ln w="25400">
            <a:solidFill>
              <a:srgbClr val="00B0F0"/>
            </a:solidFill>
          </a:ln>
        </p:spPr>
      </p:pic>
      <p:pic>
        <p:nvPicPr>
          <p:cNvPr id="9" name="Рисунок 8">
            <a:extLst>
              <a:ext uri="{FF2B5EF4-FFF2-40B4-BE49-F238E27FC236}">
                <a16:creationId xmlns:a16="http://schemas.microsoft.com/office/drawing/2014/main" id="{302981CE-4250-4579-9569-C22EB7A9370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8389" t="18766" r="18454" b="67794"/>
          <a:stretch/>
        </p:blipFill>
        <p:spPr>
          <a:xfrm>
            <a:off x="151203" y="164502"/>
            <a:ext cx="2456892" cy="438909"/>
          </a:xfrm>
          <a:prstGeom prst="rect">
            <a:avLst/>
          </a:prstGeom>
        </p:spPr>
      </p:pic>
    </p:spTree>
    <p:extLst>
      <p:ext uri="{BB962C8B-B14F-4D97-AF65-F5344CB8AC3E}">
        <p14:creationId xmlns:p14="http://schemas.microsoft.com/office/powerpoint/2010/main" val="95531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7CFD32E5-23EB-4558-A4FE-23E376050D00}"/>
              </a:ext>
            </a:extLst>
          </p:cNvPr>
          <p:cNvSpPr>
            <a:spLocks noGrp="1"/>
          </p:cNvSpPr>
          <p:nvPr>
            <p:ph type="title"/>
          </p:nvPr>
        </p:nvSpPr>
        <p:spPr>
          <a:xfrm>
            <a:off x="8651849" y="101987"/>
            <a:ext cx="2918691" cy="438909"/>
          </a:xfrm>
        </p:spPr>
        <p:txBody>
          <a:bodyPr>
            <a:normAutofit fontScale="90000"/>
          </a:bodyPr>
          <a:lstStyle/>
          <a:p>
            <a:r>
              <a:rPr lang="kk-KZ" sz="2400" i="1" dirty="0">
                <a:ln w="0"/>
                <a:effectLst>
                  <a:outerShdw blurRad="38100" dist="19050" dir="2700000" algn="tl" rotWithShape="0">
                    <a:schemeClr val="dk1">
                      <a:alpha val="40000"/>
                    </a:schemeClr>
                  </a:outerShdw>
                </a:effectLst>
                <a:latin typeface="Times New Roman" pitchFamily="18" charset="0"/>
                <a:cs typeface="Times New Roman" pitchFamily="18" charset="0"/>
              </a:rPr>
              <a:t>Сапа</a:t>
            </a:r>
            <a:r>
              <a:rPr lang="kk-KZ" sz="2400" i="1" dirty="0">
                <a:latin typeface="Times New Roman" pitchFamily="18" charset="0"/>
                <a:cs typeface="Times New Roman" pitchFamily="18" charset="0"/>
              </a:rPr>
              <a:t> </a:t>
            </a:r>
            <a:r>
              <a:rPr lang="kk-KZ" sz="2400" i="1" dirty="0">
                <a:ln w="0"/>
                <a:effectLst>
                  <a:outerShdw blurRad="38100" dist="19050" dir="2700000" algn="tl" rotWithShape="0">
                    <a:schemeClr val="dk1">
                      <a:alpha val="40000"/>
                    </a:schemeClr>
                  </a:outerShdw>
                </a:effectLst>
                <a:latin typeface="Times New Roman" pitchFamily="18" charset="0"/>
                <a:cs typeface="Times New Roman" pitchFamily="18" charset="0"/>
              </a:rPr>
              <a:t>көрсеткіштері</a:t>
            </a:r>
            <a:endParaRPr lang="ru-RU" sz="2400" i="1" dirty="0"/>
          </a:p>
        </p:txBody>
      </p:sp>
      <p:pic>
        <p:nvPicPr>
          <p:cNvPr id="6" name="Рисунок 5">
            <a:extLst>
              <a:ext uri="{FF2B5EF4-FFF2-40B4-BE49-F238E27FC236}">
                <a16:creationId xmlns:a16="http://schemas.microsoft.com/office/drawing/2014/main" id="{F4C13230-BE37-41C7-A842-4CEED748AF6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72822" y="169789"/>
            <a:ext cx="2456892" cy="438909"/>
          </a:xfrm>
          <a:prstGeom prst="rect">
            <a:avLst/>
          </a:prstGeom>
        </p:spPr>
      </p:pic>
      <p:graphicFrame>
        <p:nvGraphicFramePr>
          <p:cNvPr id="9" name="Диаграмма 8">
            <a:extLst>
              <a:ext uri="{FF2B5EF4-FFF2-40B4-BE49-F238E27FC236}">
                <a16:creationId xmlns:a16="http://schemas.microsoft.com/office/drawing/2014/main" id="{43AB4FAD-6A0D-423F-8E3E-9E02241721E2}"/>
              </a:ext>
            </a:extLst>
          </p:cNvPr>
          <p:cNvGraphicFramePr/>
          <p:nvPr>
            <p:extLst>
              <p:ext uri="{D42A27DB-BD31-4B8C-83A1-F6EECF244321}">
                <p14:modId xmlns:p14="http://schemas.microsoft.com/office/powerpoint/2010/main" val="1722339725"/>
              </p:ext>
            </p:extLst>
          </p:nvPr>
        </p:nvGraphicFramePr>
        <p:xfrm>
          <a:off x="434481" y="773386"/>
          <a:ext cx="10616661" cy="4427128"/>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BE70AC62-67D0-45FF-AB14-3C4921393953}"/>
              </a:ext>
            </a:extLst>
          </p:cNvPr>
          <p:cNvSpPr txBox="1"/>
          <p:nvPr/>
        </p:nvSpPr>
        <p:spPr>
          <a:xfrm>
            <a:off x="3120160" y="3275111"/>
            <a:ext cx="714661" cy="307777"/>
          </a:xfrm>
          <a:prstGeom prst="rect">
            <a:avLst/>
          </a:prstGeom>
          <a:noFill/>
        </p:spPr>
        <p:txBody>
          <a:bodyPr wrap="square">
            <a:spAutoFit/>
          </a:bodyPr>
          <a:lstStyle/>
          <a:p>
            <a:r>
              <a:rPr lang="en-US" sz="1400" b="1" dirty="0">
                <a:latin typeface="Times New Roman" pitchFamily="18" charset="0"/>
                <a:cs typeface="Times New Roman" pitchFamily="18" charset="0"/>
              </a:rPr>
              <a:t>54,6</a:t>
            </a:r>
            <a:r>
              <a:rPr lang="kk-KZ" sz="1400" b="1" dirty="0">
                <a:latin typeface="Times New Roman" pitchFamily="18" charset="0"/>
                <a:cs typeface="Times New Roman" pitchFamily="18" charset="0"/>
              </a:rPr>
              <a:t>%</a:t>
            </a:r>
            <a:endParaRPr lang="ru-RU" sz="1400" dirty="0"/>
          </a:p>
        </p:txBody>
      </p:sp>
      <p:sp>
        <p:nvSpPr>
          <p:cNvPr id="7" name="Заголовок 2">
            <a:extLst>
              <a:ext uri="{FF2B5EF4-FFF2-40B4-BE49-F238E27FC236}">
                <a16:creationId xmlns:a16="http://schemas.microsoft.com/office/drawing/2014/main" id="{32A662FC-3BB7-4E25-83B5-778EF05811EF}"/>
              </a:ext>
            </a:extLst>
          </p:cNvPr>
          <p:cNvSpPr txBox="1">
            <a:spLocks/>
          </p:cNvSpPr>
          <p:nvPr/>
        </p:nvSpPr>
        <p:spPr>
          <a:xfrm>
            <a:off x="2018146" y="5514645"/>
            <a:ext cx="2918691" cy="43890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ru-RU" sz="2400" dirty="0"/>
          </a:p>
        </p:txBody>
      </p:sp>
      <p:graphicFrame>
        <p:nvGraphicFramePr>
          <p:cNvPr id="2" name="Таблица 1">
            <a:extLst>
              <a:ext uri="{FF2B5EF4-FFF2-40B4-BE49-F238E27FC236}">
                <a16:creationId xmlns:a16="http://schemas.microsoft.com/office/drawing/2014/main" id="{D46608A1-331E-4B1B-9B0F-52557DA83080}"/>
              </a:ext>
            </a:extLst>
          </p:cNvPr>
          <p:cNvGraphicFramePr>
            <a:graphicFrameLocks noGrp="1"/>
          </p:cNvGraphicFramePr>
          <p:nvPr>
            <p:extLst>
              <p:ext uri="{D42A27DB-BD31-4B8C-83A1-F6EECF244321}">
                <p14:modId xmlns:p14="http://schemas.microsoft.com/office/powerpoint/2010/main" val="146785775"/>
              </p:ext>
            </p:extLst>
          </p:nvPr>
        </p:nvGraphicFramePr>
        <p:xfrm>
          <a:off x="545434" y="5157914"/>
          <a:ext cx="8529557" cy="1463040"/>
        </p:xfrm>
        <a:graphic>
          <a:graphicData uri="http://schemas.openxmlformats.org/drawingml/2006/table">
            <a:tbl>
              <a:tblPr firstRow="1" firstCol="1" bandRow="1">
                <a:tableStyleId>{5C22544A-7EE6-4342-B048-85BDC9FD1C3A}</a:tableStyleId>
              </a:tblPr>
              <a:tblGrid>
                <a:gridCol w="8529557">
                  <a:extLst>
                    <a:ext uri="{9D8B030D-6E8A-4147-A177-3AD203B41FA5}">
                      <a16:colId xmlns:a16="http://schemas.microsoft.com/office/drawing/2014/main" val="856273322"/>
                    </a:ext>
                  </a:extLst>
                </a:gridCol>
              </a:tblGrid>
              <a:tr h="1202297">
                <a:tc>
                  <a:txBody>
                    <a:bodyPr/>
                    <a:lstStyle/>
                    <a:p>
                      <a:r>
                        <a:rPr lang="ru-RU" sz="1600" b="0" dirty="0">
                          <a:solidFill>
                            <a:schemeClr val="tx1"/>
                          </a:solidFill>
                          <a:effectLst/>
                          <a:latin typeface="Times New Roman" panose="02020603050405020304" pitchFamily="18" charset="0"/>
                          <a:cs typeface="Times New Roman" panose="02020603050405020304" pitchFamily="18" charset="0"/>
                        </a:rPr>
                        <a:t>2023 </a:t>
                      </a:r>
                      <a:r>
                        <a:rPr lang="ru-RU" sz="1600" b="0" dirty="0" err="1">
                          <a:solidFill>
                            <a:schemeClr val="tx1"/>
                          </a:solidFill>
                          <a:effectLst/>
                          <a:latin typeface="Times New Roman" panose="02020603050405020304" pitchFamily="18" charset="0"/>
                          <a:cs typeface="Times New Roman" panose="02020603050405020304" pitchFamily="18" charset="0"/>
                        </a:rPr>
                        <a:t>жылы</a:t>
                      </a:r>
                      <a:r>
                        <a:rPr lang="ru-RU" sz="1600" b="0" dirty="0">
                          <a:solidFill>
                            <a:schemeClr val="tx1"/>
                          </a:solidFill>
                          <a:effectLst/>
                          <a:latin typeface="Times New Roman" panose="02020603050405020304" pitchFamily="18" charset="0"/>
                          <a:cs typeface="Times New Roman" panose="02020603050405020304" pitchFamily="18" charset="0"/>
                        </a:rPr>
                        <a:t> </a:t>
                      </a:r>
                      <a:r>
                        <a:rPr lang="ru-RU" sz="1600" b="0" dirty="0" err="1">
                          <a:solidFill>
                            <a:schemeClr val="tx1"/>
                          </a:solidFill>
                          <a:effectLst/>
                          <a:latin typeface="Times New Roman" panose="02020603050405020304" pitchFamily="18" charset="0"/>
                          <a:cs typeface="Times New Roman" panose="02020603050405020304" pitchFamily="18" charset="0"/>
                        </a:rPr>
                        <a:t>аураханаға</a:t>
                      </a:r>
                      <a:r>
                        <a:rPr lang="ru-RU" sz="1600" b="0" dirty="0">
                          <a:solidFill>
                            <a:schemeClr val="tx1"/>
                          </a:solidFill>
                          <a:effectLst/>
                          <a:latin typeface="Times New Roman" panose="02020603050405020304" pitchFamily="18" charset="0"/>
                          <a:cs typeface="Times New Roman" panose="02020603050405020304" pitchFamily="18" charset="0"/>
                        </a:rPr>
                        <a:t> </a:t>
                      </a:r>
                      <a:r>
                        <a:rPr lang="ru-RU" sz="1600" b="0" dirty="0" err="1">
                          <a:solidFill>
                            <a:schemeClr val="tx1"/>
                          </a:solidFill>
                          <a:effectLst/>
                          <a:latin typeface="Times New Roman" panose="02020603050405020304" pitchFamily="18" charset="0"/>
                          <a:cs typeface="Times New Roman" panose="02020603050405020304" pitchFamily="18" charset="0"/>
                        </a:rPr>
                        <a:t>қаралғандар</a:t>
                      </a:r>
                      <a:r>
                        <a:rPr lang="ru-RU" sz="1600" b="0" dirty="0">
                          <a:solidFill>
                            <a:schemeClr val="tx1"/>
                          </a:solidFill>
                          <a:effectLst/>
                          <a:latin typeface="Times New Roman" panose="02020603050405020304" pitchFamily="18" charset="0"/>
                          <a:cs typeface="Times New Roman" panose="02020603050405020304" pitchFamily="18" charset="0"/>
                        </a:rPr>
                        <a:t>  35</a:t>
                      </a:r>
                      <a:r>
                        <a:rPr lang="en-US" sz="1600" b="0" dirty="0">
                          <a:solidFill>
                            <a:schemeClr val="tx1"/>
                          </a:solidFill>
                          <a:effectLst/>
                          <a:latin typeface="Times New Roman" panose="02020603050405020304" pitchFamily="18" charset="0"/>
                          <a:cs typeface="Times New Roman" panose="02020603050405020304" pitchFamily="18" charset="0"/>
                        </a:rPr>
                        <a:t> </a:t>
                      </a:r>
                      <a:r>
                        <a:rPr lang="ru-RU" sz="1600" b="0" dirty="0">
                          <a:solidFill>
                            <a:schemeClr val="tx1"/>
                          </a:solidFill>
                          <a:effectLst/>
                          <a:latin typeface="Times New Roman" panose="02020603050405020304" pitchFamily="18" charset="0"/>
                          <a:cs typeface="Times New Roman" panose="02020603050405020304" pitchFamily="18" charset="0"/>
                        </a:rPr>
                        <a:t>616 (202</a:t>
                      </a:r>
                      <a:r>
                        <a:rPr lang="en-US" sz="1600" b="0" dirty="0">
                          <a:solidFill>
                            <a:schemeClr val="tx1"/>
                          </a:solidFill>
                          <a:effectLst/>
                          <a:latin typeface="Times New Roman" panose="02020603050405020304" pitchFamily="18" charset="0"/>
                          <a:cs typeface="Times New Roman" panose="02020603050405020304" pitchFamily="18" charset="0"/>
                        </a:rPr>
                        <a:t>2</a:t>
                      </a:r>
                      <a:r>
                        <a:rPr lang="ru-RU" sz="1600" b="0" dirty="0">
                          <a:solidFill>
                            <a:schemeClr val="tx1"/>
                          </a:solidFill>
                          <a:effectLst/>
                          <a:latin typeface="Times New Roman" panose="02020603050405020304" pitchFamily="18" charset="0"/>
                          <a:cs typeface="Times New Roman" panose="02020603050405020304" pitchFamily="18" charset="0"/>
                        </a:rPr>
                        <a:t> ж </a:t>
                      </a:r>
                      <a:r>
                        <a:rPr lang="en-US" sz="1600" b="0" dirty="0">
                          <a:solidFill>
                            <a:schemeClr val="tx1"/>
                          </a:solidFill>
                          <a:effectLst/>
                          <a:latin typeface="Times New Roman" panose="02020603050405020304" pitchFamily="18" charset="0"/>
                          <a:cs typeface="Times New Roman" panose="02020603050405020304" pitchFamily="18" charset="0"/>
                        </a:rPr>
                        <a:t> </a:t>
                      </a:r>
                      <a:r>
                        <a:rPr lang="ru-RU" sz="1600" b="0" dirty="0">
                          <a:solidFill>
                            <a:schemeClr val="tx1"/>
                          </a:solidFill>
                          <a:effectLst/>
                          <a:latin typeface="Times New Roman" panose="02020603050405020304" pitchFamily="18" charset="0"/>
                          <a:cs typeface="Times New Roman" panose="02020603050405020304" pitchFamily="18" charset="0"/>
                        </a:rPr>
                        <a:t>30</a:t>
                      </a:r>
                      <a:r>
                        <a:rPr lang="en-US" sz="1600" b="0" dirty="0">
                          <a:solidFill>
                            <a:schemeClr val="tx1"/>
                          </a:solidFill>
                          <a:effectLst/>
                          <a:latin typeface="Times New Roman" panose="02020603050405020304" pitchFamily="18" charset="0"/>
                          <a:cs typeface="Times New Roman" panose="02020603050405020304" pitchFamily="18" charset="0"/>
                        </a:rPr>
                        <a:t> </a:t>
                      </a:r>
                      <a:r>
                        <a:rPr lang="ru-RU" sz="1600" b="0" dirty="0">
                          <a:solidFill>
                            <a:schemeClr val="tx1"/>
                          </a:solidFill>
                          <a:effectLst/>
                          <a:latin typeface="Times New Roman" panose="02020603050405020304" pitchFamily="18" charset="0"/>
                          <a:cs typeface="Times New Roman" panose="02020603050405020304" pitchFamily="18" charset="0"/>
                        </a:rPr>
                        <a:t>457)    </a:t>
                      </a:r>
                      <a:r>
                        <a:rPr lang="en-US" sz="1600" b="0" dirty="0">
                          <a:solidFill>
                            <a:schemeClr val="tx1"/>
                          </a:solidFill>
                          <a:effectLst/>
                          <a:latin typeface="Times New Roman" panose="02020603050405020304" pitchFamily="18" charset="0"/>
                          <a:cs typeface="Times New Roman" panose="02020603050405020304" pitchFamily="18" charset="0"/>
                        </a:rPr>
                        <a:t>14</a:t>
                      </a:r>
                      <a:r>
                        <a:rPr lang="ru-RU" sz="1600" b="0" dirty="0">
                          <a:solidFill>
                            <a:schemeClr val="tx1"/>
                          </a:solidFill>
                          <a:effectLst/>
                          <a:latin typeface="Times New Roman" panose="02020603050405020304" pitchFamily="18" charset="0"/>
                          <a:cs typeface="Times New Roman" panose="02020603050405020304" pitchFamily="18" charset="0"/>
                        </a:rPr>
                        <a:t>,</a:t>
                      </a:r>
                      <a:r>
                        <a:rPr lang="en-US" sz="1600" b="0" dirty="0">
                          <a:solidFill>
                            <a:schemeClr val="tx1"/>
                          </a:solidFill>
                          <a:effectLst/>
                          <a:latin typeface="Times New Roman" panose="02020603050405020304" pitchFamily="18" charset="0"/>
                          <a:cs typeface="Times New Roman" panose="02020603050405020304" pitchFamily="18" charset="0"/>
                        </a:rPr>
                        <a:t>5%</a:t>
                      </a:r>
                      <a:endParaRPr lang="ru-RU" sz="1600" b="0" dirty="0">
                        <a:solidFill>
                          <a:schemeClr val="tx1"/>
                        </a:solidFill>
                        <a:effectLst/>
                        <a:latin typeface="Times New Roman" panose="02020603050405020304" pitchFamily="18" charset="0"/>
                        <a:cs typeface="Times New Roman" panose="02020603050405020304" pitchFamily="18" charset="0"/>
                      </a:endParaRPr>
                    </a:p>
                    <a:p>
                      <a:r>
                        <a:rPr lang="ru-RU" sz="1600" b="0" dirty="0" err="1">
                          <a:solidFill>
                            <a:schemeClr val="tx1"/>
                          </a:solidFill>
                          <a:effectLst/>
                          <a:latin typeface="Times New Roman" panose="02020603050405020304" pitchFamily="18" charset="0"/>
                          <a:cs typeface="Times New Roman" panose="02020603050405020304" pitchFamily="18" charset="0"/>
                        </a:rPr>
                        <a:t>Емделгендер</a:t>
                      </a:r>
                      <a:r>
                        <a:rPr lang="ru-RU" sz="1600" b="0" dirty="0">
                          <a:solidFill>
                            <a:schemeClr val="tx1"/>
                          </a:solidFill>
                          <a:effectLst/>
                          <a:latin typeface="Times New Roman" panose="02020603050405020304" pitchFamily="18" charset="0"/>
                          <a:cs typeface="Times New Roman" panose="02020603050405020304" pitchFamily="18" charset="0"/>
                        </a:rPr>
                        <a:t> 15</a:t>
                      </a:r>
                      <a:r>
                        <a:rPr lang="en-US" sz="1600" b="0" dirty="0">
                          <a:solidFill>
                            <a:schemeClr val="tx1"/>
                          </a:solidFill>
                          <a:effectLst/>
                          <a:latin typeface="Times New Roman" panose="02020603050405020304" pitchFamily="18" charset="0"/>
                          <a:cs typeface="Times New Roman" panose="02020603050405020304" pitchFamily="18" charset="0"/>
                        </a:rPr>
                        <a:t> </a:t>
                      </a:r>
                      <a:r>
                        <a:rPr lang="ru-RU" sz="1600" b="0" dirty="0">
                          <a:solidFill>
                            <a:schemeClr val="tx1"/>
                          </a:solidFill>
                          <a:effectLst/>
                          <a:latin typeface="Times New Roman" panose="02020603050405020304" pitchFamily="18" charset="0"/>
                          <a:cs typeface="Times New Roman" panose="02020603050405020304" pitchFamily="18" charset="0"/>
                        </a:rPr>
                        <a:t>773 (202</a:t>
                      </a:r>
                      <a:r>
                        <a:rPr lang="en-US" sz="1600" b="0" dirty="0">
                          <a:solidFill>
                            <a:schemeClr val="tx1"/>
                          </a:solidFill>
                          <a:effectLst/>
                          <a:latin typeface="Times New Roman" panose="02020603050405020304" pitchFamily="18" charset="0"/>
                          <a:cs typeface="Times New Roman" panose="02020603050405020304" pitchFamily="18" charset="0"/>
                        </a:rPr>
                        <a:t>2</a:t>
                      </a:r>
                      <a:r>
                        <a:rPr lang="ru-RU" sz="1600" b="0" dirty="0">
                          <a:solidFill>
                            <a:schemeClr val="tx1"/>
                          </a:solidFill>
                          <a:effectLst/>
                          <a:latin typeface="Times New Roman" panose="02020603050405020304" pitchFamily="18" charset="0"/>
                          <a:cs typeface="Times New Roman" panose="02020603050405020304" pitchFamily="18" charset="0"/>
                        </a:rPr>
                        <a:t> ж 13 827)</a:t>
                      </a:r>
                      <a:r>
                        <a:rPr lang="en-US" sz="1600" b="0" dirty="0">
                          <a:solidFill>
                            <a:schemeClr val="tx1"/>
                          </a:solidFill>
                          <a:effectLst/>
                          <a:latin typeface="Times New Roman" panose="02020603050405020304" pitchFamily="18" charset="0"/>
                          <a:cs typeface="Times New Roman" panose="02020603050405020304" pitchFamily="18" charset="0"/>
                        </a:rPr>
                        <a:t>   12,3%</a:t>
                      </a:r>
                    </a:p>
                    <a:p>
                      <a:pPr marL="0" marR="0" lvl="0" indent="0" algn="l" defTabSz="914400" rtl="0" eaLnBrk="1" fontAlgn="auto" latinLnBrk="0" hangingPunct="1">
                        <a:lnSpc>
                          <a:spcPct val="100000"/>
                        </a:lnSpc>
                        <a:spcBef>
                          <a:spcPts val="0"/>
                        </a:spcBef>
                        <a:spcAft>
                          <a:spcPts val="0"/>
                        </a:spcAft>
                        <a:buClrTx/>
                        <a:buSzTx/>
                        <a:buFontTx/>
                        <a:buNone/>
                        <a:tabLst/>
                        <a:defRPr/>
                      </a:pPr>
                      <a:r>
                        <a:rPr lang="kk-KZ" sz="1600" b="0" dirty="0">
                          <a:solidFill>
                            <a:schemeClr val="tx1"/>
                          </a:solidFill>
                          <a:effectLst/>
                          <a:latin typeface="Times New Roman" panose="02020603050405020304" pitchFamily="18" charset="0"/>
                          <a:cs typeface="Times New Roman" panose="02020603050405020304" pitchFamily="18" charset="0"/>
                        </a:rPr>
                        <a:t>Бастартулар </a:t>
                      </a:r>
                      <a:r>
                        <a:rPr lang="ru-RU" sz="1600" b="0" dirty="0">
                          <a:solidFill>
                            <a:schemeClr val="tx1"/>
                          </a:solidFill>
                          <a:effectLst/>
                          <a:latin typeface="Times New Roman" panose="02020603050405020304" pitchFamily="18" charset="0"/>
                          <a:cs typeface="Times New Roman" panose="02020603050405020304" pitchFamily="18" charset="0"/>
                        </a:rPr>
                        <a:t>19 843</a:t>
                      </a:r>
                      <a:r>
                        <a:rPr lang="kk-KZ" sz="1600" b="0" dirty="0">
                          <a:solidFill>
                            <a:schemeClr val="tx1"/>
                          </a:solidFill>
                          <a:effectLst/>
                          <a:latin typeface="Times New Roman" panose="02020603050405020304" pitchFamily="18" charset="0"/>
                          <a:cs typeface="Times New Roman" panose="02020603050405020304" pitchFamily="18" charset="0"/>
                        </a:rPr>
                        <a:t> </a:t>
                      </a:r>
                      <a:r>
                        <a:rPr lang="ru-RU" sz="1600" b="0" dirty="0">
                          <a:solidFill>
                            <a:schemeClr val="tx1"/>
                          </a:solidFill>
                          <a:effectLst/>
                          <a:latin typeface="Times New Roman" panose="02020603050405020304" pitchFamily="18" charset="0"/>
                          <a:cs typeface="Times New Roman" panose="02020603050405020304" pitchFamily="18" charset="0"/>
                        </a:rPr>
                        <a:t>(202</a:t>
                      </a:r>
                      <a:r>
                        <a:rPr lang="en-US" sz="1600" b="0" dirty="0">
                          <a:solidFill>
                            <a:schemeClr val="tx1"/>
                          </a:solidFill>
                          <a:effectLst/>
                          <a:latin typeface="Times New Roman" panose="02020603050405020304" pitchFamily="18" charset="0"/>
                          <a:cs typeface="Times New Roman" panose="02020603050405020304" pitchFamily="18" charset="0"/>
                        </a:rPr>
                        <a:t>2</a:t>
                      </a:r>
                      <a:r>
                        <a:rPr lang="ru-RU" sz="1600" b="0" dirty="0">
                          <a:solidFill>
                            <a:schemeClr val="tx1"/>
                          </a:solidFill>
                          <a:effectLst/>
                          <a:latin typeface="Times New Roman" panose="02020603050405020304" pitchFamily="18" charset="0"/>
                          <a:cs typeface="Times New Roman" panose="02020603050405020304" pitchFamily="18" charset="0"/>
                        </a:rPr>
                        <a:t> ж </a:t>
                      </a:r>
                      <a:r>
                        <a:rPr lang="en-US" sz="1600" b="0" dirty="0">
                          <a:solidFill>
                            <a:schemeClr val="tx1"/>
                          </a:solidFill>
                          <a:effectLst/>
                          <a:latin typeface="Times New Roman" panose="02020603050405020304" pitchFamily="18" charset="0"/>
                          <a:cs typeface="Times New Roman" panose="02020603050405020304" pitchFamily="18" charset="0"/>
                        </a:rPr>
                        <a:t>1</a:t>
                      </a:r>
                      <a:r>
                        <a:rPr lang="ru-RU" sz="1600" b="0" dirty="0">
                          <a:solidFill>
                            <a:schemeClr val="tx1"/>
                          </a:solidFill>
                          <a:effectLst/>
                          <a:latin typeface="Times New Roman" panose="02020603050405020304" pitchFamily="18" charset="0"/>
                          <a:cs typeface="Times New Roman" panose="02020603050405020304" pitchFamily="18" charset="0"/>
                        </a:rPr>
                        <a:t>6 </a:t>
                      </a:r>
                      <a:r>
                        <a:rPr lang="en-US" sz="1600" b="0" dirty="0">
                          <a:solidFill>
                            <a:schemeClr val="tx1"/>
                          </a:solidFill>
                          <a:effectLst/>
                          <a:latin typeface="Times New Roman" panose="02020603050405020304" pitchFamily="18" charset="0"/>
                          <a:cs typeface="Times New Roman" panose="02020603050405020304" pitchFamily="18" charset="0"/>
                        </a:rPr>
                        <a:t>6</a:t>
                      </a:r>
                      <a:r>
                        <a:rPr lang="ru-RU" sz="1600" b="0" dirty="0">
                          <a:solidFill>
                            <a:schemeClr val="tx1"/>
                          </a:solidFill>
                          <a:effectLst/>
                          <a:latin typeface="Times New Roman" panose="02020603050405020304" pitchFamily="18" charset="0"/>
                          <a:cs typeface="Times New Roman" panose="02020603050405020304" pitchFamily="18" charset="0"/>
                        </a:rPr>
                        <a:t>30)</a:t>
                      </a:r>
                      <a:r>
                        <a:rPr lang="en-US" sz="1600" b="0" dirty="0">
                          <a:solidFill>
                            <a:schemeClr val="tx1"/>
                          </a:solidFill>
                          <a:effectLst/>
                          <a:latin typeface="Times New Roman" panose="02020603050405020304" pitchFamily="18" charset="0"/>
                          <a:cs typeface="Times New Roman" panose="02020603050405020304" pitchFamily="18" charset="0"/>
                        </a:rPr>
                        <a:t>      16%</a:t>
                      </a:r>
                      <a:endParaRPr lang="ru-RU" sz="1600" b="0" dirty="0">
                        <a:solidFill>
                          <a:schemeClr val="tx1"/>
                        </a:solidFill>
                        <a:effectLst/>
                        <a:latin typeface="Times New Roman" panose="02020603050405020304" pitchFamily="18" charset="0"/>
                        <a:cs typeface="Times New Roman" panose="02020603050405020304" pitchFamily="18" charset="0"/>
                      </a:endParaRPr>
                    </a:p>
                    <a:p>
                      <a:r>
                        <a:rPr lang="ru-RU" sz="1600" b="0" dirty="0" err="1">
                          <a:solidFill>
                            <a:schemeClr val="tx1"/>
                          </a:solidFill>
                          <a:effectLst/>
                          <a:latin typeface="Times New Roman" panose="02020603050405020304" pitchFamily="18" charset="0"/>
                          <a:cs typeface="Times New Roman" panose="02020603050405020304" pitchFamily="18" charset="0"/>
                        </a:rPr>
                        <a:t>Төсек</a:t>
                      </a:r>
                      <a:r>
                        <a:rPr lang="ru-RU" sz="1600" b="0" dirty="0">
                          <a:solidFill>
                            <a:schemeClr val="tx1"/>
                          </a:solidFill>
                          <a:effectLst/>
                          <a:latin typeface="Times New Roman" panose="02020603050405020304" pitchFamily="18" charset="0"/>
                          <a:cs typeface="Times New Roman" panose="02020603050405020304" pitchFamily="18" charset="0"/>
                        </a:rPr>
                        <a:t> </a:t>
                      </a:r>
                      <a:r>
                        <a:rPr lang="ru-RU" sz="1600" b="0" dirty="0" err="1">
                          <a:solidFill>
                            <a:schemeClr val="tx1"/>
                          </a:solidFill>
                          <a:effectLst/>
                          <a:latin typeface="Times New Roman" panose="02020603050405020304" pitchFamily="18" charset="0"/>
                          <a:cs typeface="Times New Roman" panose="02020603050405020304" pitchFamily="18" charset="0"/>
                        </a:rPr>
                        <a:t>қызметі</a:t>
                      </a:r>
                      <a:r>
                        <a:rPr lang="ru-RU" sz="1600" b="0" dirty="0">
                          <a:solidFill>
                            <a:schemeClr val="tx1"/>
                          </a:solidFill>
                          <a:effectLst/>
                          <a:latin typeface="Times New Roman" panose="02020603050405020304" pitchFamily="18" charset="0"/>
                          <a:cs typeface="Times New Roman" panose="02020603050405020304" pitchFamily="18" charset="0"/>
                        </a:rPr>
                        <a:t> – 243 (202</a:t>
                      </a:r>
                      <a:r>
                        <a:rPr lang="en-US" sz="1600" b="0" dirty="0">
                          <a:solidFill>
                            <a:schemeClr val="tx1"/>
                          </a:solidFill>
                          <a:effectLst/>
                          <a:latin typeface="Times New Roman" panose="02020603050405020304" pitchFamily="18" charset="0"/>
                          <a:cs typeface="Times New Roman" panose="02020603050405020304" pitchFamily="18" charset="0"/>
                        </a:rPr>
                        <a:t>2</a:t>
                      </a:r>
                      <a:r>
                        <a:rPr lang="ru-RU" sz="1600" b="0" dirty="0">
                          <a:solidFill>
                            <a:schemeClr val="tx1"/>
                          </a:solidFill>
                          <a:effectLst/>
                          <a:latin typeface="Times New Roman" panose="02020603050405020304" pitchFamily="18" charset="0"/>
                          <a:cs typeface="Times New Roman" panose="02020603050405020304" pitchFamily="18" charset="0"/>
                        </a:rPr>
                        <a:t> ж 207) </a:t>
                      </a:r>
                      <a:r>
                        <a:rPr lang="en-US" sz="1600" b="0" dirty="0">
                          <a:solidFill>
                            <a:schemeClr val="tx1"/>
                          </a:solidFill>
                          <a:effectLst/>
                          <a:latin typeface="Times New Roman" panose="02020603050405020304" pitchFamily="18" charset="0"/>
                          <a:cs typeface="Times New Roman" panose="02020603050405020304" pitchFamily="18" charset="0"/>
                        </a:rPr>
                        <a:t>   15%</a:t>
                      </a:r>
                      <a:endParaRPr lang="ru-RU" sz="1600" b="0" dirty="0">
                        <a:solidFill>
                          <a:schemeClr val="tx1"/>
                        </a:solidFill>
                        <a:effectLst/>
                        <a:latin typeface="Times New Roman" panose="02020603050405020304" pitchFamily="18" charset="0"/>
                        <a:cs typeface="Times New Roman" panose="02020603050405020304" pitchFamily="18" charset="0"/>
                      </a:endParaRPr>
                    </a:p>
                    <a:p>
                      <a:r>
                        <a:rPr lang="kk-KZ" sz="1600" b="0" dirty="0">
                          <a:solidFill>
                            <a:schemeClr val="tx1"/>
                          </a:solidFill>
                          <a:effectLst/>
                          <a:latin typeface="Times New Roman" panose="02020603050405020304" pitchFamily="18" charset="0"/>
                          <a:cs typeface="Times New Roman" panose="02020603050405020304" pitchFamily="18" charset="0"/>
                        </a:rPr>
                        <a:t>Төсек айналымы</a:t>
                      </a:r>
                      <a:r>
                        <a:rPr lang="ru-RU" sz="1600" b="0" dirty="0">
                          <a:solidFill>
                            <a:schemeClr val="tx1"/>
                          </a:solidFill>
                          <a:effectLst/>
                          <a:latin typeface="Times New Roman" panose="02020603050405020304" pitchFamily="18" charset="0"/>
                          <a:cs typeface="Times New Roman" panose="02020603050405020304" pitchFamily="18" charset="0"/>
                        </a:rPr>
                        <a:t> – 70,7 (202</a:t>
                      </a:r>
                      <a:r>
                        <a:rPr lang="en-US" sz="1600" b="0" dirty="0">
                          <a:solidFill>
                            <a:schemeClr val="tx1"/>
                          </a:solidFill>
                          <a:effectLst/>
                          <a:latin typeface="Times New Roman" panose="02020603050405020304" pitchFamily="18" charset="0"/>
                          <a:cs typeface="Times New Roman" panose="02020603050405020304" pitchFamily="18" charset="0"/>
                        </a:rPr>
                        <a:t>2</a:t>
                      </a:r>
                      <a:r>
                        <a:rPr lang="ru-RU" sz="1600" b="0" dirty="0">
                          <a:solidFill>
                            <a:schemeClr val="tx1"/>
                          </a:solidFill>
                          <a:effectLst/>
                          <a:latin typeface="Times New Roman" panose="02020603050405020304" pitchFamily="18" charset="0"/>
                          <a:cs typeface="Times New Roman" panose="02020603050405020304" pitchFamily="18" charset="0"/>
                        </a:rPr>
                        <a:t> ж 35,5) </a:t>
                      </a:r>
                    </a:p>
                    <a:p>
                      <a:r>
                        <a:rPr lang="ru-RU" sz="1600" b="0" dirty="0" err="1">
                          <a:solidFill>
                            <a:schemeClr val="tx1"/>
                          </a:solidFill>
                          <a:effectLst/>
                          <a:latin typeface="Times New Roman" panose="02020603050405020304" pitchFamily="18" charset="0"/>
                          <a:cs typeface="Times New Roman" panose="02020603050405020304" pitchFamily="18" charset="0"/>
                        </a:rPr>
                        <a:t>Емдеудің</a:t>
                      </a:r>
                      <a:r>
                        <a:rPr lang="ru-RU" sz="1600" b="0" dirty="0">
                          <a:solidFill>
                            <a:schemeClr val="tx1"/>
                          </a:solidFill>
                          <a:effectLst/>
                          <a:latin typeface="Times New Roman" panose="02020603050405020304" pitchFamily="18" charset="0"/>
                          <a:cs typeface="Times New Roman" panose="02020603050405020304" pitchFamily="18" charset="0"/>
                        </a:rPr>
                        <a:t> </a:t>
                      </a:r>
                      <a:r>
                        <a:rPr lang="ru-RU" sz="1600" b="0" dirty="0" err="1">
                          <a:solidFill>
                            <a:schemeClr val="tx1"/>
                          </a:solidFill>
                          <a:effectLst/>
                          <a:latin typeface="Times New Roman" panose="02020603050405020304" pitchFamily="18" charset="0"/>
                          <a:cs typeface="Times New Roman" panose="02020603050405020304" pitchFamily="18" charset="0"/>
                        </a:rPr>
                        <a:t>орташа</a:t>
                      </a:r>
                      <a:r>
                        <a:rPr lang="ru-RU" sz="1600" b="0" dirty="0">
                          <a:solidFill>
                            <a:schemeClr val="tx1"/>
                          </a:solidFill>
                          <a:effectLst/>
                          <a:latin typeface="Times New Roman" panose="02020603050405020304" pitchFamily="18" charset="0"/>
                          <a:cs typeface="Times New Roman" panose="02020603050405020304" pitchFamily="18" charset="0"/>
                        </a:rPr>
                        <a:t> </a:t>
                      </a:r>
                      <a:r>
                        <a:rPr lang="ru-RU" sz="1600" b="0" dirty="0" err="1">
                          <a:solidFill>
                            <a:schemeClr val="tx1"/>
                          </a:solidFill>
                          <a:effectLst/>
                          <a:latin typeface="Times New Roman" panose="02020603050405020304" pitchFamily="18" charset="0"/>
                          <a:cs typeface="Times New Roman" panose="02020603050405020304" pitchFamily="18" charset="0"/>
                        </a:rPr>
                        <a:t>ұзақтығы</a:t>
                      </a:r>
                      <a:r>
                        <a:rPr lang="ru-RU" sz="1600" b="0" dirty="0">
                          <a:solidFill>
                            <a:schemeClr val="tx1"/>
                          </a:solidFill>
                          <a:effectLst/>
                          <a:latin typeface="Times New Roman" panose="02020603050405020304" pitchFamily="18" charset="0"/>
                          <a:cs typeface="Times New Roman" panose="02020603050405020304" pitchFamily="18" charset="0"/>
                        </a:rPr>
                        <a:t> – </a:t>
                      </a:r>
                      <a:r>
                        <a:rPr lang="en-US" sz="1600" b="0" dirty="0">
                          <a:solidFill>
                            <a:schemeClr val="tx1"/>
                          </a:solidFill>
                          <a:effectLst/>
                          <a:latin typeface="Times New Roman" panose="02020603050405020304" pitchFamily="18" charset="0"/>
                          <a:cs typeface="Times New Roman" panose="02020603050405020304" pitchFamily="18" charset="0"/>
                        </a:rPr>
                        <a:t>6,</a:t>
                      </a:r>
                      <a:r>
                        <a:rPr lang="ru-RU" sz="1600" b="0" dirty="0">
                          <a:solidFill>
                            <a:schemeClr val="tx1"/>
                          </a:solidFill>
                          <a:effectLst/>
                          <a:latin typeface="Times New Roman" panose="02020603050405020304" pitchFamily="18" charset="0"/>
                          <a:cs typeface="Times New Roman" panose="02020603050405020304" pitchFamily="18" charset="0"/>
                        </a:rPr>
                        <a:t>0</a:t>
                      </a:r>
                      <a:r>
                        <a:rPr lang="kk-KZ" sz="1600" b="0" dirty="0">
                          <a:solidFill>
                            <a:schemeClr val="tx1"/>
                          </a:solidFill>
                          <a:effectLst/>
                          <a:latin typeface="Times New Roman" panose="02020603050405020304" pitchFamily="18" charset="0"/>
                          <a:cs typeface="Times New Roman" panose="02020603050405020304" pitchFamily="18" charset="0"/>
                        </a:rPr>
                        <a:t> (202</a:t>
                      </a:r>
                      <a:r>
                        <a:rPr lang="en-US" sz="1600" b="0" dirty="0">
                          <a:solidFill>
                            <a:schemeClr val="tx1"/>
                          </a:solidFill>
                          <a:effectLst/>
                          <a:latin typeface="Times New Roman" panose="02020603050405020304" pitchFamily="18" charset="0"/>
                          <a:cs typeface="Times New Roman" panose="02020603050405020304" pitchFamily="18" charset="0"/>
                        </a:rPr>
                        <a:t>2</a:t>
                      </a:r>
                      <a:r>
                        <a:rPr lang="kk-KZ" sz="1600" b="0" dirty="0">
                          <a:solidFill>
                            <a:schemeClr val="tx1"/>
                          </a:solidFill>
                          <a:effectLst/>
                          <a:latin typeface="Times New Roman" panose="02020603050405020304" pitchFamily="18" charset="0"/>
                          <a:cs typeface="Times New Roman" panose="02020603050405020304" pitchFamily="18" charset="0"/>
                        </a:rPr>
                        <a:t> ж 5,</a:t>
                      </a:r>
                      <a:r>
                        <a:rPr lang="ru-RU" sz="1600" b="0" dirty="0">
                          <a:solidFill>
                            <a:schemeClr val="tx1"/>
                          </a:solidFill>
                          <a:effectLst/>
                          <a:latin typeface="Times New Roman" panose="02020603050405020304" pitchFamily="18" charset="0"/>
                          <a:cs typeface="Times New Roman" panose="02020603050405020304" pitchFamily="18" charset="0"/>
                        </a:rPr>
                        <a:t>8</a:t>
                      </a:r>
                      <a:r>
                        <a:rPr lang="kk-KZ" sz="1600" b="0" dirty="0">
                          <a:solidFill>
                            <a:schemeClr val="tx1"/>
                          </a:solidFill>
                          <a:effectLst/>
                          <a:latin typeface="Times New Roman" panose="02020603050405020304" pitchFamily="18" charset="0"/>
                          <a:cs typeface="Times New Roman" panose="02020603050405020304" pitchFamily="18" charset="0"/>
                        </a:rPr>
                        <a:t>)</a:t>
                      </a:r>
                      <a:r>
                        <a:rPr lang="ru-RU" sz="1600" b="0" dirty="0">
                          <a:solidFill>
                            <a:schemeClr val="tx1"/>
                          </a:solidFill>
                          <a:effectLst/>
                          <a:latin typeface="Times New Roman" panose="02020603050405020304" pitchFamily="18" charset="0"/>
                          <a:cs typeface="Times New Roman" panose="02020603050405020304" pitchFamily="18" charset="0"/>
                        </a:rPr>
                        <a:t> </a:t>
                      </a:r>
                    </a:p>
                  </a:txBody>
                  <a:tcPr marL="68580" marR="68580" marT="0" marB="0">
                    <a:noFill/>
                  </a:tcPr>
                </a:tc>
                <a:extLst>
                  <a:ext uri="{0D108BD9-81ED-4DB2-BD59-A6C34878D82A}">
                    <a16:rowId xmlns:a16="http://schemas.microsoft.com/office/drawing/2014/main" val="937253941"/>
                  </a:ext>
                </a:extLst>
              </a:tr>
            </a:tbl>
          </a:graphicData>
        </a:graphic>
      </p:graphicFrame>
      <p:cxnSp>
        <p:nvCxnSpPr>
          <p:cNvPr id="5" name="Прямая со стрелкой 4">
            <a:extLst>
              <a:ext uri="{FF2B5EF4-FFF2-40B4-BE49-F238E27FC236}">
                <a16:creationId xmlns:a16="http://schemas.microsoft.com/office/drawing/2014/main" id="{458442D6-382B-47E8-B922-746285FD636E}"/>
              </a:ext>
            </a:extLst>
          </p:cNvPr>
          <p:cNvCxnSpPr/>
          <p:nvPr/>
        </p:nvCxnSpPr>
        <p:spPr>
          <a:xfrm flipV="1">
            <a:off x="6605714" y="5157914"/>
            <a:ext cx="0" cy="2683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a:extLst>
              <a:ext uri="{FF2B5EF4-FFF2-40B4-BE49-F238E27FC236}">
                <a16:creationId xmlns:a16="http://schemas.microsoft.com/office/drawing/2014/main" id="{290ED26C-DC00-4F38-8234-4F87A68B183C}"/>
              </a:ext>
            </a:extLst>
          </p:cNvPr>
          <p:cNvCxnSpPr>
            <a:cxnSpLocks/>
          </p:cNvCxnSpPr>
          <p:nvPr/>
        </p:nvCxnSpPr>
        <p:spPr>
          <a:xfrm flipV="1">
            <a:off x="4500358" y="5399458"/>
            <a:ext cx="0" cy="2303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a:extLst>
              <a:ext uri="{FF2B5EF4-FFF2-40B4-BE49-F238E27FC236}">
                <a16:creationId xmlns:a16="http://schemas.microsoft.com/office/drawing/2014/main" id="{7992BCC4-5EBB-4DE9-A19F-3227677527AB}"/>
              </a:ext>
            </a:extLst>
          </p:cNvPr>
          <p:cNvCxnSpPr>
            <a:cxnSpLocks/>
          </p:cNvCxnSpPr>
          <p:nvPr/>
        </p:nvCxnSpPr>
        <p:spPr>
          <a:xfrm flipV="1">
            <a:off x="4444761" y="5629832"/>
            <a:ext cx="0" cy="2303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a:extLst>
              <a:ext uri="{FF2B5EF4-FFF2-40B4-BE49-F238E27FC236}">
                <a16:creationId xmlns:a16="http://schemas.microsoft.com/office/drawing/2014/main" id="{DF8EA7A6-1D42-4ADB-8F13-C0495B79A55D}"/>
              </a:ext>
            </a:extLst>
          </p:cNvPr>
          <p:cNvCxnSpPr>
            <a:cxnSpLocks/>
          </p:cNvCxnSpPr>
          <p:nvPr/>
        </p:nvCxnSpPr>
        <p:spPr>
          <a:xfrm flipV="1">
            <a:off x="4212421" y="5889434"/>
            <a:ext cx="0" cy="2303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2212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31BD2693-3A7F-4732-926C-C32EA43DC01C}"/>
              </a:ext>
            </a:extLst>
          </p:cNvPr>
          <p:cNvSpPr>
            <a:spLocks noGrp="1"/>
          </p:cNvSpPr>
          <p:nvPr>
            <p:ph type="title"/>
          </p:nvPr>
        </p:nvSpPr>
        <p:spPr>
          <a:xfrm>
            <a:off x="6096000" y="212437"/>
            <a:ext cx="3943350" cy="628510"/>
          </a:xfrm>
        </p:spPr>
        <p:txBody>
          <a:bodyPr>
            <a:normAutofit/>
          </a:bodyPr>
          <a:lstStyle/>
          <a:p>
            <a:r>
              <a:rPr lang="kk-KZ" sz="2800" i="1" dirty="0">
                <a:latin typeface="Times New Roman" panose="02020603050405020304" pitchFamily="18" charset="0"/>
                <a:cs typeface="Times New Roman" panose="02020603050405020304" pitchFamily="18" charset="0"/>
              </a:rPr>
              <a:t>Сапа көрсеткіштер</a:t>
            </a:r>
            <a:endParaRPr lang="ru-RU" sz="2800" i="1"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2BECF295-6228-4BE4-AB91-A1D6E7186D6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389" t="18766" r="18454" b="67794"/>
          <a:stretch/>
        </p:blipFill>
        <p:spPr>
          <a:xfrm>
            <a:off x="1699491" y="173094"/>
            <a:ext cx="2456892" cy="438909"/>
          </a:xfrm>
          <a:prstGeom prst="rect">
            <a:avLst/>
          </a:prstGeom>
        </p:spPr>
      </p:pic>
      <p:graphicFrame>
        <p:nvGraphicFramePr>
          <p:cNvPr id="4" name="Таблица 3">
            <a:extLst>
              <a:ext uri="{FF2B5EF4-FFF2-40B4-BE49-F238E27FC236}">
                <a16:creationId xmlns:a16="http://schemas.microsoft.com/office/drawing/2014/main" id="{17E167F5-C3FA-4815-9E77-E7EC9110ADBB}"/>
              </a:ext>
            </a:extLst>
          </p:cNvPr>
          <p:cNvGraphicFramePr>
            <a:graphicFrameLocks noGrp="1"/>
          </p:cNvGraphicFramePr>
          <p:nvPr>
            <p:extLst>
              <p:ext uri="{D42A27DB-BD31-4B8C-83A1-F6EECF244321}">
                <p14:modId xmlns:p14="http://schemas.microsoft.com/office/powerpoint/2010/main" val="2664551678"/>
              </p:ext>
            </p:extLst>
          </p:nvPr>
        </p:nvGraphicFramePr>
        <p:xfrm>
          <a:off x="356135" y="765118"/>
          <a:ext cx="11550319" cy="5880447"/>
        </p:xfrm>
        <a:graphic>
          <a:graphicData uri="http://schemas.openxmlformats.org/drawingml/2006/table">
            <a:tbl>
              <a:tblPr>
                <a:tableStyleId>{69CF1AB2-1976-4502-BF36-3FF5EA218861}</a:tableStyleId>
              </a:tblPr>
              <a:tblGrid>
                <a:gridCol w="321541">
                  <a:extLst>
                    <a:ext uri="{9D8B030D-6E8A-4147-A177-3AD203B41FA5}">
                      <a16:colId xmlns:a16="http://schemas.microsoft.com/office/drawing/2014/main" val="557646055"/>
                    </a:ext>
                  </a:extLst>
                </a:gridCol>
                <a:gridCol w="1746547">
                  <a:extLst>
                    <a:ext uri="{9D8B030D-6E8A-4147-A177-3AD203B41FA5}">
                      <a16:colId xmlns:a16="http://schemas.microsoft.com/office/drawing/2014/main" val="3764381059"/>
                    </a:ext>
                  </a:extLst>
                </a:gridCol>
                <a:gridCol w="973495">
                  <a:extLst>
                    <a:ext uri="{9D8B030D-6E8A-4147-A177-3AD203B41FA5}">
                      <a16:colId xmlns:a16="http://schemas.microsoft.com/office/drawing/2014/main" val="3664772645"/>
                    </a:ext>
                  </a:extLst>
                </a:gridCol>
                <a:gridCol w="664143">
                  <a:extLst>
                    <a:ext uri="{9D8B030D-6E8A-4147-A177-3AD203B41FA5}">
                      <a16:colId xmlns:a16="http://schemas.microsoft.com/office/drawing/2014/main" val="3995744370"/>
                    </a:ext>
                  </a:extLst>
                </a:gridCol>
                <a:gridCol w="943276">
                  <a:extLst>
                    <a:ext uri="{9D8B030D-6E8A-4147-A177-3AD203B41FA5}">
                      <a16:colId xmlns:a16="http://schemas.microsoft.com/office/drawing/2014/main" val="39267051"/>
                    </a:ext>
                  </a:extLst>
                </a:gridCol>
                <a:gridCol w="1289785">
                  <a:extLst>
                    <a:ext uri="{9D8B030D-6E8A-4147-A177-3AD203B41FA5}">
                      <a16:colId xmlns:a16="http://schemas.microsoft.com/office/drawing/2014/main" val="3701761541"/>
                    </a:ext>
                  </a:extLst>
                </a:gridCol>
                <a:gridCol w="622636">
                  <a:extLst>
                    <a:ext uri="{9D8B030D-6E8A-4147-A177-3AD203B41FA5}">
                      <a16:colId xmlns:a16="http://schemas.microsoft.com/office/drawing/2014/main" val="616046101"/>
                    </a:ext>
                  </a:extLst>
                </a:gridCol>
                <a:gridCol w="723464">
                  <a:extLst>
                    <a:ext uri="{9D8B030D-6E8A-4147-A177-3AD203B41FA5}">
                      <a16:colId xmlns:a16="http://schemas.microsoft.com/office/drawing/2014/main" val="385177016"/>
                    </a:ext>
                  </a:extLst>
                </a:gridCol>
                <a:gridCol w="693321">
                  <a:extLst>
                    <a:ext uri="{9D8B030D-6E8A-4147-A177-3AD203B41FA5}">
                      <a16:colId xmlns:a16="http://schemas.microsoft.com/office/drawing/2014/main" val="735948351"/>
                    </a:ext>
                  </a:extLst>
                </a:gridCol>
                <a:gridCol w="617959">
                  <a:extLst>
                    <a:ext uri="{9D8B030D-6E8A-4147-A177-3AD203B41FA5}">
                      <a16:colId xmlns:a16="http://schemas.microsoft.com/office/drawing/2014/main" val="3526489591"/>
                    </a:ext>
                  </a:extLst>
                </a:gridCol>
                <a:gridCol w="678249">
                  <a:extLst>
                    <a:ext uri="{9D8B030D-6E8A-4147-A177-3AD203B41FA5}">
                      <a16:colId xmlns:a16="http://schemas.microsoft.com/office/drawing/2014/main" val="256701035"/>
                    </a:ext>
                  </a:extLst>
                </a:gridCol>
                <a:gridCol w="738538">
                  <a:extLst>
                    <a:ext uri="{9D8B030D-6E8A-4147-A177-3AD203B41FA5}">
                      <a16:colId xmlns:a16="http://schemas.microsoft.com/office/drawing/2014/main" val="2868007609"/>
                    </a:ext>
                  </a:extLst>
                </a:gridCol>
                <a:gridCol w="798827">
                  <a:extLst>
                    <a:ext uri="{9D8B030D-6E8A-4147-A177-3AD203B41FA5}">
                      <a16:colId xmlns:a16="http://schemas.microsoft.com/office/drawing/2014/main" val="1869772701"/>
                    </a:ext>
                  </a:extLst>
                </a:gridCol>
                <a:gridCol w="738538">
                  <a:extLst>
                    <a:ext uri="{9D8B030D-6E8A-4147-A177-3AD203B41FA5}">
                      <a16:colId xmlns:a16="http://schemas.microsoft.com/office/drawing/2014/main" val="2511243151"/>
                    </a:ext>
                  </a:extLst>
                </a:gridCol>
              </a:tblGrid>
              <a:tr h="360892">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rowSpan="2">
                  <a:txBody>
                    <a:bodyPr/>
                    <a:lstStyle/>
                    <a:p>
                      <a:pPr algn="ctr" fontAlgn="ctr"/>
                      <a:r>
                        <a:rPr lang="ru-RU" sz="1000" b="1" u="none" strike="noStrike" dirty="0" err="1">
                          <a:effectLst/>
                          <a:latin typeface="Times New Roman" panose="02020603050405020304" pitchFamily="18" charset="0"/>
                          <a:cs typeface="Times New Roman" panose="02020603050405020304" pitchFamily="18" charset="0"/>
                        </a:rPr>
                        <a:t>Бөлімшелер</a:t>
                      </a:r>
                      <a:r>
                        <a:rPr lang="ru-RU" sz="1000" b="1" u="none" strike="noStrike" dirty="0">
                          <a:effectLst/>
                          <a:latin typeface="Times New Roman" panose="02020603050405020304" pitchFamily="18" charset="0"/>
                          <a:cs typeface="Times New Roman" panose="02020603050405020304" pitchFamily="18" charset="0"/>
                        </a:rPr>
                        <a:t>  </a:t>
                      </a:r>
                    </a:p>
                    <a:p>
                      <a:pPr algn="ctr" fontAlgn="ctr"/>
                      <a:r>
                        <a:rPr lang="ru-RU" sz="1000" b="1" u="none" strike="noStrike" dirty="0">
                          <a:effectLst/>
                          <a:latin typeface="Times New Roman" panose="02020603050405020304" pitchFamily="18" charset="0"/>
                          <a:cs typeface="Times New Roman" panose="02020603050405020304" pitchFamily="18" charset="0"/>
                        </a:rPr>
                        <a:t>  Отделения</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rowSpan="2" gridSpan="2">
                  <a:txBody>
                    <a:bodyPr/>
                    <a:lstStyle/>
                    <a:p>
                      <a:pPr algn="ctr" fontAlgn="ctr"/>
                      <a:r>
                        <a:rPr lang="ru-RU" sz="1000" b="1" u="none" strike="noStrike" dirty="0" err="1">
                          <a:effectLst/>
                          <a:latin typeface="Times New Roman" panose="02020603050405020304" pitchFamily="18" charset="0"/>
                          <a:cs typeface="Times New Roman" panose="02020603050405020304" pitchFamily="18" charset="0"/>
                        </a:rPr>
                        <a:t>Емделген</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a:effectLst/>
                          <a:latin typeface="Times New Roman" panose="02020603050405020304" pitchFamily="18" charset="0"/>
                          <a:cs typeface="Times New Roman" panose="02020603050405020304" pitchFamily="18" charset="0"/>
                        </a:rPr>
                        <a:t>науқастар</a:t>
                      </a:r>
                      <a:r>
                        <a:rPr lang="ru-RU" sz="1000" b="1" u="none" strike="noStrike" dirty="0">
                          <a:effectLst/>
                          <a:latin typeface="Times New Roman" panose="02020603050405020304" pitchFamily="18" charset="0"/>
                          <a:cs typeface="Times New Roman" panose="02020603050405020304" pitchFamily="18" charset="0"/>
                        </a:rPr>
                        <a:t>   Пользованные больные</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rowSpan="2" hMerge="1">
                  <a:txBody>
                    <a:bodyPr/>
                    <a:lstStyle/>
                    <a:p>
                      <a:endParaRPr lang="ru-RU"/>
                    </a:p>
                  </a:txBody>
                  <a:tcPr/>
                </a:tc>
                <a:tc rowSpan="2" gridSpan="2">
                  <a:txBody>
                    <a:bodyPr/>
                    <a:lstStyle/>
                    <a:p>
                      <a:pPr algn="ctr" fontAlgn="ctr"/>
                      <a:r>
                        <a:rPr lang="ru-RU" sz="1000" b="1" u="none" strike="noStrike" dirty="0" err="1">
                          <a:effectLst/>
                          <a:latin typeface="Times New Roman" panose="02020603050405020304" pitchFamily="18" charset="0"/>
                          <a:cs typeface="Times New Roman" panose="02020603050405020304" pitchFamily="18" charset="0"/>
                        </a:rPr>
                        <a:t>Төсек</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a:effectLst/>
                          <a:latin typeface="Times New Roman" panose="02020603050405020304" pitchFamily="18" charset="0"/>
                          <a:cs typeface="Times New Roman" panose="02020603050405020304" pitchFamily="18" charset="0"/>
                        </a:rPr>
                        <a:t>күнінің</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a:effectLst/>
                          <a:latin typeface="Times New Roman" panose="02020603050405020304" pitchFamily="18" charset="0"/>
                          <a:cs typeface="Times New Roman" panose="02020603050405020304" pitchFamily="18" charset="0"/>
                        </a:rPr>
                        <a:t>орындалу</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a:effectLst/>
                          <a:latin typeface="Times New Roman" panose="02020603050405020304" pitchFamily="18" charset="0"/>
                          <a:cs typeface="Times New Roman" panose="02020603050405020304" pitchFamily="18" charset="0"/>
                        </a:rPr>
                        <a:t>фактіс</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a:effectLst/>
                          <a:latin typeface="Times New Roman" panose="02020603050405020304" pitchFamily="18" charset="0"/>
                          <a:cs typeface="Times New Roman" panose="02020603050405020304" pitchFamily="18" charset="0"/>
                        </a:rPr>
                        <a:t>орындалуы</a:t>
                      </a:r>
                      <a:r>
                        <a:rPr lang="ru-RU" sz="1000" b="1" u="none" strike="noStrike" dirty="0">
                          <a:effectLst/>
                          <a:latin typeface="Times New Roman" panose="02020603050405020304" pitchFamily="18" charset="0"/>
                          <a:cs typeface="Times New Roman" panose="02020603050405020304" pitchFamily="18" charset="0"/>
                        </a:rPr>
                        <a:t>                                Фактически выполнено койко-дни % выполнения</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rowSpan="2" hMerge="1">
                  <a:txBody>
                    <a:bodyPr/>
                    <a:lstStyle/>
                    <a:p>
                      <a:endParaRPr lang="ru-RU"/>
                    </a:p>
                  </a:txBody>
                  <a:tcPr/>
                </a:tc>
                <a:tc rowSpan="2" gridSpan="2">
                  <a:txBody>
                    <a:bodyPr/>
                    <a:lstStyle/>
                    <a:p>
                      <a:pPr algn="ctr" fontAlgn="ctr"/>
                      <a:r>
                        <a:rPr lang="ru-RU" sz="1000" b="1" u="none" strike="noStrike" dirty="0" err="1">
                          <a:effectLst/>
                          <a:latin typeface="Times New Roman" panose="02020603050405020304" pitchFamily="18" charset="0"/>
                          <a:cs typeface="Times New Roman" panose="02020603050405020304" pitchFamily="18" charset="0"/>
                        </a:rPr>
                        <a:t>Төсек</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a:effectLst/>
                          <a:latin typeface="Times New Roman" panose="02020603050405020304" pitchFamily="18" charset="0"/>
                          <a:cs typeface="Times New Roman" panose="02020603050405020304" pitchFamily="18" charset="0"/>
                        </a:rPr>
                        <a:t>қызметі</a:t>
                      </a:r>
                      <a:r>
                        <a:rPr lang="ru-RU" sz="1000" b="1" u="none" strike="noStrike" dirty="0">
                          <a:effectLst/>
                          <a:latin typeface="Times New Roman" panose="02020603050405020304" pitchFamily="18" charset="0"/>
                          <a:cs typeface="Times New Roman" panose="02020603050405020304" pitchFamily="18" charset="0"/>
                        </a:rPr>
                        <a:t>    Работа койки</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rowSpan="2" hMerge="1">
                  <a:txBody>
                    <a:bodyPr/>
                    <a:lstStyle/>
                    <a:p>
                      <a:endParaRPr lang="ru-RU"/>
                    </a:p>
                  </a:txBody>
                  <a:tcPr/>
                </a:tc>
                <a:tc rowSpan="2" gridSpan="2">
                  <a:txBody>
                    <a:bodyPr/>
                    <a:lstStyle/>
                    <a:p>
                      <a:pPr algn="ctr" fontAlgn="ctr"/>
                      <a:r>
                        <a:rPr lang="ru-RU" sz="1000" b="1" u="none" strike="noStrike" dirty="0" err="1">
                          <a:effectLst/>
                          <a:latin typeface="Times New Roman" panose="02020603050405020304" pitchFamily="18" charset="0"/>
                          <a:cs typeface="Times New Roman" panose="02020603050405020304" pitchFamily="18" charset="0"/>
                        </a:rPr>
                        <a:t>Төсек</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a:effectLst/>
                          <a:latin typeface="Times New Roman" panose="02020603050405020304" pitchFamily="18" charset="0"/>
                          <a:cs typeface="Times New Roman" panose="02020603050405020304" pitchFamily="18" charset="0"/>
                        </a:rPr>
                        <a:t>айналымы</a:t>
                      </a:r>
                      <a:r>
                        <a:rPr lang="ru-RU" sz="1000" b="1" u="none" strike="noStrike" dirty="0">
                          <a:effectLst/>
                          <a:latin typeface="Times New Roman" panose="02020603050405020304" pitchFamily="18" charset="0"/>
                          <a:cs typeface="Times New Roman" panose="02020603050405020304" pitchFamily="18" charset="0"/>
                        </a:rPr>
                        <a:t> Оборот койки</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rowSpan="2" hMerge="1">
                  <a:txBody>
                    <a:bodyPr/>
                    <a:lstStyle/>
                    <a:p>
                      <a:endParaRPr lang="ru-RU"/>
                    </a:p>
                  </a:txBody>
                  <a:tcPr/>
                </a:tc>
                <a:tc rowSpan="2" gridSpan="2">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Орта </a:t>
                      </a:r>
                      <a:r>
                        <a:rPr lang="ru-RU" sz="1000" b="1" u="none" strike="noStrike" dirty="0" err="1">
                          <a:effectLst/>
                          <a:latin typeface="Times New Roman" panose="02020603050405020304" pitchFamily="18" charset="0"/>
                          <a:cs typeface="Times New Roman" panose="02020603050405020304" pitchFamily="18" charset="0"/>
                        </a:rPr>
                        <a:t>төсек</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a:effectLst/>
                          <a:latin typeface="Times New Roman" panose="02020603050405020304" pitchFamily="18" charset="0"/>
                          <a:cs typeface="Times New Roman" panose="02020603050405020304" pitchFamily="18" charset="0"/>
                        </a:rPr>
                        <a:t>айнылым</a:t>
                      </a:r>
                      <a:r>
                        <a:rPr lang="ru-RU" sz="1000" b="1" u="none" strike="noStrike" dirty="0">
                          <a:effectLst/>
                          <a:latin typeface="Times New Roman" panose="02020603050405020304" pitchFamily="18" charset="0"/>
                          <a:cs typeface="Times New Roman" panose="02020603050405020304" pitchFamily="18" charset="0"/>
                        </a:rPr>
                        <a:t>       Среднее пребывание больного на койке</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rowSpan="2" hMerge="1">
                  <a:txBody>
                    <a:bodyPr/>
                    <a:lstStyle/>
                    <a:p>
                      <a:endParaRPr lang="ru-RU"/>
                    </a:p>
                  </a:txBody>
                  <a:tcPr/>
                </a:tc>
                <a:tc rowSpan="2" gridSpan="2">
                  <a:txBody>
                    <a:bodyPr/>
                    <a:lstStyle/>
                    <a:p>
                      <a:pPr algn="ctr" fontAlgn="ctr"/>
                      <a:r>
                        <a:rPr lang="ru-RU" sz="1000" b="1" u="none" strike="noStrike" dirty="0" err="1">
                          <a:effectLst/>
                          <a:latin typeface="Times New Roman" panose="02020603050405020304" pitchFamily="18" charset="0"/>
                          <a:cs typeface="Times New Roman" panose="02020603050405020304" pitchFamily="18" charset="0"/>
                        </a:rPr>
                        <a:t>Летальді</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a:effectLst/>
                          <a:latin typeface="Times New Roman" panose="02020603050405020304" pitchFamily="18" charset="0"/>
                          <a:cs typeface="Times New Roman" panose="02020603050405020304" pitchFamily="18" charset="0"/>
                        </a:rPr>
                        <a:t>көрсеткіш</a:t>
                      </a:r>
                      <a:r>
                        <a:rPr lang="ru-RU" sz="1000" b="1" u="none" strike="noStrike" dirty="0">
                          <a:effectLst/>
                          <a:latin typeface="Times New Roman" panose="02020603050405020304" pitchFamily="18" charset="0"/>
                          <a:cs typeface="Times New Roman" panose="02020603050405020304" pitchFamily="18" charset="0"/>
                        </a:rPr>
                        <a:t>             Больничная летальность</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rowSpan="2" hMerge="1">
                  <a:txBody>
                    <a:bodyPr/>
                    <a:lstStyle/>
                    <a:p>
                      <a:endParaRPr lang="ru-RU"/>
                    </a:p>
                  </a:txBody>
                  <a:tcPr/>
                </a:tc>
                <a:extLst>
                  <a:ext uri="{0D108BD9-81ED-4DB2-BD59-A6C34878D82A}">
                    <a16:rowId xmlns:a16="http://schemas.microsoft.com/office/drawing/2014/main" val="3713783815"/>
                  </a:ext>
                </a:extLst>
              </a:tr>
              <a:tr h="421077">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a:t>
                      </a:r>
                      <a:endParaRPr lang="ru-RU" sz="1000" b="0" i="0" u="none" strike="noStrike" dirty="0">
                        <a:effectLst/>
                        <a:latin typeface="Times New Roman" panose="02020603050405020304" pitchFamily="18" charset="0"/>
                        <a:cs typeface="Times New Roman" panose="02020603050405020304" pitchFamily="18" charset="0"/>
                      </a:endParaRPr>
                    </a:p>
                  </a:txBody>
                  <a:tcPr marL="6035" marR="6035" marT="6035" marB="0"/>
                </a:tc>
                <a:tc vMerge="1">
                  <a:txBody>
                    <a:bodyPr/>
                    <a:lstStyle/>
                    <a:p>
                      <a:endParaRPr lang="ru-RU"/>
                    </a:p>
                  </a:txBody>
                  <a:tcPr/>
                </a:tc>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extLst>
                  <a:ext uri="{0D108BD9-81ED-4DB2-BD59-A6C34878D82A}">
                    <a16:rowId xmlns:a16="http://schemas.microsoft.com/office/drawing/2014/main" val="995325461"/>
                  </a:ext>
                </a:extLst>
              </a:tr>
              <a:tr h="257779">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ctr" fontAlgn="ctr"/>
                      <a:r>
                        <a:rPr lang="ru-RU" sz="1000" u="none" strike="noStrike" dirty="0" err="1">
                          <a:effectLst/>
                          <a:latin typeface="Times New Roman" panose="02020603050405020304" pitchFamily="18" charset="0"/>
                          <a:cs typeface="Times New Roman" panose="02020603050405020304" pitchFamily="18" charset="0"/>
                        </a:rPr>
                        <a:t>2022ж</a:t>
                      </a:r>
                      <a:endParaRPr lang="ru-RU" sz="1000" b="0"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2023ж</a:t>
                      </a:r>
                      <a:endParaRPr lang="ru-RU" sz="1000" b="0"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2022ж</a:t>
                      </a:r>
                      <a:endParaRPr lang="ru-RU" sz="1000" b="0"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2023ж</a:t>
                      </a:r>
                      <a:endParaRPr lang="ru-RU" sz="1000" b="0"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2022ж</a:t>
                      </a:r>
                      <a:endParaRPr lang="ru-RU" sz="1000" b="0"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2023ж</a:t>
                      </a:r>
                      <a:endParaRPr lang="ru-RU" sz="1000" b="0"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2022ж</a:t>
                      </a:r>
                      <a:endParaRPr lang="ru-RU" sz="1000" b="0"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2023ж</a:t>
                      </a:r>
                      <a:endParaRPr lang="ru-RU" sz="1000" b="0"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2022ж</a:t>
                      </a:r>
                      <a:endParaRPr lang="ru-RU" sz="1000" b="0"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2023ж</a:t>
                      </a:r>
                      <a:endParaRPr lang="ru-RU" sz="1000" b="0"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2022ж</a:t>
                      </a:r>
                      <a:endParaRPr lang="ru-RU" sz="1000" b="0"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2023ж</a:t>
                      </a:r>
                      <a:endParaRPr lang="ru-RU" sz="1000" b="0" i="0" u="none" strike="noStrike">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4125437440"/>
                  </a:ext>
                </a:extLst>
              </a:tr>
              <a:tr h="223409">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1</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Ревматология</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523</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741</a:t>
                      </a:r>
                      <a:endParaRPr lang="ru-RU" sz="1000" b="0" i="0" u="none" strike="noStrike" dirty="0">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98,8%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140,3%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217</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309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32,2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10,4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4096234960"/>
                  </a:ext>
                </a:extLst>
              </a:tr>
              <a:tr h="182905">
                <a:tc>
                  <a:txBody>
                    <a:bodyPr/>
                    <a:lstStyle/>
                    <a:p>
                      <a:pPr algn="ctr" fontAlgn="b"/>
                      <a:r>
                        <a:rPr lang="ru-RU" sz="1000" b="1" u="none" strike="noStrike">
                          <a:effectLst/>
                          <a:latin typeface="Times New Roman" panose="02020603050405020304" pitchFamily="18" charset="0"/>
                          <a:cs typeface="Times New Roman" panose="02020603050405020304" pitchFamily="18" charset="0"/>
                        </a:rPr>
                        <a:t>2</a:t>
                      </a:r>
                      <a:endParaRPr lang="ru-RU" sz="1000" b="1" i="0" u="none" strike="noStrike">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Кардиология </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716</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686</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116,4%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116,5%</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256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256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35,8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34,3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1,7%</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2300648499"/>
                  </a:ext>
                </a:extLst>
              </a:tr>
              <a:tr h="171854">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 3</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Нефрология</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293</a:t>
                      </a:r>
                      <a:endParaRPr lang="ru-RU" sz="1000" b="0" i="0" u="none" strike="noStrike" dirty="0">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408</a:t>
                      </a:r>
                      <a:endParaRPr lang="ru-RU" sz="1000" b="0" i="0" u="none" strike="noStrike" dirty="0">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81,9%</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110,7%</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180</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243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19,5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27,2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0,7%</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1956825542"/>
                  </a:ext>
                </a:extLst>
              </a:tr>
              <a:tr h="171854">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 4</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Гастроэнтерология</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301</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368</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80,4%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100,4%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177</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221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24,5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662111380"/>
                  </a:ext>
                </a:extLst>
              </a:tr>
              <a:tr h="197629">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 5</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Гематология</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92</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125</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35,9%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62,1%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222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25,0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954870387"/>
                  </a:ext>
                </a:extLst>
              </a:tr>
              <a:tr h="171854">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 6</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Аллергология</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294</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302</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59,3%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56,4%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134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120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16,3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16,8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0,7%</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1245298132"/>
                  </a:ext>
                </a:extLst>
              </a:tr>
              <a:tr h="171854">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 7</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Пульмонология</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519</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872</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101,4%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199,5%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218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455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26,0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51,3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3584455067"/>
                  </a:ext>
                </a:extLst>
              </a:tr>
              <a:tr h="227993">
                <a:tc>
                  <a:txBody>
                    <a:bodyPr/>
                    <a:lstStyle/>
                    <a:p>
                      <a:pPr algn="ctr" fontAlgn="b"/>
                      <a:r>
                        <a:rPr lang="kk-KZ" sz="1000" b="1" i="0" u="none" strike="noStrike" dirty="0">
                          <a:effectLst/>
                          <a:latin typeface="Times New Roman" panose="02020603050405020304" pitchFamily="18" charset="0"/>
                          <a:cs typeface="Times New Roman" panose="02020603050405020304" pitchFamily="18" charset="0"/>
                        </a:rPr>
                        <a:t>8</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a:effectLst/>
                          <a:latin typeface="Times New Roman" panose="02020603050405020304" pitchFamily="18" charset="0"/>
                          <a:cs typeface="Times New Roman" panose="02020603050405020304" pitchFamily="18" charset="0"/>
                        </a:rPr>
                        <a:t> Неврология</a:t>
                      </a:r>
                      <a:endParaRPr lang="ru-RU" sz="1000" b="1"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1 047</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1 063</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82,6%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104,9%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182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244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25,5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31,3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1423125628"/>
                  </a:ext>
                </a:extLst>
              </a:tr>
              <a:tr h="171854">
                <a:tc>
                  <a:txBody>
                    <a:bodyPr/>
                    <a:lstStyle/>
                    <a:p>
                      <a:pPr algn="ctr" fontAlgn="b"/>
                      <a:r>
                        <a:rPr lang="kk-KZ" sz="1000" b="1" i="0" u="none" strike="noStrike" dirty="0">
                          <a:effectLst/>
                          <a:latin typeface="Times New Roman" panose="02020603050405020304" pitchFamily="18" charset="0"/>
                          <a:cs typeface="Times New Roman" panose="02020603050405020304" pitchFamily="18" charset="0"/>
                        </a:rPr>
                        <a:t>9</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Реабилитация</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214</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197</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66,1%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79,3%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145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174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14,3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13,1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10,2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13,3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2331724929"/>
                  </a:ext>
                </a:extLst>
              </a:tr>
              <a:tr h="171854">
                <a:tc>
                  <a:txBody>
                    <a:bodyPr/>
                    <a:lstStyle/>
                    <a:p>
                      <a:pPr algn="ctr" fontAlgn="b"/>
                      <a:r>
                        <a:rPr lang="kk-KZ" sz="1000" b="1" i="0" u="none" strike="noStrike" dirty="0">
                          <a:effectLst/>
                          <a:latin typeface="Times New Roman" panose="02020603050405020304" pitchFamily="18" charset="0"/>
                          <a:cs typeface="Times New Roman" panose="02020603050405020304" pitchFamily="18" charset="0"/>
                        </a:rPr>
                        <a:t>10</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a:effectLst/>
                          <a:latin typeface="Times New Roman" panose="02020603050405020304" pitchFamily="18" charset="0"/>
                          <a:cs typeface="Times New Roman" panose="02020603050405020304" pitchFamily="18" charset="0"/>
                        </a:rPr>
                        <a:t>Инсульт</a:t>
                      </a:r>
                      <a:endParaRPr lang="ru-RU" sz="1000" b="1"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642</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682</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90,1%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100,4%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198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221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21,4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22,7</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9,3</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9,7</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11,1%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10,4%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369852149"/>
                  </a:ext>
                </a:extLst>
              </a:tr>
              <a:tr h="206224">
                <a:tc>
                  <a:txBody>
                    <a:bodyPr/>
                    <a:lstStyle/>
                    <a:p>
                      <a:pPr algn="ctr" fontAlgn="b"/>
                      <a:r>
                        <a:rPr lang="kk-KZ" sz="1000" b="1" i="0" u="none" strike="noStrike" dirty="0">
                          <a:effectLst/>
                          <a:latin typeface="Times New Roman" panose="02020603050405020304" pitchFamily="18" charset="0"/>
                          <a:cs typeface="Times New Roman" panose="02020603050405020304" pitchFamily="18" charset="0"/>
                        </a:rPr>
                        <a:t>11</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Нейрохирургия</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77</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40</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54,4%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13,6%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119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25,7</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13,3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0,0%</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234032650"/>
                  </a:ext>
                </a:extLst>
              </a:tr>
              <a:tr h="214818">
                <a:tc>
                  <a:txBody>
                    <a:bodyPr/>
                    <a:lstStyle/>
                    <a:p>
                      <a:pPr algn="ctr" fontAlgn="b"/>
                      <a:r>
                        <a:rPr lang="kk-KZ" sz="1000" b="1" i="0" u="none" strike="noStrike" dirty="0">
                          <a:effectLst/>
                          <a:latin typeface="Times New Roman" panose="02020603050405020304" pitchFamily="18" charset="0"/>
                          <a:cs typeface="Times New Roman" panose="02020603050405020304" pitchFamily="18" charset="0"/>
                        </a:rPr>
                        <a:t>12</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Хирургия</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653</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934</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143,1%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132,6%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315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188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50,2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31,1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4185049530"/>
                  </a:ext>
                </a:extLst>
              </a:tr>
              <a:tr h="223409">
                <a:tc>
                  <a:txBody>
                    <a:bodyPr/>
                    <a:lstStyle/>
                    <a:p>
                      <a:pPr algn="ctr" fontAlgn="b"/>
                      <a:r>
                        <a:rPr lang="kk-KZ" sz="1000" b="1" i="0" u="none" strike="noStrike" dirty="0">
                          <a:effectLst/>
                          <a:latin typeface="Times New Roman" panose="02020603050405020304" pitchFamily="18" charset="0"/>
                          <a:cs typeface="Times New Roman" panose="02020603050405020304" pitchFamily="18" charset="0"/>
                        </a:rPr>
                        <a:t>13</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a:effectLst/>
                          <a:latin typeface="Times New Roman" panose="02020603050405020304" pitchFamily="18" charset="0"/>
                          <a:cs typeface="Times New Roman" panose="02020603050405020304" pitchFamily="18" charset="0"/>
                        </a:rPr>
                        <a:t>Гинекология</a:t>
                      </a:r>
                      <a:endParaRPr lang="ru-RU" sz="1000" b="1" i="0" u="none" strike="noStrike">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995</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1 125</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102,6%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108,3%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226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238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39,8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45,0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5,7</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0,0%</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796607374"/>
                  </a:ext>
                </a:extLst>
              </a:tr>
              <a:tr h="180445">
                <a:tc>
                  <a:txBody>
                    <a:bodyPr/>
                    <a:lstStyle/>
                    <a:p>
                      <a:pPr algn="ctr" fontAlgn="b"/>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Реанимация №1</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1 139</a:t>
                      </a:r>
                      <a:endParaRPr lang="ru-RU" sz="1000" b="0" i="0" u="none" strike="noStrike" dirty="0">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1 322</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215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187</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189,8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146,9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550556076"/>
                  </a:ext>
                </a:extLst>
              </a:tr>
              <a:tr h="189039">
                <a:tc>
                  <a:txBody>
                    <a:bodyPr/>
                    <a:lstStyle/>
                    <a:p>
                      <a:pPr algn="ctr" fontAlgn="b"/>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Реанимация Инсульт</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264</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283</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264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266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44,0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47,2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3194478460"/>
                  </a:ext>
                </a:extLst>
              </a:tr>
              <a:tr h="322510">
                <a:tc>
                  <a:txBody>
                    <a:bodyPr/>
                    <a:lstStyle/>
                    <a:p>
                      <a:pPr algn="ctr" fontAlgn="b"/>
                      <a:r>
                        <a:rPr lang="kk-KZ" sz="1000" b="1" i="0" u="none" strike="noStrike" dirty="0">
                          <a:effectLst/>
                          <a:latin typeface="Times New Roman" panose="02020603050405020304" pitchFamily="18" charset="0"/>
                          <a:cs typeface="Times New Roman" panose="02020603050405020304" pitchFamily="18" charset="0"/>
                        </a:rPr>
                        <a:t>14</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kk-KZ" sz="1000" b="1" i="0" u="none" strike="noStrike" dirty="0">
                          <a:effectLst/>
                          <a:latin typeface="Times New Roman" panose="02020603050405020304" pitchFamily="18" charset="0"/>
                          <a:cs typeface="Times New Roman" panose="02020603050405020304" pitchFamily="18" charset="0"/>
                        </a:rPr>
                        <a:t>Физиология </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6 503</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7 067</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125,6%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133,9%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251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268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65,0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70,7</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0,0%</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0,0%</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368556899"/>
                  </a:ext>
                </a:extLst>
              </a:tr>
              <a:tr h="283556">
                <a:tc>
                  <a:txBody>
                    <a:bodyPr/>
                    <a:lstStyle/>
                    <a:p>
                      <a:pPr algn="ctr" fontAlgn="b"/>
                      <a:r>
                        <a:rPr lang="kk-KZ" sz="1000" b="1" i="0" u="none" strike="noStrike" dirty="0">
                          <a:effectLst/>
                          <a:latin typeface="Times New Roman" panose="02020603050405020304" pitchFamily="18" charset="0"/>
                          <a:cs typeface="Times New Roman" panose="02020603050405020304" pitchFamily="18" charset="0"/>
                        </a:rPr>
                        <a:t>15</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kk-KZ" sz="1000" b="1" i="0" u="none" strike="noStrike" dirty="0">
                          <a:effectLst/>
                          <a:latin typeface="Times New Roman" panose="02020603050405020304" pitchFamily="18" charset="0"/>
                          <a:cs typeface="Times New Roman" panose="02020603050405020304" pitchFamily="18" charset="0"/>
                        </a:rPr>
                        <a:t>Жүкті әйелдер патологиясы </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258</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353</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25,4%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35,8%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12,9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17,7</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0,0%</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1453413402"/>
                  </a:ext>
                </a:extLst>
              </a:tr>
              <a:tr h="309335">
                <a:tc>
                  <a:txBody>
                    <a:bodyPr/>
                    <a:lstStyle/>
                    <a:p>
                      <a:pPr algn="ctr" fontAlgn="b"/>
                      <a:r>
                        <a:rPr lang="kk-KZ" sz="1000" b="1" i="0" u="none" strike="noStrike" dirty="0">
                          <a:effectLst/>
                          <a:latin typeface="Times New Roman" panose="02020603050405020304" pitchFamily="18" charset="0"/>
                          <a:cs typeface="Times New Roman" panose="02020603050405020304" pitchFamily="18" charset="0"/>
                        </a:rPr>
                        <a:t>16</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kk-KZ" sz="1000" b="1" i="0" u="none" strike="noStrike" dirty="0">
                          <a:effectLst/>
                          <a:latin typeface="Times New Roman" panose="02020603050405020304" pitchFamily="18" charset="0"/>
                          <a:cs typeface="Times New Roman" panose="02020603050405020304" pitchFamily="18" charset="0"/>
                        </a:rPr>
                        <a:t>Нәрестелер патологиясы </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700</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810</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138,5%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171,3%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277</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343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35,0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40,5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8,5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0,4%</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1975731614"/>
                  </a:ext>
                </a:extLst>
              </a:tr>
              <a:tr h="214818">
                <a:tc>
                  <a:txBody>
                    <a:bodyPr/>
                    <a:lstStyle/>
                    <a:p>
                      <a:pPr algn="ctr" fontAlgn="b"/>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a:effectLst/>
                          <a:latin typeface="Times New Roman" panose="02020603050405020304" pitchFamily="18" charset="0"/>
                          <a:cs typeface="Times New Roman" panose="02020603050405020304" pitchFamily="18" charset="0"/>
                        </a:rPr>
                        <a:t>Реанимация №2  </a:t>
                      </a:r>
                      <a:r>
                        <a:rPr lang="ru-RU" sz="1000" b="1" u="none" strike="noStrike" dirty="0" err="1">
                          <a:effectLst/>
                          <a:latin typeface="Times New Roman" panose="02020603050405020304" pitchFamily="18" charset="0"/>
                          <a:cs typeface="Times New Roman" panose="02020603050405020304" pitchFamily="18" charset="0"/>
                        </a:rPr>
                        <a:t>перзентхана</a:t>
                      </a:r>
                      <a:r>
                        <a:rPr lang="ru-RU" sz="1000" b="1" u="none" strike="noStrike" dirty="0">
                          <a:effectLst/>
                          <a:latin typeface="Times New Roman" panose="02020603050405020304" pitchFamily="18" charset="0"/>
                          <a:cs typeface="Times New Roman" panose="02020603050405020304" pitchFamily="18" charset="0"/>
                        </a:rPr>
                        <a:t> </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1 508</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1 640</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159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128</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251,3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273,3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0,6</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2933273501"/>
                  </a:ext>
                </a:extLst>
              </a:tr>
              <a:tr h="206224">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 </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kk-KZ" sz="1000" b="1" i="0" u="none" strike="noStrike" dirty="0">
                          <a:effectLst/>
                          <a:latin typeface="Times New Roman" panose="02020603050405020304" pitchFamily="18" charset="0"/>
                          <a:cs typeface="Times New Roman" panose="02020603050405020304" pitchFamily="18" charset="0"/>
                        </a:rPr>
                        <a:t>Н</a:t>
                      </a:r>
                      <a:r>
                        <a:rPr lang="ru-RU" sz="1000" b="1" i="0" u="none" strike="noStrike" dirty="0" err="1">
                          <a:effectLst/>
                          <a:latin typeface="Times New Roman" panose="02020603050405020304" pitchFamily="18" charset="0"/>
                          <a:cs typeface="Times New Roman" panose="02020603050405020304" pitchFamily="18" charset="0"/>
                        </a:rPr>
                        <a:t>әрестелер</a:t>
                      </a:r>
                      <a:r>
                        <a:rPr lang="ru-RU" sz="1000" b="1" i="0" u="none" strike="noStrike" dirty="0">
                          <a:effectLst/>
                          <a:latin typeface="Times New Roman" panose="02020603050405020304" pitchFamily="18" charset="0"/>
                          <a:cs typeface="Times New Roman" panose="02020603050405020304" pitchFamily="18" charset="0"/>
                        </a:rPr>
                        <a:t> </a:t>
                      </a:r>
                      <a:r>
                        <a:rPr lang="ru-RU" sz="1000" b="1" i="0" u="none" strike="noStrike" dirty="0" err="1">
                          <a:effectLst/>
                          <a:latin typeface="Times New Roman" panose="02020603050405020304" pitchFamily="18" charset="0"/>
                          <a:cs typeface="Times New Roman" panose="02020603050405020304" pitchFamily="18" charset="0"/>
                        </a:rPr>
                        <a:t>реанимациясы</a:t>
                      </a:r>
                      <a:r>
                        <a:rPr lang="ru-RU" sz="1000" b="1" i="0" u="none" strike="noStrike" dirty="0">
                          <a:effectLst/>
                          <a:latin typeface="Times New Roman" panose="02020603050405020304" pitchFamily="18" charset="0"/>
                          <a:cs typeface="Times New Roman" panose="02020603050405020304" pitchFamily="18" charset="0"/>
                        </a:rPr>
                        <a:t> </a:t>
                      </a: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190</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257</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222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262</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47,5</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64,3</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4,7</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4,1</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1333245412"/>
                  </a:ext>
                </a:extLst>
              </a:tr>
              <a:tr h="343705">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 </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ctr"/>
                      <a:r>
                        <a:rPr lang="ru-RU" sz="1000" b="1" u="none" strike="noStrike" dirty="0" err="1">
                          <a:effectLst/>
                          <a:latin typeface="Times New Roman" panose="02020603050405020304" pitchFamily="18" charset="0"/>
                          <a:cs typeface="Times New Roman" panose="02020603050405020304" pitchFamily="18" charset="0"/>
                        </a:rPr>
                        <a:t>Барлығы</a:t>
                      </a:r>
                      <a:r>
                        <a:rPr lang="ru-RU" sz="1000" b="1" u="none" strike="noStrike" dirty="0">
                          <a:effectLst/>
                          <a:latin typeface="Times New Roman" panose="02020603050405020304" pitchFamily="18" charset="0"/>
                          <a:cs typeface="Times New Roman" panose="02020603050405020304" pitchFamily="18" charset="0"/>
                        </a:rPr>
                        <a:t>:                   </a:t>
                      </a:r>
                    </a:p>
                    <a:p>
                      <a:pPr algn="l" fontAlgn="ctr"/>
                      <a:r>
                        <a:rPr lang="ru-RU" sz="1000" b="1" u="none" strike="noStrike" dirty="0">
                          <a:effectLst/>
                          <a:latin typeface="Times New Roman" panose="02020603050405020304" pitchFamily="18" charset="0"/>
                          <a:cs typeface="Times New Roman" panose="02020603050405020304" pitchFamily="18" charset="0"/>
                        </a:rPr>
                        <a:t> Итого:</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13 827</a:t>
                      </a:r>
                      <a:endParaRPr lang="ru-RU" sz="1000" b="1"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15 773</a:t>
                      </a:r>
                      <a:endParaRPr lang="ru-RU" sz="1000" b="1"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97,4%</a:t>
                      </a:r>
                      <a:endParaRPr lang="ru-RU" sz="1000" b="1"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114,0%</a:t>
                      </a:r>
                      <a:endParaRPr lang="ru-RU" sz="1000" b="1"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207</a:t>
                      </a:r>
                      <a:endParaRPr lang="ru-RU" sz="1000" b="1"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243</a:t>
                      </a:r>
                      <a:endParaRPr lang="ru-RU" sz="1000" b="1"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35,5</a:t>
                      </a:r>
                      <a:endParaRPr lang="ru-RU" sz="1000" b="1"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70,7</a:t>
                      </a:r>
                      <a:endParaRPr lang="ru-RU" sz="1000" b="1"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5,8</a:t>
                      </a:r>
                      <a:endParaRPr lang="ru-RU" sz="1000" b="1"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6,0</a:t>
                      </a:r>
                      <a:endParaRPr lang="ru-RU" sz="1000" b="1"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1,1%</a:t>
                      </a:r>
                      <a:endParaRPr lang="ru-RU" sz="1000" b="1"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0,9%</a:t>
                      </a:r>
                      <a:endParaRPr lang="ru-RU" sz="1000" b="1"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1584260137"/>
                  </a:ext>
                </a:extLst>
              </a:tr>
              <a:tr h="283556">
                <a:tc>
                  <a:txBody>
                    <a:bodyPr/>
                    <a:lstStyle/>
                    <a:p>
                      <a:pPr algn="ctr" fontAlgn="b"/>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b"/>
                </a:tc>
                <a:tc>
                  <a:txBody>
                    <a:bodyPr/>
                    <a:lstStyle/>
                    <a:p>
                      <a:pPr algn="l" fontAlgn="b"/>
                      <a:r>
                        <a:rPr lang="ru-RU" sz="1000" b="1" u="none" strike="noStrike" dirty="0" err="1">
                          <a:effectLst/>
                          <a:latin typeface="Times New Roman" panose="02020603050405020304" pitchFamily="18" charset="0"/>
                          <a:cs typeface="Times New Roman" panose="02020603050405020304" pitchFamily="18" charset="0"/>
                        </a:rPr>
                        <a:t>Нәрестелер</a:t>
                      </a:r>
                      <a:r>
                        <a:rPr lang="ru-RU" sz="1000" b="1" u="none" strike="noStrike" dirty="0">
                          <a:effectLst/>
                          <a:latin typeface="Times New Roman" panose="02020603050405020304" pitchFamily="18" charset="0"/>
                          <a:cs typeface="Times New Roman" panose="02020603050405020304" pitchFamily="18" charset="0"/>
                        </a:rPr>
                        <a:t> </a:t>
                      </a:r>
                      <a:r>
                        <a:rPr lang="ru-RU" sz="1000" b="1" u="none" strike="noStrike" dirty="0" err="1">
                          <a:effectLst/>
                          <a:latin typeface="Times New Roman" panose="02020603050405020304" pitchFamily="18" charset="0"/>
                          <a:cs typeface="Times New Roman" panose="02020603050405020304" pitchFamily="18" charset="0"/>
                        </a:rPr>
                        <a:t>бөлімшесі</a:t>
                      </a:r>
                      <a:endParaRPr lang="ru-RU" sz="1000" b="1" i="0" u="none" strike="noStrike" dirty="0">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6 503</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7 067</a:t>
                      </a:r>
                      <a:endParaRPr lang="ru-RU" sz="1000" b="0" i="0" u="none" strike="noStrike">
                        <a:solidFill>
                          <a:srgbClr val="0000FF"/>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190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205</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65,0</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70,7</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2,9</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6035" marR="6035" marT="6035" marB="0" anchor="ctr"/>
                </a:tc>
                <a:extLst>
                  <a:ext uri="{0D108BD9-81ED-4DB2-BD59-A6C34878D82A}">
                    <a16:rowId xmlns:a16="http://schemas.microsoft.com/office/drawing/2014/main" val="1165843158"/>
                  </a:ext>
                </a:extLst>
              </a:tr>
            </a:tbl>
          </a:graphicData>
        </a:graphic>
      </p:graphicFrame>
    </p:spTree>
    <p:extLst>
      <p:ext uri="{BB962C8B-B14F-4D97-AF65-F5344CB8AC3E}">
        <p14:creationId xmlns:p14="http://schemas.microsoft.com/office/powerpoint/2010/main" val="3562433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81F6EFE-637F-4835-9F33-72D108EF28E9}"/>
              </a:ext>
            </a:extLst>
          </p:cNvPr>
          <p:cNvSpPr txBox="1"/>
          <p:nvPr/>
        </p:nvSpPr>
        <p:spPr>
          <a:xfrm>
            <a:off x="6229971" y="120132"/>
            <a:ext cx="5751946" cy="738664"/>
          </a:xfrm>
          <a:prstGeom prst="rect">
            <a:avLst/>
          </a:prstGeom>
          <a:noFill/>
        </p:spPr>
        <p:txBody>
          <a:bodyPr wrap="square">
            <a:spAutoFit/>
          </a:bodyPr>
          <a:lstStyle/>
          <a:p>
            <a:pPr algn="r"/>
            <a:r>
              <a:rPr lang="kk-KZ" sz="2400" b="1" i="1" dirty="0">
                <a:latin typeface="Times New Roman" panose="02020603050405020304" pitchFamily="18" charset="0"/>
                <a:cs typeface="Times New Roman" panose="02020603050405020304" pitchFamily="18" charset="0"/>
              </a:rPr>
              <a:t>Операциялық араласулар </a:t>
            </a:r>
            <a:br>
              <a:rPr lang="kk-KZ" i="1" dirty="0">
                <a:latin typeface="Times New Roman" panose="02020603050405020304" pitchFamily="18" charset="0"/>
                <a:cs typeface="Times New Roman" panose="02020603050405020304" pitchFamily="18" charset="0"/>
              </a:rPr>
            </a:br>
            <a:endParaRPr lang="ru-RU" i="1" dirty="0"/>
          </a:p>
        </p:txBody>
      </p:sp>
      <p:pic>
        <p:nvPicPr>
          <p:cNvPr id="9" name="Рисунок 8">
            <a:extLst>
              <a:ext uri="{FF2B5EF4-FFF2-40B4-BE49-F238E27FC236}">
                <a16:creationId xmlns:a16="http://schemas.microsoft.com/office/drawing/2014/main" id="{B8E14767-5827-4779-BAB3-F721294B8573}"/>
              </a:ext>
            </a:extLst>
          </p:cNvPr>
          <p:cNvPicPr>
            <a:picLocks noChangeAspect="1"/>
          </p:cNvPicPr>
          <p:nvPr/>
        </p:nvPicPr>
        <p:blipFill>
          <a:blip r:embed="rId2"/>
          <a:stretch>
            <a:fillRect/>
          </a:stretch>
        </p:blipFill>
        <p:spPr>
          <a:xfrm>
            <a:off x="1848087" y="3897501"/>
            <a:ext cx="3806876" cy="26208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Рисунок 11">
            <a:extLst>
              <a:ext uri="{FF2B5EF4-FFF2-40B4-BE49-F238E27FC236}">
                <a16:creationId xmlns:a16="http://schemas.microsoft.com/office/drawing/2014/main" id="{7AF0596B-DD3B-4D24-9FC7-55C58F6593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389" t="18766" r="18454" b="67794"/>
          <a:stretch/>
        </p:blipFill>
        <p:spPr>
          <a:xfrm>
            <a:off x="0" y="120132"/>
            <a:ext cx="2456892" cy="438909"/>
          </a:xfrm>
          <a:prstGeom prst="rect">
            <a:avLst/>
          </a:prstGeom>
        </p:spPr>
      </p:pic>
      <p:pic>
        <p:nvPicPr>
          <p:cNvPr id="13" name="Picture 2">
            <a:extLst>
              <a:ext uri="{FF2B5EF4-FFF2-40B4-BE49-F238E27FC236}">
                <a16:creationId xmlns:a16="http://schemas.microsoft.com/office/drawing/2014/main" id="{0FD7BEE9-146B-489A-AC6A-036F314660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9971" y="3897501"/>
            <a:ext cx="3863020" cy="26208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Таблица 2">
            <a:extLst>
              <a:ext uri="{FF2B5EF4-FFF2-40B4-BE49-F238E27FC236}">
                <a16:creationId xmlns:a16="http://schemas.microsoft.com/office/drawing/2014/main" id="{D9D8018A-EEBF-4AC6-9BC7-301974D274F0}"/>
              </a:ext>
            </a:extLst>
          </p:cNvPr>
          <p:cNvGraphicFramePr>
            <a:graphicFrameLocks noGrp="1"/>
          </p:cNvGraphicFramePr>
          <p:nvPr>
            <p:extLst>
              <p:ext uri="{D42A27DB-BD31-4B8C-83A1-F6EECF244321}">
                <p14:modId xmlns:p14="http://schemas.microsoft.com/office/powerpoint/2010/main" val="410011094"/>
              </p:ext>
            </p:extLst>
          </p:nvPr>
        </p:nvGraphicFramePr>
        <p:xfrm>
          <a:off x="786809" y="856572"/>
          <a:ext cx="10561379" cy="2906535"/>
        </p:xfrm>
        <a:graphic>
          <a:graphicData uri="http://schemas.openxmlformats.org/drawingml/2006/table">
            <a:tbl>
              <a:tblPr>
                <a:tableStyleId>{BC89EF96-8CEA-46FF-86C4-4CE0E7609802}</a:tableStyleId>
              </a:tblPr>
              <a:tblGrid>
                <a:gridCol w="580501">
                  <a:extLst>
                    <a:ext uri="{9D8B030D-6E8A-4147-A177-3AD203B41FA5}">
                      <a16:colId xmlns:a16="http://schemas.microsoft.com/office/drawing/2014/main" val="3650062349"/>
                    </a:ext>
                  </a:extLst>
                </a:gridCol>
                <a:gridCol w="2022392">
                  <a:extLst>
                    <a:ext uri="{9D8B030D-6E8A-4147-A177-3AD203B41FA5}">
                      <a16:colId xmlns:a16="http://schemas.microsoft.com/office/drawing/2014/main" val="4294317976"/>
                    </a:ext>
                  </a:extLst>
                </a:gridCol>
                <a:gridCol w="1385712">
                  <a:extLst>
                    <a:ext uri="{9D8B030D-6E8A-4147-A177-3AD203B41FA5}">
                      <a16:colId xmlns:a16="http://schemas.microsoft.com/office/drawing/2014/main" val="53985162"/>
                    </a:ext>
                  </a:extLst>
                </a:gridCol>
                <a:gridCol w="1385712">
                  <a:extLst>
                    <a:ext uri="{9D8B030D-6E8A-4147-A177-3AD203B41FA5}">
                      <a16:colId xmlns:a16="http://schemas.microsoft.com/office/drawing/2014/main" val="1704345083"/>
                    </a:ext>
                  </a:extLst>
                </a:gridCol>
                <a:gridCol w="1423164">
                  <a:extLst>
                    <a:ext uri="{9D8B030D-6E8A-4147-A177-3AD203B41FA5}">
                      <a16:colId xmlns:a16="http://schemas.microsoft.com/office/drawing/2014/main" val="1459599116"/>
                    </a:ext>
                  </a:extLst>
                </a:gridCol>
                <a:gridCol w="1591697">
                  <a:extLst>
                    <a:ext uri="{9D8B030D-6E8A-4147-A177-3AD203B41FA5}">
                      <a16:colId xmlns:a16="http://schemas.microsoft.com/office/drawing/2014/main" val="1066806381"/>
                    </a:ext>
                  </a:extLst>
                </a:gridCol>
                <a:gridCol w="1142279">
                  <a:extLst>
                    <a:ext uri="{9D8B030D-6E8A-4147-A177-3AD203B41FA5}">
                      <a16:colId xmlns:a16="http://schemas.microsoft.com/office/drawing/2014/main" val="2243531585"/>
                    </a:ext>
                  </a:extLst>
                </a:gridCol>
                <a:gridCol w="1029922">
                  <a:extLst>
                    <a:ext uri="{9D8B030D-6E8A-4147-A177-3AD203B41FA5}">
                      <a16:colId xmlns:a16="http://schemas.microsoft.com/office/drawing/2014/main" val="3415839899"/>
                    </a:ext>
                  </a:extLst>
                </a:gridCol>
              </a:tblGrid>
              <a:tr h="429677">
                <a:tc>
                  <a:txBody>
                    <a:bodyPr/>
                    <a:lstStyle/>
                    <a:p>
                      <a:pPr algn="ctr" fontAlgn="b"/>
                      <a:r>
                        <a:rPr lang="ru-RU" sz="1200" b="1" u="none" strike="noStrike" dirty="0">
                          <a:effectLst/>
                          <a:latin typeface="Times New Roman" panose="02020603050405020304" pitchFamily="18" charset="0"/>
                          <a:cs typeface="Times New Roman" panose="02020603050405020304" pitchFamily="18" charset="0"/>
                        </a:rPr>
                        <a:t>№</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b">
                    <a:solidFill>
                      <a:schemeClr val="accent5"/>
                    </a:solidFill>
                  </a:tcPr>
                </a:tc>
                <a:tc>
                  <a:txBody>
                    <a:bodyPr/>
                    <a:lstStyle/>
                    <a:p>
                      <a:pPr algn="ctr" fontAlgn="ctr"/>
                      <a:r>
                        <a:rPr lang="ru-RU" sz="1200" b="1" u="none" strike="noStrike" dirty="0" err="1">
                          <a:effectLst/>
                          <a:latin typeface="Times New Roman" panose="02020603050405020304" pitchFamily="18" charset="0"/>
                          <a:cs typeface="Times New Roman" panose="02020603050405020304" pitchFamily="18" charset="0"/>
                        </a:rPr>
                        <a:t>Бөлімшелер</a:t>
                      </a:r>
                      <a:r>
                        <a:rPr lang="ru-RU" sz="1200" b="1" u="none" strike="noStrike" dirty="0">
                          <a:effectLst/>
                          <a:latin typeface="Times New Roman" panose="02020603050405020304" pitchFamily="18" charset="0"/>
                          <a:cs typeface="Times New Roman" panose="02020603050405020304" pitchFamily="18" charset="0"/>
                        </a:rPr>
                        <a:t>      </a:t>
                      </a:r>
                      <a:endParaRPr lang="en-US" sz="1200" b="1" u="none" strike="noStrike" dirty="0">
                        <a:effectLst/>
                        <a:latin typeface="Times New Roman" panose="02020603050405020304" pitchFamily="18" charset="0"/>
                        <a:cs typeface="Times New Roman" panose="02020603050405020304" pitchFamily="18" charset="0"/>
                      </a:endParaRPr>
                    </a:p>
                    <a:p>
                      <a:pPr algn="ctr" fontAlgn="ctr"/>
                      <a:r>
                        <a:rPr lang="ru-RU" sz="1200" b="1" u="none" strike="noStrike" dirty="0">
                          <a:effectLst/>
                          <a:latin typeface="Times New Roman" panose="02020603050405020304" pitchFamily="18" charset="0"/>
                          <a:cs typeface="Times New Roman" panose="02020603050405020304" pitchFamily="18" charset="0"/>
                        </a:rPr>
                        <a:t>Отделения</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solidFill>
                      <a:schemeClr val="accent5"/>
                    </a:solidFill>
                  </a:tcPr>
                </a:tc>
                <a:tc gridSpan="2">
                  <a:txBody>
                    <a:bodyPr/>
                    <a:lstStyle/>
                    <a:p>
                      <a:pPr algn="ctr" fontAlgn="ctr"/>
                      <a:r>
                        <a:rPr lang="ru-RU" sz="1200" b="1" u="none" strike="noStrike" dirty="0" err="1">
                          <a:effectLst/>
                          <a:latin typeface="Times New Roman" panose="02020603050405020304" pitchFamily="18" charset="0"/>
                          <a:cs typeface="Times New Roman" panose="02020603050405020304" pitchFamily="18" charset="0"/>
                        </a:rPr>
                        <a:t>Отаның</a:t>
                      </a:r>
                      <a:r>
                        <a:rPr lang="ru-RU" sz="1200" b="1" u="none" strike="noStrike" dirty="0">
                          <a:effectLst/>
                          <a:latin typeface="Times New Roman" panose="02020603050405020304" pitchFamily="18" charset="0"/>
                          <a:cs typeface="Times New Roman" panose="02020603050405020304" pitchFamily="18" charset="0"/>
                        </a:rPr>
                        <a:t> </a:t>
                      </a:r>
                      <a:r>
                        <a:rPr lang="ru-RU" sz="1200" b="1" u="none" strike="noStrike" dirty="0" err="1">
                          <a:effectLst/>
                          <a:latin typeface="Times New Roman" panose="02020603050405020304" pitchFamily="18" charset="0"/>
                          <a:cs typeface="Times New Roman" panose="02020603050405020304" pitchFamily="18" charset="0"/>
                        </a:rPr>
                        <a:t>жасалған</a:t>
                      </a:r>
                      <a:r>
                        <a:rPr lang="ru-RU" sz="1200" b="1" u="none" strike="noStrike" dirty="0">
                          <a:effectLst/>
                          <a:latin typeface="Times New Roman" panose="02020603050405020304" pitchFamily="18" charset="0"/>
                          <a:cs typeface="Times New Roman" panose="02020603050405020304" pitchFamily="18" charset="0"/>
                        </a:rPr>
                        <a:t> саны                 </a:t>
                      </a:r>
                      <a:endParaRPr lang="en-US" sz="1200" b="1" u="none" strike="noStrike" dirty="0">
                        <a:effectLst/>
                        <a:latin typeface="Times New Roman" panose="02020603050405020304" pitchFamily="18" charset="0"/>
                        <a:cs typeface="Times New Roman" panose="02020603050405020304" pitchFamily="18" charset="0"/>
                      </a:endParaRPr>
                    </a:p>
                    <a:p>
                      <a:pPr algn="ctr" fontAlgn="ctr"/>
                      <a:r>
                        <a:rPr lang="ru-RU" sz="1200" b="1" u="none" strike="noStrike" dirty="0">
                          <a:effectLst/>
                          <a:latin typeface="Times New Roman" panose="02020603050405020304" pitchFamily="18" charset="0"/>
                          <a:cs typeface="Times New Roman" panose="02020603050405020304" pitchFamily="18" charset="0"/>
                        </a:rPr>
                        <a:t>Количество операций</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solidFill>
                      <a:schemeClr val="accent5"/>
                    </a:solidFill>
                  </a:tcPr>
                </a:tc>
                <a:tc hMerge="1">
                  <a:txBody>
                    <a:bodyPr/>
                    <a:lstStyle/>
                    <a:p>
                      <a:endParaRPr lang="ru-RU"/>
                    </a:p>
                  </a:txBody>
                  <a:tcPr/>
                </a:tc>
                <a:tc gridSpan="2">
                  <a:txBody>
                    <a:bodyPr/>
                    <a:lstStyle/>
                    <a:p>
                      <a:pPr algn="ctr" fontAlgn="ctr"/>
                      <a:r>
                        <a:rPr lang="ru-RU" sz="1200" b="1" u="none" strike="noStrike" dirty="0" err="1">
                          <a:effectLst/>
                          <a:latin typeface="Times New Roman" panose="02020603050405020304" pitchFamily="18" charset="0"/>
                          <a:cs typeface="Times New Roman" panose="02020603050405020304" pitchFamily="18" charset="0"/>
                        </a:rPr>
                        <a:t>Хирургиялық</a:t>
                      </a:r>
                      <a:r>
                        <a:rPr lang="ru-RU" sz="1200" b="1" u="none" strike="noStrike" dirty="0">
                          <a:effectLst/>
                          <a:latin typeface="Times New Roman" panose="02020603050405020304" pitchFamily="18" charset="0"/>
                          <a:cs typeface="Times New Roman" panose="02020603050405020304" pitchFamily="18" charset="0"/>
                        </a:rPr>
                        <a:t> </a:t>
                      </a:r>
                      <a:r>
                        <a:rPr lang="ru-RU" sz="1200" b="1" u="none" strike="noStrike" dirty="0" err="1">
                          <a:effectLst/>
                          <a:latin typeface="Times New Roman" panose="02020603050405020304" pitchFamily="18" charset="0"/>
                          <a:cs typeface="Times New Roman" panose="02020603050405020304" pitchFamily="18" charset="0"/>
                        </a:rPr>
                        <a:t>белсенділік</a:t>
                      </a:r>
                      <a:r>
                        <a:rPr lang="ru-RU" sz="1200" b="1" u="none" strike="noStrike" dirty="0">
                          <a:effectLst/>
                          <a:latin typeface="Times New Roman" panose="02020603050405020304" pitchFamily="18" charset="0"/>
                          <a:cs typeface="Times New Roman" panose="02020603050405020304" pitchFamily="18" charset="0"/>
                        </a:rPr>
                        <a:t>   </a:t>
                      </a:r>
                      <a:endParaRPr lang="en-US" sz="1200" b="1" u="none" strike="noStrike" dirty="0">
                        <a:effectLst/>
                        <a:latin typeface="Times New Roman" panose="02020603050405020304" pitchFamily="18" charset="0"/>
                        <a:cs typeface="Times New Roman" panose="02020603050405020304" pitchFamily="18" charset="0"/>
                      </a:endParaRPr>
                    </a:p>
                    <a:p>
                      <a:pPr algn="ctr" fontAlgn="ctr"/>
                      <a:r>
                        <a:rPr lang="ru-RU" sz="1200" b="1" u="none" strike="noStrike" dirty="0">
                          <a:effectLst/>
                          <a:latin typeface="Times New Roman" panose="02020603050405020304" pitchFamily="18" charset="0"/>
                          <a:cs typeface="Times New Roman" panose="02020603050405020304" pitchFamily="18" charset="0"/>
                        </a:rPr>
                        <a:t>Хирургическая активность</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solidFill>
                      <a:schemeClr val="accent5"/>
                    </a:solidFill>
                  </a:tcPr>
                </a:tc>
                <a:tc hMerge="1">
                  <a:txBody>
                    <a:bodyPr/>
                    <a:lstStyle/>
                    <a:p>
                      <a:endParaRPr lang="ru-RU"/>
                    </a:p>
                  </a:txBody>
                  <a:tcPr/>
                </a:tc>
                <a:tc gridSpan="2">
                  <a:txBody>
                    <a:bodyPr/>
                    <a:lstStyle/>
                    <a:p>
                      <a:pPr algn="ctr" fontAlgn="ctr"/>
                      <a:r>
                        <a:rPr lang="ru-RU" sz="1200" b="1" u="none" strike="noStrike" dirty="0" err="1">
                          <a:effectLst/>
                          <a:latin typeface="Times New Roman" panose="02020603050405020304" pitchFamily="18" charset="0"/>
                          <a:cs typeface="Times New Roman" panose="02020603050405020304" pitchFamily="18" charset="0"/>
                        </a:rPr>
                        <a:t>Отадан</a:t>
                      </a:r>
                      <a:r>
                        <a:rPr lang="ru-RU" sz="1200" b="1" u="none" strike="noStrike" dirty="0">
                          <a:effectLst/>
                          <a:latin typeface="Times New Roman" panose="02020603050405020304" pitchFamily="18" charset="0"/>
                          <a:cs typeface="Times New Roman" panose="02020603050405020304" pitchFamily="18" charset="0"/>
                        </a:rPr>
                        <a:t>  </a:t>
                      </a:r>
                      <a:r>
                        <a:rPr lang="ru-RU" sz="1200" b="1" u="none" strike="noStrike" dirty="0" err="1">
                          <a:effectLst/>
                          <a:latin typeface="Times New Roman" panose="02020603050405020304" pitchFamily="18" charset="0"/>
                          <a:cs typeface="Times New Roman" panose="02020603050405020304" pitchFamily="18" charset="0"/>
                        </a:rPr>
                        <a:t>кейінгі</a:t>
                      </a:r>
                      <a:r>
                        <a:rPr lang="ru-RU" sz="1200" b="1" u="none" strike="noStrike" dirty="0">
                          <a:effectLst/>
                          <a:latin typeface="Times New Roman" panose="02020603050405020304" pitchFamily="18" charset="0"/>
                          <a:cs typeface="Times New Roman" panose="02020603050405020304" pitchFamily="18" charset="0"/>
                        </a:rPr>
                        <a:t> </a:t>
                      </a:r>
                      <a:r>
                        <a:rPr lang="ru-RU" sz="1200" b="1" u="none" strike="noStrike" dirty="0" err="1">
                          <a:effectLst/>
                          <a:latin typeface="Times New Roman" panose="02020603050405020304" pitchFamily="18" charset="0"/>
                          <a:cs typeface="Times New Roman" panose="02020603050405020304" pitchFamily="18" charset="0"/>
                        </a:rPr>
                        <a:t>өлім</a:t>
                      </a:r>
                      <a:r>
                        <a:rPr lang="ru-RU" sz="1200" b="1" u="none" strike="noStrike" dirty="0">
                          <a:effectLst/>
                          <a:latin typeface="Times New Roman" panose="02020603050405020304" pitchFamily="18" charset="0"/>
                          <a:cs typeface="Times New Roman" panose="02020603050405020304" pitchFamily="18" charset="0"/>
                        </a:rPr>
                        <a:t>                                   Умер после операций</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solidFill>
                      <a:schemeClr val="accent5"/>
                    </a:solidFill>
                  </a:tcPr>
                </a:tc>
                <a:tc hMerge="1">
                  <a:txBody>
                    <a:bodyPr/>
                    <a:lstStyle/>
                    <a:p>
                      <a:endParaRPr lang="ru-RU"/>
                    </a:p>
                  </a:txBody>
                  <a:tcPr/>
                </a:tc>
                <a:extLst>
                  <a:ext uri="{0D108BD9-81ED-4DB2-BD59-A6C34878D82A}">
                    <a16:rowId xmlns:a16="http://schemas.microsoft.com/office/drawing/2014/main" val="3310731446"/>
                  </a:ext>
                </a:extLst>
              </a:tr>
              <a:tr h="185982">
                <a:tc>
                  <a:txBody>
                    <a:bodyPr/>
                    <a:lstStyle/>
                    <a:p>
                      <a:pPr algn="l" fontAlgn="b"/>
                      <a:r>
                        <a:rPr lang="ru-RU" sz="1200" b="1" u="none" strike="noStrike">
                          <a:effectLst/>
                          <a:latin typeface="Times New Roman" panose="02020603050405020304" pitchFamily="18" charset="0"/>
                          <a:cs typeface="Times New Roman" panose="02020603050405020304" pitchFamily="18" charset="0"/>
                        </a:rPr>
                        <a:t> </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l" fontAlgn="b"/>
                      <a:r>
                        <a:rPr lang="ru-RU" sz="1200" b="1" u="none" strike="noStrike" dirty="0">
                          <a:effectLst/>
                          <a:latin typeface="Times New Roman" panose="02020603050405020304" pitchFamily="18" charset="0"/>
                          <a:cs typeface="Times New Roman" panose="02020603050405020304" pitchFamily="18" charset="0"/>
                        </a:rPr>
                        <a:t> </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2022ж</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dirty="0" err="1">
                          <a:effectLst/>
                          <a:latin typeface="Times New Roman" panose="02020603050405020304" pitchFamily="18" charset="0"/>
                          <a:cs typeface="Times New Roman" panose="02020603050405020304" pitchFamily="18" charset="0"/>
                        </a:rPr>
                        <a:t>2023ж</a:t>
                      </a:r>
                      <a:endParaRPr lang="ru-RU" sz="1200" b="0" i="0" u="none" strike="noStrike" dirty="0">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2022ж</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2023ж</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2022ж</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2023ж</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extLst>
                  <a:ext uri="{0D108BD9-81ED-4DB2-BD59-A6C34878D82A}">
                    <a16:rowId xmlns:a16="http://schemas.microsoft.com/office/drawing/2014/main" val="3412370365"/>
                  </a:ext>
                </a:extLst>
              </a:tr>
              <a:tr h="185982">
                <a:tc>
                  <a:txBody>
                    <a:bodyPr/>
                    <a:lstStyle/>
                    <a:p>
                      <a:pPr algn="ctr" fontAlgn="b"/>
                      <a:r>
                        <a:rPr lang="ru-RU" sz="1200" b="1" u="none" strike="noStrike">
                          <a:effectLst/>
                          <a:latin typeface="Times New Roman" panose="02020603050405020304" pitchFamily="18" charset="0"/>
                          <a:cs typeface="Times New Roman" panose="02020603050405020304" pitchFamily="18" charset="0"/>
                        </a:rPr>
                        <a:t>1</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l" fontAlgn="ctr"/>
                      <a:r>
                        <a:rPr lang="ru-RU" sz="1200" b="1" u="none" strike="noStrike" dirty="0">
                          <a:effectLst/>
                          <a:latin typeface="Times New Roman" panose="02020603050405020304" pitchFamily="18" charset="0"/>
                          <a:cs typeface="Times New Roman" panose="02020603050405020304" pitchFamily="18" charset="0"/>
                        </a:rPr>
                        <a:t>Инсульт</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197</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131</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30,7%</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19,2%</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24</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29</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extLst>
                  <a:ext uri="{0D108BD9-81ED-4DB2-BD59-A6C34878D82A}">
                    <a16:rowId xmlns:a16="http://schemas.microsoft.com/office/drawing/2014/main" val="3996270417"/>
                  </a:ext>
                </a:extLst>
              </a:tr>
              <a:tr h="185982">
                <a:tc>
                  <a:txBody>
                    <a:bodyPr/>
                    <a:lstStyle/>
                    <a:p>
                      <a:pPr algn="ctr" fontAlgn="b"/>
                      <a:r>
                        <a:rPr lang="ru-RU" sz="1200" b="1" u="none" strike="noStrike">
                          <a:effectLst/>
                          <a:latin typeface="Times New Roman" panose="02020603050405020304" pitchFamily="18" charset="0"/>
                          <a:cs typeface="Times New Roman" panose="02020603050405020304" pitchFamily="18" charset="0"/>
                        </a:rPr>
                        <a:t>2</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l" fontAlgn="ctr"/>
                      <a:r>
                        <a:rPr lang="ru-RU" sz="1200" b="1" u="none" strike="noStrike">
                          <a:effectLst/>
                          <a:latin typeface="Times New Roman" panose="02020603050405020304" pitchFamily="18" charset="0"/>
                          <a:cs typeface="Times New Roman" panose="02020603050405020304" pitchFamily="18" charset="0"/>
                        </a:rPr>
                        <a:t>Нейрохирургия</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77</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39</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100,0%</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97,5%</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 </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extLst>
                  <a:ext uri="{0D108BD9-81ED-4DB2-BD59-A6C34878D82A}">
                    <a16:rowId xmlns:a16="http://schemas.microsoft.com/office/drawing/2014/main" val="523582171"/>
                  </a:ext>
                </a:extLst>
              </a:tr>
              <a:tr h="185982">
                <a:tc>
                  <a:txBody>
                    <a:bodyPr/>
                    <a:lstStyle/>
                    <a:p>
                      <a:pPr algn="ctr" fontAlgn="b"/>
                      <a:r>
                        <a:rPr lang="ru-RU" sz="1200" b="1" u="none" strike="noStrike">
                          <a:effectLst/>
                          <a:latin typeface="Times New Roman" panose="02020603050405020304" pitchFamily="18" charset="0"/>
                          <a:cs typeface="Times New Roman" panose="02020603050405020304" pitchFamily="18" charset="0"/>
                        </a:rPr>
                        <a:t>3</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l" fontAlgn="ctr"/>
                      <a:r>
                        <a:rPr lang="ru-RU" sz="1200" b="1" u="none" strike="noStrike">
                          <a:effectLst/>
                          <a:latin typeface="Times New Roman" panose="02020603050405020304" pitchFamily="18" charset="0"/>
                          <a:cs typeface="Times New Roman" panose="02020603050405020304" pitchFamily="18" charset="0"/>
                        </a:rPr>
                        <a:t>Хирургия</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580</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759</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88,8%</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81,3%</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extLst>
                  <a:ext uri="{0D108BD9-81ED-4DB2-BD59-A6C34878D82A}">
                    <a16:rowId xmlns:a16="http://schemas.microsoft.com/office/drawing/2014/main" val="3682260231"/>
                  </a:ext>
                </a:extLst>
              </a:tr>
              <a:tr h="185982">
                <a:tc>
                  <a:txBody>
                    <a:bodyPr/>
                    <a:lstStyle/>
                    <a:p>
                      <a:pPr algn="ctr" fontAlgn="b"/>
                      <a:r>
                        <a:rPr lang="ru-RU" sz="1200" b="1" u="none" strike="noStrike">
                          <a:effectLst/>
                          <a:latin typeface="Times New Roman" panose="02020603050405020304" pitchFamily="18" charset="0"/>
                          <a:cs typeface="Times New Roman" panose="02020603050405020304" pitchFamily="18" charset="0"/>
                        </a:rPr>
                        <a:t>4</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l" fontAlgn="ctr"/>
                      <a:r>
                        <a:rPr lang="ru-RU" sz="1200" b="1" u="none" strike="noStrike" dirty="0">
                          <a:effectLst/>
                          <a:latin typeface="Times New Roman" panose="02020603050405020304" pitchFamily="18" charset="0"/>
                          <a:cs typeface="Times New Roman" panose="02020603050405020304" pitchFamily="18" charset="0"/>
                        </a:rPr>
                        <a:t>Ревматология</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 </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 </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0,1%</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 </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extLst>
                  <a:ext uri="{0D108BD9-81ED-4DB2-BD59-A6C34878D82A}">
                    <a16:rowId xmlns:a16="http://schemas.microsoft.com/office/drawing/2014/main" val="2255450157"/>
                  </a:ext>
                </a:extLst>
              </a:tr>
              <a:tr h="185982">
                <a:tc>
                  <a:txBody>
                    <a:bodyPr/>
                    <a:lstStyle/>
                    <a:p>
                      <a:pPr algn="ctr" fontAlgn="b"/>
                      <a:r>
                        <a:rPr lang="ru-RU" sz="1200" b="1" u="none" strike="noStrike">
                          <a:effectLst/>
                          <a:latin typeface="Times New Roman" panose="02020603050405020304" pitchFamily="18" charset="0"/>
                          <a:cs typeface="Times New Roman" panose="02020603050405020304" pitchFamily="18" charset="0"/>
                        </a:rPr>
                        <a:t>5</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l" fontAlgn="ctr"/>
                      <a:r>
                        <a:rPr lang="ru-RU" sz="1200" b="1" u="none" strike="noStrike">
                          <a:effectLst/>
                          <a:latin typeface="Times New Roman" panose="02020603050405020304" pitchFamily="18" charset="0"/>
                          <a:cs typeface="Times New Roman" panose="02020603050405020304" pitchFamily="18" charset="0"/>
                        </a:rPr>
                        <a:t>Кардиология</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275</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64</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38,4%</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9,3%</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5</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dirty="0">
                          <a:effectLst/>
                          <a:latin typeface="Times New Roman" panose="02020603050405020304" pitchFamily="18" charset="0"/>
                          <a:cs typeface="Times New Roman" panose="02020603050405020304" pitchFamily="18" charset="0"/>
                        </a:rPr>
                        <a:t>2</a:t>
                      </a:r>
                      <a:endParaRPr lang="ru-RU" sz="1200" b="0" i="0" u="none" strike="noStrike" dirty="0">
                        <a:effectLst/>
                        <a:latin typeface="Times New Roman" panose="02020603050405020304" pitchFamily="18" charset="0"/>
                        <a:cs typeface="Times New Roman" panose="02020603050405020304" pitchFamily="18" charset="0"/>
                      </a:endParaRPr>
                    </a:p>
                  </a:txBody>
                  <a:tcPr marL="8566" marR="8566" marT="8566" marB="0" anchor="ctr"/>
                </a:tc>
                <a:extLst>
                  <a:ext uri="{0D108BD9-81ED-4DB2-BD59-A6C34878D82A}">
                    <a16:rowId xmlns:a16="http://schemas.microsoft.com/office/drawing/2014/main" val="2708818658"/>
                  </a:ext>
                </a:extLst>
              </a:tr>
              <a:tr h="187984">
                <a:tc>
                  <a:txBody>
                    <a:bodyPr/>
                    <a:lstStyle/>
                    <a:p>
                      <a:pPr algn="ctr" fontAlgn="b"/>
                      <a:r>
                        <a:rPr lang="ru-RU" sz="1200" b="1" u="none" strike="noStrike">
                          <a:effectLst/>
                          <a:latin typeface="Times New Roman" panose="02020603050405020304" pitchFamily="18" charset="0"/>
                          <a:cs typeface="Times New Roman" panose="02020603050405020304" pitchFamily="18" charset="0"/>
                        </a:rPr>
                        <a:t>6</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l" fontAlgn="ctr"/>
                      <a:r>
                        <a:rPr lang="ru-RU" sz="1200" b="1" u="none" strike="noStrike" dirty="0">
                          <a:effectLst/>
                          <a:latin typeface="Times New Roman" panose="02020603050405020304" pitchFamily="18" charset="0"/>
                          <a:cs typeface="Times New Roman" panose="02020603050405020304" pitchFamily="18" charset="0"/>
                        </a:rPr>
                        <a:t>Нефрология</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18</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37</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2,6%</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4,1%</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 </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 </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extLst>
                  <a:ext uri="{0D108BD9-81ED-4DB2-BD59-A6C34878D82A}">
                    <a16:rowId xmlns:a16="http://schemas.microsoft.com/office/drawing/2014/main" val="2718495000"/>
                  </a:ext>
                </a:extLst>
              </a:tr>
              <a:tr h="198725">
                <a:tc>
                  <a:txBody>
                    <a:bodyPr/>
                    <a:lstStyle/>
                    <a:p>
                      <a:pPr algn="ctr" fontAlgn="b"/>
                      <a:r>
                        <a:rPr lang="ru-RU" sz="1200" b="1" u="none" strike="noStrike">
                          <a:effectLst/>
                          <a:latin typeface="Times New Roman" panose="02020603050405020304" pitchFamily="18" charset="0"/>
                          <a:cs typeface="Times New Roman" panose="02020603050405020304" pitchFamily="18" charset="0"/>
                        </a:rPr>
                        <a:t>7</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l" fontAlgn="ctr"/>
                      <a:r>
                        <a:rPr lang="ru-RU" sz="1200" b="1" u="none" strike="noStrike" dirty="0">
                          <a:effectLst/>
                          <a:latin typeface="Times New Roman" panose="02020603050405020304" pitchFamily="18" charset="0"/>
                          <a:cs typeface="Times New Roman" panose="02020603050405020304" pitchFamily="18" charset="0"/>
                        </a:rPr>
                        <a:t>Неврология</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4</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4</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0,4%</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0,4%</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extLst>
                  <a:ext uri="{0D108BD9-81ED-4DB2-BD59-A6C34878D82A}">
                    <a16:rowId xmlns:a16="http://schemas.microsoft.com/office/drawing/2014/main" val="3884372051"/>
                  </a:ext>
                </a:extLst>
              </a:tr>
              <a:tr h="209468">
                <a:tc>
                  <a:txBody>
                    <a:bodyPr/>
                    <a:lstStyle/>
                    <a:p>
                      <a:pPr algn="ctr" fontAlgn="b"/>
                      <a:r>
                        <a:rPr lang="ru-RU" sz="1200" b="1" u="none" strike="noStrike">
                          <a:effectLst/>
                          <a:latin typeface="Times New Roman" panose="02020603050405020304" pitchFamily="18" charset="0"/>
                          <a:cs typeface="Times New Roman" panose="02020603050405020304" pitchFamily="18" charset="0"/>
                        </a:rPr>
                        <a:t>8</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l" fontAlgn="ctr"/>
                      <a:r>
                        <a:rPr lang="ru-RU" sz="1200" b="1" u="none" strike="noStrike" dirty="0">
                          <a:effectLst/>
                          <a:latin typeface="Times New Roman" panose="02020603050405020304" pitchFamily="18" charset="0"/>
                          <a:cs typeface="Times New Roman" panose="02020603050405020304" pitchFamily="18" charset="0"/>
                        </a:rPr>
                        <a:t>Гинекология</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409</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451</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41,1%</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dirty="0">
                          <a:effectLst/>
                          <a:latin typeface="Times New Roman" panose="02020603050405020304" pitchFamily="18" charset="0"/>
                          <a:cs typeface="Times New Roman" panose="02020603050405020304" pitchFamily="18" charset="0"/>
                        </a:rPr>
                        <a:t>40,1%</a:t>
                      </a:r>
                      <a:endParaRPr lang="ru-RU" sz="1200" b="0" i="0" u="none" strike="noStrike" dirty="0">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 </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 </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extLst>
                  <a:ext uri="{0D108BD9-81ED-4DB2-BD59-A6C34878D82A}">
                    <a16:rowId xmlns:a16="http://schemas.microsoft.com/office/drawing/2014/main" val="179383356"/>
                  </a:ext>
                </a:extLst>
              </a:tr>
              <a:tr h="185982">
                <a:tc>
                  <a:txBody>
                    <a:bodyPr/>
                    <a:lstStyle/>
                    <a:p>
                      <a:pPr algn="ctr" fontAlgn="b"/>
                      <a:r>
                        <a:rPr lang="ru-RU" sz="1200" b="1" u="none" strike="noStrike" dirty="0">
                          <a:effectLst/>
                          <a:latin typeface="Times New Roman" panose="02020603050405020304" pitchFamily="18" charset="0"/>
                          <a:cs typeface="Times New Roman" panose="02020603050405020304" pitchFamily="18" charset="0"/>
                        </a:rPr>
                        <a:t> </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l" fontAlgn="ctr"/>
                      <a:r>
                        <a:rPr lang="ru-RU" sz="1200" b="1" u="none" strike="noStrike" dirty="0" err="1">
                          <a:effectLst/>
                          <a:latin typeface="Times New Roman" panose="02020603050405020304" pitchFamily="18" charset="0"/>
                          <a:cs typeface="Times New Roman" panose="02020603050405020304" pitchFamily="18" charset="0"/>
                        </a:rPr>
                        <a:t>Барлығы</a:t>
                      </a:r>
                      <a:r>
                        <a:rPr lang="ru-RU" sz="1200" b="1" u="none" strike="noStrike" dirty="0">
                          <a:effectLst/>
                          <a:latin typeface="Times New Roman" panose="02020603050405020304" pitchFamily="18" charset="0"/>
                          <a:cs typeface="Times New Roman" panose="02020603050405020304" pitchFamily="18" charset="0"/>
                        </a:rPr>
                        <a:t>:</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b="1" u="none" strike="noStrike" dirty="0">
                          <a:effectLst/>
                          <a:latin typeface="Times New Roman" panose="02020603050405020304" pitchFamily="18" charset="0"/>
                          <a:cs typeface="Times New Roman" panose="02020603050405020304" pitchFamily="18" charset="0"/>
                        </a:rPr>
                        <a:t>1 560</a:t>
                      </a:r>
                      <a:endParaRPr lang="ru-RU" sz="1200" b="1" i="0" u="none" strike="noStrike" dirty="0">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b="1" u="none" strike="noStrike" dirty="0">
                          <a:effectLst/>
                          <a:latin typeface="Times New Roman" panose="02020603050405020304" pitchFamily="18" charset="0"/>
                          <a:cs typeface="Times New Roman" panose="02020603050405020304" pitchFamily="18" charset="0"/>
                        </a:rPr>
                        <a:t>1 486</a:t>
                      </a:r>
                      <a:endParaRPr lang="ru-RU" sz="1200" b="1" i="0" u="none" strike="noStrike" dirty="0">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b="1" u="none" strike="noStrike" dirty="0">
                          <a:effectLst/>
                          <a:latin typeface="Times New Roman" panose="02020603050405020304" pitchFamily="18" charset="0"/>
                          <a:cs typeface="Times New Roman" panose="02020603050405020304" pitchFamily="18" charset="0"/>
                        </a:rPr>
                        <a:t>32,4%</a:t>
                      </a:r>
                      <a:endParaRPr lang="ru-RU" sz="1200" b="1" i="0" u="none" strike="noStrike" dirty="0">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b="1" u="none" strike="noStrike" dirty="0">
                          <a:effectLst/>
                          <a:latin typeface="Times New Roman" panose="02020603050405020304" pitchFamily="18" charset="0"/>
                          <a:cs typeface="Times New Roman" panose="02020603050405020304" pitchFamily="18" charset="0"/>
                        </a:rPr>
                        <a:t>24,1%</a:t>
                      </a:r>
                      <a:endParaRPr lang="ru-RU" sz="1200" b="1" i="0" u="none" strike="noStrike" dirty="0">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b="1" u="none" strike="noStrike" dirty="0">
                          <a:effectLst/>
                          <a:latin typeface="Times New Roman" panose="02020603050405020304" pitchFamily="18" charset="0"/>
                          <a:cs typeface="Times New Roman" panose="02020603050405020304" pitchFamily="18" charset="0"/>
                        </a:rPr>
                        <a:t>33</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b="1" u="none" strike="noStrike" dirty="0">
                          <a:effectLst/>
                          <a:latin typeface="Times New Roman" panose="02020603050405020304" pitchFamily="18" charset="0"/>
                          <a:cs typeface="Times New Roman" panose="02020603050405020304" pitchFamily="18" charset="0"/>
                        </a:rPr>
                        <a:t>34</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tc>
                <a:extLst>
                  <a:ext uri="{0D108BD9-81ED-4DB2-BD59-A6C34878D82A}">
                    <a16:rowId xmlns:a16="http://schemas.microsoft.com/office/drawing/2014/main" val="3877810991"/>
                  </a:ext>
                </a:extLst>
              </a:tr>
              <a:tr h="263178">
                <a:tc>
                  <a:txBody>
                    <a:bodyPr/>
                    <a:lstStyle/>
                    <a:p>
                      <a:pPr algn="ctr" fontAlgn="b"/>
                      <a:r>
                        <a:rPr lang="ru-RU" sz="1200" b="1" u="none" strike="noStrike">
                          <a:effectLst/>
                          <a:latin typeface="Times New Roman" panose="02020603050405020304" pitchFamily="18" charset="0"/>
                          <a:cs typeface="Times New Roman" panose="02020603050405020304" pitchFamily="18" charset="0"/>
                        </a:rPr>
                        <a:t>9</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l" fontAlgn="ctr"/>
                      <a:r>
                        <a:rPr lang="kk-KZ" sz="1200" b="1" i="0" u="none" strike="noStrike" dirty="0">
                          <a:effectLst/>
                          <a:latin typeface="Times New Roman" panose="02020603050405020304" pitchFamily="18" charset="0"/>
                          <a:cs typeface="Times New Roman" panose="02020603050405020304" pitchFamily="18" charset="0"/>
                        </a:rPr>
                        <a:t>П</a:t>
                      </a:r>
                      <a:r>
                        <a:rPr lang="ru-RU" sz="1200" b="1" i="0" u="none" strike="noStrike" dirty="0" err="1">
                          <a:effectLst/>
                          <a:latin typeface="Times New Roman" panose="02020603050405020304" pitchFamily="18" charset="0"/>
                          <a:cs typeface="Times New Roman" panose="02020603050405020304" pitchFamily="18" charset="0"/>
                        </a:rPr>
                        <a:t>ерзентхана</a:t>
                      </a:r>
                      <a:r>
                        <a:rPr lang="ru-RU" sz="1200" b="1" i="0" u="none" strike="noStrike" dirty="0">
                          <a:effectLst/>
                          <a:latin typeface="Times New Roman" panose="02020603050405020304" pitchFamily="18" charset="0"/>
                          <a:cs typeface="Times New Roman" panose="02020603050405020304" pitchFamily="18" charset="0"/>
                        </a:rPr>
                        <a:t> </a:t>
                      </a: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1 248</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1 475</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19,2%</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20,9%</a:t>
                      </a:r>
                      <a:endParaRPr lang="ru-RU" sz="1200" b="0"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 </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 </a:t>
                      </a:r>
                      <a:endParaRPr lang="ru-RU" sz="1200" b="0" i="0" u="none" strike="noStrike">
                        <a:effectLst/>
                        <a:latin typeface="Times New Roman" panose="02020603050405020304" pitchFamily="18" charset="0"/>
                        <a:cs typeface="Times New Roman" panose="02020603050405020304" pitchFamily="18" charset="0"/>
                      </a:endParaRPr>
                    </a:p>
                  </a:txBody>
                  <a:tcPr marL="8566" marR="8566" marT="8566" marB="0" anchor="ctr"/>
                </a:tc>
                <a:extLst>
                  <a:ext uri="{0D108BD9-81ED-4DB2-BD59-A6C34878D82A}">
                    <a16:rowId xmlns:a16="http://schemas.microsoft.com/office/drawing/2014/main" val="745601193"/>
                  </a:ext>
                </a:extLst>
              </a:tr>
              <a:tr h="273919">
                <a:tc>
                  <a:txBody>
                    <a:bodyPr/>
                    <a:lstStyle/>
                    <a:p>
                      <a:pPr algn="ctr" fontAlgn="b"/>
                      <a:r>
                        <a:rPr lang="ru-RU" sz="1200" b="1" u="none" strike="noStrike">
                          <a:effectLst/>
                          <a:latin typeface="Times New Roman" panose="02020603050405020304" pitchFamily="18" charset="0"/>
                          <a:cs typeface="Times New Roman" panose="02020603050405020304" pitchFamily="18" charset="0"/>
                        </a:rPr>
                        <a:t> </a:t>
                      </a:r>
                      <a:endParaRPr lang="ru-RU" sz="1200" b="1" i="0" u="none" strike="noStrike">
                        <a:effectLst/>
                        <a:latin typeface="Times New Roman" panose="02020603050405020304" pitchFamily="18" charset="0"/>
                        <a:cs typeface="Times New Roman" panose="02020603050405020304" pitchFamily="18" charset="0"/>
                      </a:endParaRPr>
                    </a:p>
                  </a:txBody>
                  <a:tcPr marL="8566" marR="8566" marT="8566" marB="0" anchor="b"/>
                </a:tc>
                <a:tc>
                  <a:txBody>
                    <a:bodyPr/>
                    <a:lstStyle/>
                    <a:p>
                      <a:pPr algn="l" fontAlgn="ctr"/>
                      <a:r>
                        <a:rPr lang="ru-RU" sz="1200" b="1" u="none" strike="noStrike" dirty="0" err="1">
                          <a:effectLst/>
                          <a:latin typeface="Times New Roman" panose="02020603050405020304" pitchFamily="18" charset="0"/>
                          <a:cs typeface="Times New Roman" panose="02020603050405020304" pitchFamily="18" charset="0"/>
                        </a:rPr>
                        <a:t>Барлығы</a:t>
                      </a:r>
                      <a:r>
                        <a:rPr lang="ru-RU" sz="1200" b="1" u="none" strike="noStrike" dirty="0">
                          <a:effectLst/>
                          <a:latin typeface="Times New Roman" panose="02020603050405020304" pitchFamily="18" charset="0"/>
                          <a:cs typeface="Times New Roman" panose="02020603050405020304" pitchFamily="18" charset="0"/>
                        </a:rPr>
                        <a:t>:</a:t>
                      </a:r>
                      <a:endParaRPr lang="ru-RU" sz="1200" b="1" i="0" u="none" strike="noStrike" dirty="0">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2 808</a:t>
                      </a:r>
                      <a:endParaRPr lang="ru-RU" sz="1200" b="1"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2 961</a:t>
                      </a:r>
                      <a:endParaRPr lang="ru-RU" sz="1200" b="1"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dirty="0">
                          <a:effectLst/>
                          <a:latin typeface="Times New Roman" panose="02020603050405020304" pitchFamily="18" charset="0"/>
                          <a:cs typeface="Times New Roman" panose="02020603050405020304" pitchFamily="18" charset="0"/>
                        </a:rPr>
                        <a:t>24,8%</a:t>
                      </a:r>
                      <a:endParaRPr lang="ru-RU" sz="1200" b="1" i="0" u="none" strike="noStrike" dirty="0">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22,4%</a:t>
                      </a:r>
                      <a:endParaRPr lang="ru-RU" sz="1200" b="1"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a:effectLst/>
                          <a:latin typeface="Times New Roman" panose="02020603050405020304" pitchFamily="18" charset="0"/>
                          <a:cs typeface="Times New Roman" panose="02020603050405020304" pitchFamily="18" charset="0"/>
                        </a:rPr>
                        <a:t>33</a:t>
                      </a:r>
                      <a:endParaRPr lang="ru-RU" sz="1200" b="1" i="0" u="none" strike="noStrike">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tc>
                  <a:txBody>
                    <a:bodyPr/>
                    <a:lstStyle/>
                    <a:p>
                      <a:pPr algn="ctr" fontAlgn="ctr"/>
                      <a:r>
                        <a:rPr lang="ru-RU" sz="1200" u="none" strike="noStrike" dirty="0">
                          <a:effectLst/>
                          <a:latin typeface="Times New Roman" panose="02020603050405020304" pitchFamily="18" charset="0"/>
                          <a:cs typeface="Times New Roman" panose="02020603050405020304" pitchFamily="18" charset="0"/>
                        </a:rPr>
                        <a:t>34</a:t>
                      </a:r>
                      <a:endParaRPr lang="ru-RU" sz="1200" b="1" i="0" u="none" strike="noStrike" dirty="0">
                        <a:solidFill>
                          <a:srgbClr val="3333CC"/>
                        </a:solidFill>
                        <a:effectLst/>
                        <a:latin typeface="Times New Roman" panose="02020603050405020304" pitchFamily="18" charset="0"/>
                        <a:cs typeface="Times New Roman" panose="02020603050405020304" pitchFamily="18" charset="0"/>
                      </a:endParaRPr>
                    </a:p>
                  </a:txBody>
                  <a:tcPr marL="8566" marR="8566" marT="8566" marB="0" anchor="ctr"/>
                </a:tc>
                <a:extLst>
                  <a:ext uri="{0D108BD9-81ED-4DB2-BD59-A6C34878D82A}">
                    <a16:rowId xmlns:a16="http://schemas.microsoft.com/office/drawing/2014/main" val="1215901282"/>
                  </a:ext>
                </a:extLst>
              </a:tr>
            </a:tbl>
          </a:graphicData>
        </a:graphic>
      </p:graphicFrame>
    </p:spTree>
    <p:extLst>
      <p:ext uri="{BB962C8B-B14F-4D97-AF65-F5344CB8AC3E}">
        <p14:creationId xmlns:p14="http://schemas.microsoft.com/office/powerpoint/2010/main" val="1672249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0EEFADFC-8F73-4A77-9980-D10C4CA5BA43}"/>
              </a:ext>
            </a:extLst>
          </p:cNvPr>
          <p:cNvSpPr>
            <a:spLocks noGrp="1"/>
          </p:cNvSpPr>
          <p:nvPr>
            <p:ph type="title"/>
          </p:nvPr>
        </p:nvSpPr>
        <p:spPr>
          <a:xfrm>
            <a:off x="7637501" y="257762"/>
            <a:ext cx="4663786" cy="493853"/>
          </a:xfrm>
        </p:spPr>
        <p:txBody>
          <a:bodyPr>
            <a:noAutofit/>
          </a:bodyPr>
          <a:lstStyle/>
          <a:p>
            <a:r>
              <a:rPr lang="kk-KZ" sz="2400" i="1" dirty="0">
                <a:latin typeface="Times New Roman" panose="02020603050405020304" pitchFamily="18" charset="0"/>
                <a:cs typeface="Times New Roman" panose="02020603050405020304" pitchFamily="18" charset="0"/>
              </a:rPr>
              <a:t>Ауруханадағы өлім көрсеткіші </a:t>
            </a:r>
            <a:endParaRPr lang="ru-RU" sz="2400" i="1" dirty="0">
              <a:latin typeface="Times New Roman" panose="02020603050405020304" pitchFamily="18" charset="0"/>
              <a:cs typeface="Times New Roman" panose="02020603050405020304" pitchFamily="18" charset="0"/>
            </a:endParaRPr>
          </a:p>
        </p:txBody>
      </p:sp>
      <p:graphicFrame>
        <p:nvGraphicFramePr>
          <p:cNvPr id="9" name="Диаграмма 8">
            <a:extLst>
              <a:ext uri="{FF2B5EF4-FFF2-40B4-BE49-F238E27FC236}">
                <a16:creationId xmlns:a16="http://schemas.microsoft.com/office/drawing/2014/main" id="{9035FA64-2F6B-4AA4-8BB0-4F25947694D0}"/>
              </a:ext>
            </a:extLst>
          </p:cNvPr>
          <p:cNvGraphicFramePr/>
          <p:nvPr>
            <p:extLst>
              <p:ext uri="{D42A27DB-BD31-4B8C-83A1-F6EECF244321}">
                <p14:modId xmlns:p14="http://schemas.microsoft.com/office/powerpoint/2010/main" val="3981323112"/>
              </p:ext>
            </p:extLst>
          </p:nvPr>
        </p:nvGraphicFramePr>
        <p:xfrm>
          <a:off x="837397" y="967509"/>
          <a:ext cx="11069054" cy="4922982"/>
        </p:xfrm>
        <a:graphic>
          <a:graphicData uri="http://schemas.openxmlformats.org/drawingml/2006/chart">
            <c:chart xmlns:c="http://schemas.openxmlformats.org/drawingml/2006/chart" xmlns:r="http://schemas.openxmlformats.org/officeDocument/2006/relationships" r:id="rId2"/>
          </a:graphicData>
        </a:graphic>
      </p:graphicFrame>
      <p:pic>
        <p:nvPicPr>
          <p:cNvPr id="10" name="Рисунок 9">
            <a:extLst>
              <a:ext uri="{FF2B5EF4-FFF2-40B4-BE49-F238E27FC236}">
                <a16:creationId xmlns:a16="http://schemas.microsoft.com/office/drawing/2014/main" id="{DD208C5A-ACBC-412A-BA45-8E8DD9BAC3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389" t="18766" r="18454" b="67794"/>
          <a:stretch/>
        </p:blipFill>
        <p:spPr>
          <a:xfrm>
            <a:off x="0" y="96813"/>
            <a:ext cx="2456892" cy="438909"/>
          </a:xfrm>
          <a:prstGeom prst="rect">
            <a:avLst/>
          </a:prstGeom>
        </p:spPr>
      </p:pic>
      <p:sp>
        <p:nvSpPr>
          <p:cNvPr id="11" name="Заголовок 2">
            <a:extLst>
              <a:ext uri="{FF2B5EF4-FFF2-40B4-BE49-F238E27FC236}">
                <a16:creationId xmlns:a16="http://schemas.microsoft.com/office/drawing/2014/main" id="{66A2DAB4-7748-4F58-988E-6237A1D5F75F}"/>
              </a:ext>
            </a:extLst>
          </p:cNvPr>
          <p:cNvSpPr txBox="1">
            <a:spLocks/>
          </p:cNvSpPr>
          <p:nvPr/>
        </p:nvSpPr>
        <p:spPr>
          <a:xfrm>
            <a:off x="1722583" y="5486402"/>
            <a:ext cx="8866909" cy="12747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kk-KZ" sz="1600" b="0" i="1" dirty="0">
                <a:latin typeface="Times New Roman" panose="02020603050405020304" pitchFamily="18" charset="0"/>
                <a:cs typeface="Times New Roman" panose="02020603050405020304" pitchFamily="18" charset="0"/>
              </a:rPr>
              <a:t>202</a:t>
            </a:r>
            <a:r>
              <a:rPr lang="en-US" sz="1600" b="0" i="1" dirty="0">
                <a:latin typeface="Times New Roman" panose="02020603050405020304" pitchFamily="18" charset="0"/>
                <a:cs typeface="Times New Roman" panose="02020603050405020304" pitchFamily="18" charset="0"/>
              </a:rPr>
              <a:t>3</a:t>
            </a:r>
            <a:r>
              <a:rPr lang="kk-KZ" sz="1600" b="0" i="1" dirty="0">
                <a:latin typeface="Times New Roman" panose="02020603050405020304" pitchFamily="18" charset="0"/>
                <a:cs typeface="Times New Roman" panose="02020603050405020304" pitchFamily="18" charset="0"/>
              </a:rPr>
              <a:t> жылы ауруханада </a:t>
            </a:r>
            <a:r>
              <a:rPr lang="en-US" sz="1600" b="0" i="1" dirty="0">
                <a:latin typeface="Times New Roman" panose="02020603050405020304" pitchFamily="18" charset="0"/>
                <a:cs typeface="Times New Roman" panose="02020603050405020304" pitchFamily="18" charset="0"/>
              </a:rPr>
              <a:t>141</a:t>
            </a:r>
            <a:r>
              <a:rPr lang="kk-KZ" sz="1600" b="0" i="1" dirty="0">
                <a:latin typeface="Times New Roman" panose="02020603050405020304" pitchFamily="18" charset="0"/>
                <a:cs typeface="Times New Roman" panose="02020603050405020304" pitchFamily="18" charset="0"/>
              </a:rPr>
              <a:t> жағдай  (202</a:t>
            </a:r>
            <a:r>
              <a:rPr lang="en-US" sz="1600" b="0" i="1" dirty="0">
                <a:latin typeface="Times New Roman" panose="02020603050405020304" pitchFamily="18" charset="0"/>
                <a:cs typeface="Times New Roman" panose="02020603050405020304" pitchFamily="18" charset="0"/>
              </a:rPr>
              <a:t>2</a:t>
            </a:r>
            <a:r>
              <a:rPr lang="kk-KZ" sz="1600" b="0" i="1" dirty="0">
                <a:latin typeface="Times New Roman" panose="02020603050405020304" pitchFamily="18" charset="0"/>
                <a:cs typeface="Times New Roman" panose="02020603050405020304" pitchFamily="18" charset="0"/>
              </a:rPr>
              <a:t> жылы 1</a:t>
            </a:r>
            <a:r>
              <a:rPr lang="en-US" sz="1600" b="0" i="1" dirty="0">
                <a:latin typeface="Times New Roman" panose="02020603050405020304" pitchFamily="18" charset="0"/>
                <a:cs typeface="Times New Roman" panose="02020603050405020304" pitchFamily="18" charset="0"/>
              </a:rPr>
              <a:t>53</a:t>
            </a:r>
            <a:r>
              <a:rPr lang="kk-KZ" sz="1600" b="0" i="1" dirty="0">
                <a:latin typeface="Times New Roman" panose="02020603050405020304" pitchFamily="18" charset="0"/>
                <a:cs typeface="Times New Roman" panose="02020603050405020304" pitchFamily="18" charset="0"/>
              </a:rPr>
              <a:t>). </a:t>
            </a:r>
          </a:p>
          <a:p>
            <a:r>
              <a:rPr lang="kk-KZ" sz="1600" b="0" i="1" dirty="0">
                <a:latin typeface="Times New Roman" panose="02020603050405020304" pitchFamily="18" charset="0"/>
                <a:cs typeface="Times New Roman" panose="02020603050405020304" pitchFamily="18" charset="0"/>
              </a:rPr>
              <a:t>Оның ішінде: стационарда қайтыс болғандар </a:t>
            </a:r>
            <a:r>
              <a:rPr lang="en-US" sz="1600" b="0" i="1" dirty="0">
                <a:latin typeface="Times New Roman" panose="02020603050405020304" pitchFamily="18" charset="0"/>
                <a:cs typeface="Times New Roman" panose="02020603050405020304" pitchFamily="18" charset="0"/>
              </a:rPr>
              <a:t>141</a:t>
            </a:r>
            <a:r>
              <a:rPr lang="kk-KZ" sz="1600" b="0" i="1" dirty="0">
                <a:latin typeface="Times New Roman" panose="02020603050405020304" pitchFamily="18" charset="0"/>
                <a:cs typeface="Times New Roman" panose="02020603050405020304" pitchFamily="18" charset="0"/>
              </a:rPr>
              <a:t>, босану бөлімшесінде </a:t>
            </a:r>
            <a:r>
              <a:rPr lang="en-US" sz="1600" b="0" i="1" dirty="0">
                <a:latin typeface="Times New Roman" panose="02020603050405020304" pitchFamily="18" charset="0"/>
                <a:cs typeface="Times New Roman" panose="02020603050405020304" pitchFamily="18" charset="0"/>
              </a:rPr>
              <a:t>0</a:t>
            </a:r>
            <a:r>
              <a:rPr lang="kk-KZ" sz="1600" b="0" i="1" dirty="0">
                <a:latin typeface="Times New Roman" panose="02020603050405020304" pitchFamily="18" charset="0"/>
                <a:cs typeface="Times New Roman" panose="02020603050405020304" pitchFamily="18" charset="0"/>
              </a:rPr>
              <a:t>. </a:t>
            </a:r>
          </a:p>
          <a:p>
            <a:r>
              <a:rPr lang="kk-KZ" sz="1600" b="0" i="1" dirty="0">
                <a:latin typeface="Times New Roman" panose="02020603050405020304" pitchFamily="18" charset="0"/>
                <a:cs typeface="Times New Roman" panose="02020603050405020304" pitchFamily="18" charset="0"/>
              </a:rPr>
              <a:t>Тәулікте Қайтыс Болғандар - </a:t>
            </a:r>
            <a:r>
              <a:rPr lang="en-US" sz="1600" b="0" i="1" dirty="0">
                <a:latin typeface="Times New Roman" panose="02020603050405020304" pitchFamily="18" charset="0"/>
                <a:cs typeface="Times New Roman" panose="02020603050405020304" pitchFamily="18" charset="0"/>
              </a:rPr>
              <a:t>25</a:t>
            </a:r>
            <a:r>
              <a:rPr lang="kk-KZ" sz="1600" b="0" i="1" dirty="0">
                <a:latin typeface="Times New Roman" panose="02020603050405020304" pitchFamily="18" charset="0"/>
                <a:cs typeface="Times New Roman" panose="02020603050405020304" pitchFamily="18" charset="0"/>
              </a:rPr>
              <a:t> нәрестелер – </a:t>
            </a:r>
            <a:r>
              <a:rPr lang="en-US" sz="1600" b="0" i="1" dirty="0">
                <a:latin typeface="Times New Roman" panose="02020603050405020304" pitchFamily="18" charset="0"/>
                <a:cs typeface="Times New Roman" panose="02020603050405020304" pitchFamily="18" charset="0"/>
              </a:rPr>
              <a:t>3</a:t>
            </a:r>
            <a:r>
              <a:rPr lang="kk-KZ" sz="1600" dirty="0">
                <a:latin typeface="Times New Roman" panose="02020603050405020304" pitchFamily="18" charset="0"/>
                <a:cs typeface="Times New Roman" panose="02020603050405020304" pitchFamily="18" charset="0"/>
              </a:rPr>
              <a:t>.</a:t>
            </a:r>
          </a:p>
          <a:p>
            <a:r>
              <a:rPr lang="kk-KZ" sz="1600" b="0" i="1" dirty="0">
                <a:latin typeface="Times New Roman" panose="02020603050405020304" pitchFamily="18" charset="0"/>
                <a:cs typeface="Times New Roman" panose="02020603050405020304" pitchFamily="18" charset="0"/>
              </a:rPr>
              <a:t>Патологиялық анатомиялық сәйкестік - 100</a:t>
            </a:r>
            <a:r>
              <a:rPr lang="ru-RU" sz="1600" u="none" strike="noStrike" dirty="0">
                <a:effectLst/>
                <a:latin typeface="Times New Roman" panose="02020603050405020304" pitchFamily="18" charset="0"/>
                <a:cs typeface="Times New Roman" panose="02020603050405020304" pitchFamily="18" charset="0"/>
              </a:rPr>
              <a:t>%</a:t>
            </a:r>
            <a:endParaRPr lang="kk-KZ" sz="1600" b="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6992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42000"/>
          </a:schemeClr>
        </a:solidFill>
        <a:effectLst/>
      </p:bgPr>
    </p:bg>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8FC82591-BFB7-40F9-A646-9C2D863C37FF}"/>
              </a:ext>
            </a:extLst>
          </p:cNvPr>
          <p:cNvSpPr>
            <a:spLocks noGrp="1"/>
          </p:cNvSpPr>
          <p:nvPr>
            <p:ph type="title"/>
          </p:nvPr>
        </p:nvSpPr>
        <p:spPr>
          <a:xfrm>
            <a:off x="8391235" y="51466"/>
            <a:ext cx="3556000" cy="530798"/>
          </a:xfrm>
        </p:spPr>
        <p:txBody>
          <a:bodyPr>
            <a:normAutofit/>
          </a:bodyPr>
          <a:lstStyle/>
          <a:p>
            <a:r>
              <a:rPr lang="kk-KZ" sz="2800" i="1" dirty="0">
                <a:latin typeface="Times New Roman" panose="02020603050405020304" pitchFamily="18" charset="0"/>
                <a:cs typeface="Times New Roman" panose="02020603050405020304" pitchFamily="18" charset="0"/>
              </a:rPr>
              <a:t>Перзентхана </a:t>
            </a:r>
            <a:endParaRPr lang="ru-RU" sz="2800" i="1" dirty="0">
              <a:latin typeface="Times New Roman" panose="02020603050405020304" pitchFamily="18" charset="0"/>
              <a:cs typeface="Times New Roman" panose="02020603050405020304" pitchFamily="18" charset="0"/>
            </a:endParaRPr>
          </a:p>
        </p:txBody>
      </p:sp>
      <p:graphicFrame>
        <p:nvGraphicFramePr>
          <p:cNvPr id="12" name="Диаграмма 11">
            <a:extLst>
              <a:ext uri="{FF2B5EF4-FFF2-40B4-BE49-F238E27FC236}">
                <a16:creationId xmlns:a16="http://schemas.microsoft.com/office/drawing/2014/main" id="{29B56B0C-503A-4A80-B7A8-D17CE82A5C11}"/>
              </a:ext>
            </a:extLst>
          </p:cNvPr>
          <p:cNvGraphicFramePr/>
          <p:nvPr>
            <p:extLst>
              <p:ext uri="{D42A27DB-BD31-4B8C-83A1-F6EECF244321}">
                <p14:modId xmlns:p14="http://schemas.microsoft.com/office/powerpoint/2010/main" val="1084271378"/>
              </p:ext>
            </p:extLst>
          </p:nvPr>
        </p:nvGraphicFramePr>
        <p:xfrm>
          <a:off x="481263" y="564891"/>
          <a:ext cx="11242308" cy="6584055"/>
        </p:xfrm>
        <a:graphic>
          <a:graphicData uri="http://schemas.openxmlformats.org/drawingml/2006/chart">
            <c:chart xmlns:c="http://schemas.openxmlformats.org/drawingml/2006/chart" xmlns:r="http://schemas.openxmlformats.org/officeDocument/2006/relationships" r:id="rId2"/>
          </a:graphicData>
        </a:graphic>
      </p:graphicFrame>
      <p:pic>
        <p:nvPicPr>
          <p:cNvPr id="18" name="Рисунок 17">
            <a:extLst>
              <a:ext uri="{FF2B5EF4-FFF2-40B4-BE49-F238E27FC236}">
                <a16:creationId xmlns:a16="http://schemas.microsoft.com/office/drawing/2014/main" id="{2DAFDEEE-A3FA-4B45-9E74-258D5EA6B5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389" t="18766" r="18454" b="67794"/>
          <a:stretch/>
        </p:blipFill>
        <p:spPr>
          <a:xfrm>
            <a:off x="140198" y="113626"/>
            <a:ext cx="2456892" cy="438909"/>
          </a:xfrm>
          <a:prstGeom prst="rect">
            <a:avLst/>
          </a:prstGeom>
        </p:spPr>
      </p:pic>
    </p:spTree>
    <p:extLst>
      <p:ext uri="{BB962C8B-B14F-4D97-AF65-F5344CB8AC3E}">
        <p14:creationId xmlns:p14="http://schemas.microsoft.com/office/powerpoint/2010/main" val="1922089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Диаграмма 8">
            <a:extLst>
              <a:ext uri="{FF2B5EF4-FFF2-40B4-BE49-F238E27FC236}">
                <a16:creationId xmlns:a16="http://schemas.microsoft.com/office/drawing/2014/main" id="{58159A68-46F3-46A5-88B2-B81907557730}"/>
              </a:ext>
            </a:extLst>
          </p:cNvPr>
          <p:cNvGraphicFramePr/>
          <p:nvPr>
            <p:extLst>
              <p:ext uri="{D42A27DB-BD31-4B8C-83A1-F6EECF244321}">
                <p14:modId xmlns:p14="http://schemas.microsoft.com/office/powerpoint/2010/main" val="4070285514"/>
              </p:ext>
            </p:extLst>
          </p:nvPr>
        </p:nvGraphicFramePr>
        <p:xfrm>
          <a:off x="655782" y="593529"/>
          <a:ext cx="10942660" cy="33134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Диаграмма 9">
            <a:extLst>
              <a:ext uri="{FF2B5EF4-FFF2-40B4-BE49-F238E27FC236}">
                <a16:creationId xmlns:a16="http://schemas.microsoft.com/office/drawing/2014/main" id="{E0931122-E4A8-4FDC-B021-AC9F73C51D41}"/>
              </a:ext>
            </a:extLst>
          </p:cNvPr>
          <p:cNvGraphicFramePr/>
          <p:nvPr>
            <p:extLst>
              <p:ext uri="{D42A27DB-BD31-4B8C-83A1-F6EECF244321}">
                <p14:modId xmlns:p14="http://schemas.microsoft.com/office/powerpoint/2010/main" val="3303201213"/>
              </p:ext>
            </p:extLst>
          </p:nvPr>
        </p:nvGraphicFramePr>
        <p:xfrm>
          <a:off x="471639" y="3539837"/>
          <a:ext cx="11126804" cy="3747654"/>
        </p:xfrm>
        <a:graphic>
          <a:graphicData uri="http://schemas.openxmlformats.org/drawingml/2006/chart">
            <c:chart xmlns:c="http://schemas.openxmlformats.org/drawingml/2006/chart" xmlns:r="http://schemas.openxmlformats.org/officeDocument/2006/relationships" r:id="rId3"/>
          </a:graphicData>
        </a:graphic>
      </p:graphicFrame>
      <p:pic>
        <p:nvPicPr>
          <p:cNvPr id="11" name="Рисунок 10">
            <a:extLst>
              <a:ext uri="{FF2B5EF4-FFF2-40B4-BE49-F238E27FC236}">
                <a16:creationId xmlns:a16="http://schemas.microsoft.com/office/drawing/2014/main" id="{230054BD-2EF6-44D4-81B0-BE777E1FC61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389" t="18766" r="18454" b="67794"/>
          <a:stretch/>
        </p:blipFill>
        <p:spPr>
          <a:xfrm>
            <a:off x="80210" y="110042"/>
            <a:ext cx="2456892" cy="438909"/>
          </a:xfrm>
          <a:prstGeom prst="rect">
            <a:avLst/>
          </a:prstGeom>
        </p:spPr>
      </p:pic>
      <p:sp>
        <p:nvSpPr>
          <p:cNvPr id="5" name="Заголовок 2">
            <a:extLst>
              <a:ext uri="{FF2B5EF4-FFF2-40B4-BE49-F238E27FC236}">
                <a16:creationId xmlns:a16="http://schemas.microsoft.com/office/drawing/2014/main" id="{0ED98ADD-F9B1-41A4-93B4-4EA42D2D3122}"/>
              </a:ext>
            </a:extLst>
          </p:cNvPr>
          <p:cNvSpPr>
            <a:spLocks noGrp="1"/>
          </p:cNvSpPr>
          <p:nvPr>
            <p:ph type="title"/>
          </p:nvPr>
        </p:nvSpPr>
        <p:spPr>
          <a:xfrm>
            <a:off x="9044004" y="57270"/>
            <a:ext cx="3556000" cy="530798"/>
          </a:xfrm>
        </p:spPr>
        <p:txBody>
          <a:bodyPr>
            <a:normAutofit/>
          </a:bodyPr>
          <a:lstStyle/>
          <a:p>
            <a:r>
              <a:rPr lang="kk-KZ" sz="2800" i="1" dirty="0">
                <a:latin typeface="Times New Roman" panose="02020603050405020304" pitchFamily="18" charset="0"/>
                <a:cs typeface="Times New Roman" panose="02020603050405020304" pitchFamily="18" charset="0"/>
              </a:rPr>
              <a:t>Перзентхана </a:t>
            </a:r>
            <a:endParaRPr lang="ru-RU" sz="2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1460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21000">
              <a:schemeClr val="accent1">
                <a:lumMod val="5000"/>
                <a:lumOff val="95000"/>
                <a:alpha val="1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627DFE12-47A1-4CA3-B27E-8A7D4F35A8D3}"/>
              </a:ext>
            </a:extLst>
          </p:cNvPr>
          <p:cNvPicPr>
            <a:picLocks noChangeAspect="1"/>
          </p:cNvPicPr>
          <p:nvPr/>
        </p:nvPicPr>
        <p:blipFill>
          <a:blip r:embed="rId2" cstate="print">
            <a:extLst>
              <a:ext uri="{28A0092B-C50C-407E-A947-70E740481C1C}">
                <a14:useLocalDpi xmlns:a14="http://schemas.microsoft.com/office/drawing/2010/main" val="0"/>
              </a:ext>
            </a:extLst>
          </a:blip>
          <a:srcRect t="12614" b="12614"/>
          <a:stretch>
            <a:fillRect/>
          </a:stretch>
        </p:blipFill>
        <p:spPr>
          <a:xfrm>
            <a:off x="128139" y="840840"/>
            <a:ext cx="11918549" cy="5914851"/>
          </a:xfrm>
          <a:prstGeom prst="rect">
            <a:avLst/>
          </a:prstGeom>
        </p:spPr>
      </p:pic>
      <p:sp>
        <p:nvSpPr>
          <p:cNvPr id="3" name="Заголовок 2">
            <a:extLst>
              <a:ext uri="{FF2B5EF4-FFF2-40B4-BE49-F238E27FC236}">
                <a16:creationId xmlns:a16="http://schemas.microsoft.com/office/drawing/2014/main" id="{61873637-8973-4215-94A0-05E04122A6FC}"/>
              </a:ext>
            </a:extLst>
          </p:cNvPr>
          <p:cNvSpPr>
            <a:spLocks noGrp="1"/>
          </p:cNvSpPr>
          <p:nvPr>
            <p:ph type="title"/>
          </p:nvPr>
        </p:nvSpPr>
        <p:spPr>
          <a:xfrm>
            <a:off x="7028873" y="-96253"/>
            <a:ext cx="5163127" cy="1017556"/>
          </a:xfrm>
        </p:spPr>
        <p:txBody>
          <a:bodyPr>
            <a:noAutofit/>
          </a:bodyPr>
          <a:lstStyle/>
          <a:p>
            <a:pPr algn="ctr"/>
            <a:r>
              <a:rPr lang="ru-RU" sz="2000" i="1" dirty="0">
                <a:latin typeface="Times New Roman" panose="02020603050405020304" pitchFamily="18" charset="0"/>
                <a:cs typeface="Times New Roman" panose="02020603050405020304" pitchFamily="18" charset="0"/>
              </a:rPr>
              <a:t>Диагностика мен </a:t>
            </a:r>
            <a:r>
              <a:rPr lang="ru-RU" sz="2000" i="1" dirty="0" err="1">
                <a:latin typeface="Times New Roman" panose="02020603050405020304" pitchFamily="18" charset="0"/>
                <a:cs typeface="Times New Roman" panose="02020603050405020304" pitchFamily="18" charset="0"/>
              </a:rPr>
              <a:t>емдеудің</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рентгенохирургиялық</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әдістері</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бөлімшесі</a:t>
            </a:r>
            <a:endParaRPr lang="ru-RU" sz="2000" i="1" dirty="0">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E4532A1C-B33A-466D-8D4C-1BB15E9D54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389" t="18766" r="18454" b="67794"/>
          <a:stretch/>
        </p:blipFill>
        <p:spPr>
          <a:xfrm>
            <a:off x="0" y="102308"/>
            <a:ext cx="2456892" cy="438909"/>
          </a:xfrm>
          <a:prstGeom prst="rect">
            <a:avLst/>
          </a:prstGeom>
        </p:spPr>
      </p:pic>
      <p:graphicFrame>
        <p:nvGraphicFramePr>
          <p:cNvPr id="2" name="Таблица 1">
            <a:extLst>
              <a:ext uri="{FF2B5EF4-FFF2-40B4-BE49-F238E27FC236}">
                <a16:creationId xmlns:a16="http://schemas.microsoft.com/office/drawing/2014/main" id="{61609DEE-81E4-4482-A324-42CE62363D02}"/>
              </a:ext>
            </a:extLst>
          </p:cNvPr>
          <p:cNvGraphicFramePr>
            <a:graphicFrameLocks noGrp="1"/>
          </p:cNvGraphicFramePr>
          <p:nvPr>
            <p:extLst>
              <p:ext uri="{D42A27DB-BD31-4B8C-83A1-F6EECF244321}">
                <p14:modId xmlns:p14="http://schemas.microsoft.com/office/powerpoint/2010/main" val="1691909191"/>
              </p:ext>
            </p:extLst>
          </p:nvPr>
        </p:nvGraphicFramePr>
        <p:xfrm>
          <a:off x="1648288" y="1275907"/>
          <a:ext cx="9441470" cy="4922875"/>
        </p:xfrm>
        <a:graphic>
          <a:graphicData uri="http://schemas.openxmlformats.org/drawingml/2006/table">
            <a:tbl>
              <a:tblPr>
                <a:tableStyleId>{5C22544A-7EE6-4342-B048-85BDC9FD1C3A}</a:tableStyleId>
              </a:tblPr>
              <a:tblGrid>
                <a:gridCol w="294126">
                  <a:extLst>
                    <a:ext uri="{9D8B030D-6E8A-4147-A177-3AD203B41FA5}">
                      <a16:colId xmlns:a16="http://schemas.microsoft.com/office/drawing/2014/main" val="1509304302"/>
                    </a:ext>
                  </a:extLst>
                </a:gridCol>
                <a:gridCol w="6794329">
                  <a:extLst>
                    <a:ext uri="{9D8B030D-6E8A-4147-A177-3AD203B41FA5}">
                      <a16:colId xmlns:a16="http://schemas.microsoft.com/office/drawing/2014/main" val="3245736499"/>
                    </a:ext>
                  </a:extLst>
                </a:gridCol>
                <a:gridCol w="705904">
                  <a:extLst>
                    <a:ext uri="{9D8B030D-6E8A-4147-A177-3AD203B41FA5}">
                      <a16:colId xmlns:a16="http://schemas.microsoft.com/office/drawing/2014/main" val="1000007945"/>
                    </a:ext>
                  </a:extLst>
                </a:gridCol>
                <a:gridCol w="691198">
                  <a:extLst>
                    <a:ext uri="{9D8B030D-6E8A-4147-A177-3AD203B41FA5}">
                      <a16:colId xmlns:a16="http://schemas.microsoft.com/office/drawing/2014/main" val="1963010155"/>
                    </a:ext>
                  </a:extLst>
                </a:gridCol>
                <a:gridCol w="955913">
                  <a:extLst>
                    <a:ext uri="{9D8B030D-6E8A-4147-A177-3AD203B41FA5}">
                      <a16:colId xmlns:a16="http://schemas.microsoft.com/office/drawing/2014/main" val="1738942713"/>
                    </a:ext>
                  </a:extLst>
                </a:gridCol>
              </a:tblGrid>
              <a:tr h="640170">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ctr"/>
                      <a:r>
                        <a:rPr lang="ru-RU" sz="1200" b="1" u="none" strike="noStrike" dirty="0">
                          <a:effectLst/>
                          <a:latin typeface="Times New Roman" panose="02020603050405020304" pitchFamily="18" charset="0"/>
                          <a:cs typeface="Times New Roman" panose="02020603050405020304" pitchFamily="18" charset="0"/>
                        </a:rPr>
                        <a:t>Наименования вмешательств</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ctr"/>
                      <a:r>
                        <a:rPr lang="ru-RU" sz="1200" b="1" u="none" strike="noStrike" dirty="0" err="1">
                          <a:effectLst/>
                          <a:latin typeface="Times New Roman" panose="02020603050405020304" pitchFamily="18" charset="0"/>
                          <a:cs typeface="Times New Roman" panose="02020603050405020304" pitchFamily="18" charset="0"/>
                        </a:rPr>
                        <a:t>2021ж</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ctr"/>
                      <a:r>
                        <a:rPr lang="ru-RU" sz="1200" b="1" u="none" strike="noStrike" dirty="0" err="1">
                          <a:effectLst/>
                          <a:latin typeface="Times New Roman" panose="02020603050405020304" pitchFamily="18" charset="0"/>
                          <a:cs typeface="Times New Roman" panose="02020603050405020304" pitchFamily="18" charset="0"/>
                        </a:rPr>
                        <a:t>2022ж</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ctr"/>
                      <a:r>
                        <a:rPr lang="ru-RU" sz="1200" b="1" u="none" strike="noStrike" dirty="0" err="1">
                          <a:effectLst/>
                          <a:latin typeface="Times New Roman" panose="02020603050405020304" pitchFamily="18" charset="0"/>
                          <a:cs typeface="Times New Roman" panose="02020603050405020304" pitchFamily="18" charset="0"/>
                        </a:rPr>
                        <a:t>2023ж</a:t>
                      </a:r>
                      <a:r>
                        <a:rPr lang="ru-RU" sz="1200" b="1" u="none" strike="noStrike" dirty="0">
                          <a:effectLst/>
                          <a:latin typeface="Times New Roman" panose="02020603050405020304" pitchFamily="18" charset="0"/>
                          <a:cs typeface="Times New Roman" panose="02020603050405020304" pitchFamily="18" charset="0"/>
                        </a:rPr>
                        <a:t> </a:t>
                      </a:r>
                      <a:r>
                        <a:rPr lang="ru-RU" sz="1200" b="1" u="none" strike="noStrike" dirty="0" err="1">
                          <a:effectLst/>
                          <a:latin typeface="Times New Roman" panose="02020603050405020304" pitchFamily="18" charset="0"/>
                          <a:cs typeface="Times New Roman" panose="02020603050405020304" pitchFamily="18" charset="0"/>
                        </a:rPr>
                        <a:t>8ай</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733425863"/>
                  </a:ext>
                </a:extLst>
              </a:tr>
              <a:tr h="426406">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1</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dirty="0">
                          <a:effectLst/>
                          <a:latin typeface="Times New Roman" panose="02020603050405020304" pitchFamily="18" charset="0"/>
                          <a:cs typeface="Times New Roman" panose="02020603050405020304" pitchFamily="18" charset="0"/>
                        </a:rPr>
                        <a:t>ВТМП 39.72 Эндоваскулярная (тотальная) эмболизация или окклюзия сосудов головы и шеи</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 </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3</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2057988268"/>
                  </a:ext>
                </a:extLst>
              </a:tr>
              <a:tr h="264815">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2</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a:effectLst/>
                          <a:latin typeface="Times New Roman" panose="02020603050405020304" pitchFamily="18" charset="0"/>
                          <a:cs typeface="Times New Roman" panose="02020603050405020304" pitchFamily="18" charset="0"/>
                        </a:rPr>
                        <a:t>ВТМП 00.65 Чрезкожная имплантация стентов во внутричерепные артерии</a:t>
                      </a:r>
                      <a:endParaRPr lang="ru-RU" sz="1200" b="1"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 </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2</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4</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1125660358"/>
                  </a:ext>
                </a:extLst>
              </a:tr>
              <a:tr h="426406">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3</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dirty="0">
                          <a:effectLst/>
                          <a:latin typeface="Times New Roman" panose="02020603050405020304" pitchFamily="18" charset="0"/>
                          <a:cs typeface="Times New Roman" panose="02020603050405020304" pitchFamily="18" charset="0"/>
                        </a:rPr>
                        <a:t>ВТМП 00.51 Имплантация </a:t>
                      </a:r>
                      <a:r>
                        <a:rPr lang="ru-RU" sz="1200" b="1" u="none" strike="noStrike" dirty="0" err="1">
                          <a:effectLst/>
                          <a:latin typeface="Times New Roman" panose="02020603050405020304" pitchFamily="18" charset="0"/>
                          <a:cs typeface="Times New Roman" panose="02020603050405020304" pitchFamily="18" charset="0"/>
                        </a:rPr>
                        <a:t>бивентрикулярного</a:t>
                      </a:r>
                      <a:r>
                        <a:rPr lang="ru-RU" sz="1200" b="1" u="none" strike="noStrike" dirty="0">
                          <a:effectLst/>
                          <a:latin typeface="Times New Roman" panose="02020603050405020304" pitchFamily="18" charset="0"/>
                          <a:cs typeface="Times New Roman" panose="02020603050405020304" pitchFamily="18" charset="0"/>
                        </a:rPr>
                        <a:t> дефибриллятора системы в целом (CRT-D)</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 </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 </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3126038931"/>
                  </a:ext>
                </a:extLst>
              </a:tr>
              <a:tr h="264815">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4</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dirty="0">
                          <a:effectLst/>
                          <a:latin typeface="Times New Roman" panose="02020603050405020304" pitchFamily="18" charset="0"/>
                          <a:cs typeface="Times New Roman" panose="02020603050405020304" pitchFamily="18" charset="0"/>
                        </a:rPr>
                        <a:t>ВТМП 37.94 Имплантация автоматического </a:t>
                      </a:r>
                      <a:r>
                        <a:rPr lang="ru-RU" sz="1200" b="1" u="none" strike="noStrike" dirty="0" err="1">
                          <a:effectLst/>
                          <a:latin typeface="Times New Roman" panose="02020603050405020304" pitchFamily="18" charset="0"/>
                          <a:cs typeface="Times New Roman" panose="02020603050405020304" pitchFamily="18" charset="0"/>
                        </a:rPr>
                        <a:t>кардиовертера</a:t>
                      </a:r>
                      <a:r>
                        <a:rPr lang="ru-RU" sz="1200" b="1" u="none" strike="noStrike" dirty="0">
                          <a:effectLst/>
                          <a:latin typeface="Times New Roman" panose="02020603050405020304" pitchFamily="18" charset="0"/>
                          <a:cs typeface="Times New Roman" panose="02020603050405020304" pitchFamily="18" charset="0"/>
                        </a:rPr>
                        <a:t>/дефибриллятора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 </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 </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4253779142"/>
                  </a:ext>
                </a:extLst>
              </a:tr>
              <a:tr h="516928">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5</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dirty="0">
                          <a:effectLst/>
                          <a:latin typeface="Times New Roman" panose="02020603050405020304" pitchFamily="18" charset="0"/>
                          <a:cs typeface="Times New Roman" panose="02020603050405020304" pitchFamily="18" charset="0"/>
                        </a:rPr>
                        <a:t>Эндоваскулярная эмболизация или окклюзия сосудов головы и шеи с использованием непокрытых спиралей (39.75) </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29</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54</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17</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2919196062"/>
                  </a:ext>
                </a:extLst>
              </a:tr>
              <a:tr h="264815">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6</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dirty="0">
                          <a:effectLst/>
                          <a:latin typeface="Times New Roman" panose="02020603050405020304" pitchFamily="18" charset="0"/>
                          <a:cs typeface="Times New Roman" panose="02020603050405020304" pitchFamily="18" charset="0"/>
                        </a:rPr>
                        <a:t>Эндоваскулярное удаление обструкции сосудов головы и шеи - </a:t>
                      </a:r>
                      <a:r>
                        <a:rPr lang="ru-RU" sz="1200" b="1" u="none" strike="noStrike" dirty="0" err="1">
                          <a:effectLst/>
                          <a:latin typeface="Times New Roman" panose="02020603050405020304" pitchFamily="18" charset="0"/>
                          <a:cs typeface="Times New Roman" panose="02020603050405020304" pitchFamily="18" charset="0"/>
                        </a:rPr>
                        <a:t>тромбоэкстракция</a:t>
                      </a:r>
                      <a:r>
                        <a:rPr lang="ru-RU" sz="1200" b="1" u="none" strike="noStrike" dirty="0">
                          <a:effectLst/>
                          <a:latin typeface="Times New Roman" panose="02020603050405020304" pitchFamily="18" charset="0"/>
                          <a:cs typeface="Times New Roman" panose="02020603050405020304" pitchFamily="18" charset="0"/>
                        </a:rPr>
                        <a:t> (39.74)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32</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40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11</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1362563404"/>
                  </a:ext>
                </a:extLst>
              </a:tr>
              <a:tr h="264815">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7</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dirty="0">
                          <a:effectLst/>
                          <a:latin typeface="Times New Roman" panose="02020603050405020304" pitchFamily="18" charset="0"/>
                          <a:cs typeface="Times New Roman" panose="02020603050405020304" pitchFamily="18" charset="0"/>
                        </a:rPr>
                        <a:t>Эндоваскулярные оперативные вмешательства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124</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213</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148</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3807873563"/>
                  </a:ext>
                </a:extLst>
              </a:tr>
              <a:tr h="264815">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8</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a:effectLst/>
                          <a:latin typeface="Times New Roman" panose="02020603050405020304" pitchFamily="18" charset="0"/>
                          <a:cs typeface="Times New Roman" panose="02020603050405020304" pitchFamily="18" charset="0"/>
                        </a:rPr>
                        <a:t>Эндоваскулярные  диагностические вмешательства</a:t>
                      </a:r>
                      <a:endParaRPr lang="ru-RU" sz="1200" b="1"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172</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175</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66</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3369047034"/>
                  </a:ext>
                </a:extLst>
              </a:tr>
              <a:tr h="264815">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9</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dirty="0">
                          <a:effectLst/>
                          <a:latin typeface="Times New Roman" panose="02020603050405020304" pitchFamily="18" charset="0"/>
                          <a:cs typeface="Times New Roman" panose="02020603050405020304" pitchFamily="18" charset="0"/>
                        </a:rPr>
                        <a:t>Имплантация </a:t>
                      </a:r>
                      <a:r>
                        <a:rPr lang="ru-RU" sz="1200" b="1" u="none" strike="noStrike" dirty="0" err="1">
                          <a:effectLst/>
                          <a:latin typeface="Times New Roman" panose="02020603050405020304" pitchFamily="18" charset="0"/>
                          <a:cs typeface="Times New Roman" panose="02020603050405020304" pitchFamily="18" charset="0"/>
                        </a:rPr>
                        <a:t>стент-графта</a:t>
                      </a:r>
                      <a:r>
                        <a:rPr lang="ru-RU" sz="1200" b="1" u="none" strike="noStrike" dirty="0">
                          <a:effectLst/>
                          <a:latin typeface="Times New Roman" panose="02020603050405020304" pitchFamily="18" charset="0"/>
                          <a:cs typeface="Times New Roman" panose="02020603050405020304" pitchFamily="18" charset="0"/>
                        </a:rPr>
                        <a:t> в брюшную аорту (39.71)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 </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 </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2695969733"/>
                  </a:ext>
                </a:extLst>
              </a:tr>
              <a:tr h="264815">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10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a:effectLst/>
                          <a:latin typeface="Times New Roman" panose="02020603050405020304" pitchFamily="18" charset="0"/>
                          <a:cs typeface="Times New Roman" panose="02020603050405020304" pitchFamily="18" charset="0"/>
                        </a:rPr>
                        <a:t>Коронарография (88.55, 88.56)</a:t>
                      </a:r>
                      <a:endParaRPr lang="ru-RU" sz="1200" b="1"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32</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312</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18</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2117081271"/>
                  </a:ext>
                </a:extLst>
              </a:tr>
              <a:tr h="264815">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11</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dirty="0" err="1">
                          <a:effectLst/>
                          <a:latin typeface="Times New Roman" panose="02020603050405020304" pitchFamily="18" charset="0"/>
                          <a:cs typeface="Times New Roman" panose="02020603050405020304" pitchFamily="18" charset="0"/>
                        </a:rPr>
                        <a:t>Стентирование</a:t>
                      </a:r>
                      <a:r>
                        <a:rPr lang="ru-RU" sz="1200" b="1" u="none" strike="noStrike" dirty="0">
                          <a:effectLst/>
                          <a:latin typeface="Times New Roman" panose="02020603050405020304" pitchFamily="18" charset="0"/>
                          <a:cs typeface="Times New Roman" panose="02020603050405020304" pitchFamily="18" charset="0"/>
                        </a:rPr>
                        <a:t> коронарных артерий (36.07)</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7</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88</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21</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2583415765"/>
                  </a:ext>
                </a:extLst>
              </a:tr>
              <a:tr h="264815">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12</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dirty="0">
                          <a:effectLst/>
                          <a:latin typeface="Times New Roman" panose="02020603050405020304" pitchFamily="18" charset="0"/>
                          <a:cs typeface="Times New Roman" panose="02020603050405020304" pitchFamily="18" charset="0"/>
                        </a:rPr>
                        <a:t>Установка временного </a:t>
                      </a:r>
                      <a:r>
                        <a:rPr lang="ru-RU" sz="1200" b="1" u="none" strike="noStrike" dirty="0" err="1">
                          <a:effectLst/>
                          <a:latin typeface="Times New Roman" panose="02020603050405020304" pitchFamily="18" charset="0"/>
                          <a:cs typeface="Times New Roman" panose="02020603050405020304" pitchFamily="18" charset="0"/>
                        </a:rPr>
                        <a:t>электростимулятора</a:t>
                      </a:r>
                      <a:r>
                        <a:rPr lang="ru-RU" sz="1200" b="1" u="none" strike="noStrike" dirty="0">
                          <a:effectLst/>
                          <a:latin typeface="Times New Roman" panose="02020603050405020304" pitchFamily="18" charset="0"/>
                          <a:cs typeface="Times New Roman" panose="02020603050405020304" pitchFamily="18" charset="0"/>
                        </a:rPr>
                        <a:t> (37.78)</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 </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2</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4003308742"/>
                  </a:ext>
                </a:extLst>
              </a:tr>
              <a:tr h="264815">
                <a:tc>
                  <a:txBody>
                    <a:bodyPr/>
                    <a:lstStyle/>
                    <a:p>
                      <a:pPr algn="ctr" fontAlgn="ctr"/>
                      <a:r>
                        <a:rPr lang="ru-RU" sz="1200" b="0" u="none" strike="noStrike">
                          <a:effectLst/>
                          <a:latin typeface="Times New Roman" panose="02020603050405020304" pitchFamily="18" charset="0"/>
                          <a:cs typeface="Times New Roman" panose="02020603050405020304" pitchFamily="18" charset="0"/>
                        </a:rPr>
                        <a:t>13</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l" fontAlgn="b"/>
                      <a:r>
                        <a:rPr lang="ru-RU" sz="1200" b="1" u="none" strike="noStrike" dirty="0">
                          <a:effectLst/>
                          <a:latin typeface="Times New Roman" panose="02020603050405020304" pitchFamily="18" charset="0"/>
                          <a:cs typeface="Times New Roman" panose="02020603050405020304" pitchFamily="18" charset="0"/>
                        </a:rPr>
                        <a:t>Амбулаторная коронарография (88.55, 88.56)</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 </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31</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0" u="none" strike="noStrike">
                          <a:effectLst/>
                          <a:latin typeface="Times New Roman" panose="02020603050405020304" pitchFamily="18" charset="0"/>
                          <a:cs typeface="Times New Roman" panose="02020603050405020304" pitchFamily="18" charset="0"/>
                        </a:rPr>
                        <a:t>15</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390375442"/>
                  </a:ext>
                </a:extLst>
              </a:tr>
              <a:tr h="264815">
                <a:tc gridSpan="2">
                  <a:txBody>
                    <a:bodyPr/>
                    <a:lstStyle/>
                    <a:p>
                      <a:pPr algn="l" fontAlgn="ctr"/>
                      <a:r>
                        <a:rPr lang="en-US" sz="1200" b="1" u="none" strike="noStrike" dirty="0">
                          <a:effectLst/>
                          <a:latin typeface="Times New Roman" panose="02020603050405020304" pitchFamily="18" charset="0"/>
                          <a:cs typeface="Times New Roman" panose="02020603050405020304" pitchFamily="18" charset="0"/>
                        </a:rPr>
                        <a:t>        </a:t>
                      </a:r>
                      <a:r>
                        <a:rPr lang="ru-RU" sz="1200" b="1" u="none" strike="noStrike" dirty="0" err="1">
                          <a:effectLst/>
                          <a:latin typeface="Times New Roman" panose="02020603050405020304" pitchFamily="18" charset="0"/>
                          <a:cs typeface="Times New Roman" panose="02020603050405020304" pitchFamily="18" charset="0"/>
                        </a:rPr>
                        <a:t>Жалпы</a:t>
                      </a:r>
                      <a:r>
                        <a:rPr lang="ru-RU" sz="1200" b="1" u="none" strike="noStrike" dirty="0">
                          <a:effectLst/>
                          <a:latin typeface="Times New Roman" panose="02020603050405020304" pitchFamily="18" charset="0"/>
                          <a:cs typeface="Times New Roman" panose="02020603050405020304" pitchFamily="18" charset="0"/>
                        </a:rPr>
                        <a:t>:</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ctr">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hMerge="1">
                  <a:txBody>
                    <a:bodyPr/>
                    <a:lstStyle/>
                    <a:p>
                      <a:endParaRPr lang="ru-RU"/>
                    </a:p>
                  </a:txBody>
                  <a:tcPr/>
                </a:tc>
                <a:tc>
                  <a:txBody>
                    <a:bodyPr/>
                    <a:lstStyle/>
                    <a:p>
                      <a:pPr algn="ctr" fontAlgn="b"/>
                      <a:r>
                        <a:rPr lang="ru-RU" sz="1200" b="1" u="none" strike="noStrike" dirty="0">
                          <a:effectLst/>
                          <a:latin typeface="Times New Roman" panose="02020603050405020304" pitchFamily="18" charset="0"/>
                          <a:cs typeface="Times New Roman" panose="02020603050405020304" pitchFamily="18" charset="0"/>
                        </a:rPr>
                        <a:t>396</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1" u="none" strike="noStrike" dirty="0">
                          <a:effectLst/>
                          <a:latin typeface="Times New Roman" panose="02020603050405020304" pitchFamily="18" charset="0"/>
                          <a:cs typeface="Times New Roman" panose="02020603050405020304" pitchFamily="18" charset="0"/>
                        </a:rPr>
                        <a:t>919</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tc>
                  <a:txBody>
                    <a:bodyPr/>
                    <a:lstStyle/>
                    <a:p>
                      <a:pPr algn="ctr" fontAlgn="b"/>
                      <a:r>
                        <a:rPr lang="ru-RU" sz="1200" b="1" u="none" strike="noStrike" dirty="0">
                          <a:effectLst/>
                          <a:latin typeface="Times New Roman" panose="02020603050405020304" pitchFamily="18" charset="0"/>
                          <a:cs typeface="Times New Roman" panose="02020603050405020304" pitchFamily="18" charset="0"/>
                        </a:rPr>
                        <a:t>306</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213" marR="9213" marT="9213" marB="0" anchor="b">
                    <a:gradFill>
                      <a:gsLst>
                        <a:gs pos="0">
                          <a:schemeClr val="accent1">
                            <a:lumMod val="5000"/>
                            <a:lumOff val="95000"/>
                            <a:alpha val="15000"/>
                          </a:schemeClr>
                        </a:gs>
                        <a:gs pos="11000">
                          <a:schemeClr val="accent1">
                            <a:lumMod val="45000"/>
                            <a:lumOff val="55000"/>
                          </a:schemeClr>
                        </a:gs>
                        <a:gs pos="25000">
                          <a:schemeClr val="accent1">
                            <a:lumMod val="30000"/>
                            <a:lumOff val="70000"/>
                            <a:alpha val="88000"/>
                          </a:schemeClr>
                        </a:gs>
                      </a:gsLst>
                      <a:lin ang="5400000" scaled="1"/>
                    </a:gradFill>
                  </a:tcPr>
                </a:tc>
                <a:extLst>
                  <a:ext uri="{0D108BD9-81ED-4DB2-BD59-A6C34878D82A}">
                    <a16:rowId xmlns:a16="http://schemas.microsoft.com/office/drawing/2014/main" val="741772830"/>
                  </a:ext>
                </a:extLst>
              </a:tr>
            </a:tbl>
          </a:graphicData>
        </a:graphic>
      </p:graphicFrame>
    </p:spTree>
    <p:extLst>
      <p:ext uri="{BB962C8B-B14F-4D97-AF65-F5344CB8AC3E}">
        <p14:creationId xmlns:p14="http://schemas.microsoft.com/office/powerpoint/2010/main" val="1637849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6555D765-1707-4AE5-8A7C-2800049FA352}"/>
              </a:ext>
            </a:extLst>
          </p:cNvPr>
          <p:cNvSpPr>
            <a:spLocks noGrp="1"/>
          </p:cNvSpPr>
          <p:nvPr>
            <p:ph type="title"/>
          </p:nvPr>
        </p:nvSpPr>
        <p:spPr>
          <a:xfrm>
            <a:off x="4042163" y="178400"/>
            <a:ext cx="4598126" cy="662781"/>
          </a:xfrm>
        </p:spPr>
        <p:txBody>
          <a:bodyPr>
            <a:normAutofit/>
          </a:bodyPr>
          <a:lstStyle/>
          <a:p>
            <a:pPr algn="r"/>
            <a:r>
              <a:rPr lang="ru-RU" sz="2000" i="1" dirty="0" err="1">
                <a:latin typeface="Times New Roman" pitchFamily="18" charset="0"/>
                <a:cs typeface="Times New Roman" pitchFamily="18" charset="0"/>
              </a:rPr>
              <a:t>Емхананың</a:t>
            </a:r>
            <a:r>
              <a:rPr lang="ru-RU" sz="2000" i="1" dirty="0">
                <a:latin typeface="Times New Roman" pitchFamily="18" charset="0"/>
                <a:cs typeface="Times New Roman" pitchFamily="18" charset="0"/>
              </a:rPr>
              <a:t> </a:t>
            </a:r>
            <a:r>
              <a:rPr lang="ru-RU" sz="2000" i="1" dirty="0" err="1">
                <a:latin typeface="Times New Roman" pitchFamily="18" charset="0"/>
                <a:cs typeface="Times New Roman" pitchFamily="18" charset="0"/>
              </a:rPr>
              <a:t>сапалық</a:t>
            </a:r>
            <a:r>
              <a:rPr lang="ru-RU" sz="2000" i="1" dirty="0">
                <a:latin typeface="Times New Roman" pitchFamily="18" charset="0"/>
                <a:cs typeface="Times New Roman" pitchFamily="18" charset="0"/>
              </a:rPr>
              <a:t> </a:t>
            </a:r>
            <a:r>
              <a:rPr lang="ru-RU" sz="2000" i="1" dirty="0" err="1">
                <a:latin typeface="Times New Roman" pitchFamily="18" charset="0"/>
                <a:cs typeface="Times New Roman" pitchFamily="18" charset="0"/>
              </a:rPr>
              <a:t>көрсеткіштері</a:t>
            </a:r>
            <a:r>
              <a:rPr lang="ru-RU" sz="2000" i="1" dirty="0">
                <a:latin typeface="Times New Roman" pitchFamily="18" charset="0"/>
                <a:cs typeface="Times New Roman" pitchFamily="18" charset="0"/>
              </a:rPr>
              <a:t> </a:t>
            </a:r>
            <a:endParaRPr lang="ru-RU" sz="2000" i="1" dirty="0"/>
          </a:p>
        </p:txBody>
      </p:sp>
      <p:sp>
        <p:nvSpPr>
          <p:cNvPr id="11" name="TextBox 10">
            <a:extLst>
              <a:ext uri="{FF2B5EF4-FFF2-40B4-BE49-F238E27FC236}">
                <a16:creationId xmlns:a16="http://schemas.microsoft.com/office/drawing/2014/main" id="{3C31C874-7A58-453A-B43C-547CCDBCCAFD}"/>
              </a:ext>
            </a:extLst>
          </p:cNvPr>
          <p:cNvSpPr txBox="1"/>
          <p:nvPr/>
        </p:nvSpPr>
        <p:spPr>
          <a:xfrm>
            <a:off x="1541417" y="915356"/>
            <a:ext cx="8850683" cy="1107996"/>
          </a:xfrm>
          <a:prstGeom prst="rect">
            <a:avLst/>
          </a:prstGeom>
          <a:noFill/>
        </p:spPr>
        <p:txBody>
          <a:bodyPr wrap="square">
            <a:spAutoFit/>
          </a:bodyPr>
          <a:lstStyle/>
          <a:p>
            <a:pPr algn="just"/>
            <a:r>
              <a:rPr lang="kk-KZ" dirty="0">
                <a:latin typeface="Times New Roman" pitchFamily="18" charset="0"/>
                <a:cs typeface="Times New Roman" pitchFamily="18" charset="0"/>
              </a:rPr>
              <a:t> </a:t>
            </a:r>
            <a:r>
              <a:rPr lang="kk-KZ" sz="1600" dirty="0">
                <a:latin typeface="Times New Roman" pitchFamily="18" charset="0"/>
                <a:cs typeface="Times New Roman" pitchFamily="18" charset="0"/>
              </a:rPr>
              <a:t>№2 Қалалық аурухана емханасына тіркелген халық саны – 32 277.</a:t>
            </a:r>
          </a:p>
          <a:p>
            <a:pPr marL="174625" indent="-174625" algn="just">
              <a:buFont typeface="Wingdings" panose="05000000000000000000" pitchFamily="2" charset="2"/>
              <a:buChar char="Ø"/>
            </a:pPr>
            <a:r>
              <a:rPr lang="kk-KZ" sz="1600" dirty="0">
                <a:latin typeface="Times New Roman" pitchFamily="18" charset="0"/>
                <a:cs typeface="Times New Roman" pitchFamily="18" charset="0"/>
              </a:rPr>
              <a:t> ЖТД 16 аймақ, 1 жалпы тәжірибелі дәрігердің орташа жүктемесі – 1561 тұрғын. </a:t>
            </a:r>
          </a:p>
          <a:p>
            <a:pPr algn="just">
              <a:buFont typeface="Wingdings" pitchFamily="2" charset="2"/>
              <a:buChar char="Ø"/>
            </a:pPr>
            <a:r>
              <a:rPr lang="kk-KZ" sz="1600" dirty="0">
                <a:latin typeface="Times New Roman" pitchFamily="18" charset="0"/>
                <a:cs typeface="Times New Roman" pitchFamily="18" charset="0"/>
              </a:rPr>
              <a:t> Терапиялық 2 аймақ, аймаққа тіркелген тұрғындар саны – 1580.</a:t>
            </a:r>
            <a:r>
              <a:rPr lang="ru-RU" sz="1600" dirty="0"/>
              <a:t> </a:t>
            </a:r>
          </a:p>
          <a:p>
            <a:pPr algn="just">
              <a:buFont typeface="Wingdings" pitchFamily="2" charset="2"/>
              <a:buChar char="Ø"/>
            </a:pPr>
            <a:r>
              <a:rPr lang="kk-KZ" sz="1600" dirty="0">
                <a:latin typeface="Times New Roman" pitchFamily="18" charset="0"/>
                <a:cs typeface="Times New Roman" pitchFamily="18" charset="0"/>
              </a:rPr>
              <a:t> Педиатриялық аймақтар барлығы – 8, 1 педиатр дәрігердің орташа жүктемесі – 517 бала.</a:t>
            </a:r>
            <a:endParaRPr lang="ru-RU" sz="1600" dirty="0"/>
          </a:p>
        </p:txBody>
      </p:sp>
      <p:graphicFrame>
        <p:nvGraphicFramePr>
          <p:cNvPr id="13" name="Таблица 12">
            <a:extLst>
              <a:ext uri="{FF2B5EF4-FFF2-40B4-BE49-F238E27FC236}">
                <a16:creationId xmlns:a16="http://schemas.microsoft.com/office/drawing/2014/main" id="{BD8AF94D-69A9-4399-A156-22451E2467D9}"/>
              </a:ext>
            </a:extLst>
          </p:cNvPr>
          <p:cNvGraphicFramePr>
            <a:graphicFrameLocks noGrp="1"/>
          </p:cNvGraphicFramePr>
          <p:nvPr>
            <p:extLst>
              <p:ext uri="{D42A27DB-BD31-4B8C-83A1-F6EECF244321}">
                <p14:modId xmlns:p14="http://schemas.microsoft.com/office/powerpoint/2010/main" val="2428621207"/>
              </p:ext>
            </p:extLst>
          </p:nvPr>
        </p:nvGraphicFramePr>
        <p:xfrm>
          <a:off x="1323704" y="2171701"/>
          <a:ext cx="9248502" cy="4069627"/>
        </p:xfrm>
        <a:graphic>
          <a:graphicData uri="http://schemas.openxmlformats.org/drawingml/2006/table">
            <a:tbl>
              <a:tblPr>
                <a:tableStyleId>{69CF1AB2-1976-4502-BF36-3FF5EA218861}</a:tableStyleId>
              </a:tblPr>
              <a:tblGrid>
                <a:gridCol w="585203">
                  <a:extLst>
                    <a:ext uri="{9D8B030D-6E8A-4147-A177-3AD203B41FA5}">
                      <a16:colId xmlns:a16="http://schemas.microsoft.com/office/drawing/2014/main" val="20000"/>
                    </a:ext>
                  </a:extLst>
                </a:gridCol>
                <a:gridCol w="5011072">
                  <a:extLst>
                    <a:ext uri="{9D8B030D-6E8A-4147-A177-3AD203B41FA5}">
                      <a16:colId xmlns:a16="http://schemas.microsoft.com/office/drawing/2014/main" val="20001"/>
                    </a:ext>
                  </a:extLst>
                </a:gridCol>
                <a:gridCol w="1421309">
                  <a:extLst>
                    <a:ext uri="{9D8B030D-6E8A-4147-A177-3AD203B41FA5}">
                      <a16:colId xmlns:a16="http://schemas.microsoft.com/office/drawing/2014/main" val="20002"/>
                    </a:ext>
                  </a:extLst>
                </a:gridCol>
                <a:gridCol w="2230918">
                  <a:extLst>
                    <a:ext uri="{9D8B030D-6E8A-4147-A177-3AD203B41FA5}">
                      <a16:colId xmlns:a16="http://schemas.microsoft.com/office/drawing/2014/main" val="20003"/>
                    </a:ext>
                  </a:extLst>
                </a:gridCol>
              </a:tblGrid>
              <a:tr h="403639">
                <a:tc>
                  <a:txBody>
                    <a:bodyPr/>
                    <a:lstStyle/>
                    <a:p>
                      <a:pPr algn="ctr" fontAlgn="ctr"/>
                      <a:endParaRPr lang="ru-RU" sz="1400" b="1" u="none" strike="noStrike"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ctr" fontAlgn="ctr"/>
                      <a:r>
                        <a:rPr lang="ru-RU" sz="1400" b="1" u="none" strike="noStrike" dirty="0" err="1">
                          <a:solidFill>
                            <a:schemeClr val="tx1"/>
                          </a:solidFill>
                          <a:latin typeface="Times New Roman" panose="02020603050405020304" pitchFamily="18" charset="0"/>
                          <a:cs typeface="Times New Roman" panose="02020603050405020304" pitchFamily="18" charset="0"/>
                        </a:rPr>
                        <a:t>Көрсеткіштердің</a:t>
                      </a:r>
                      <a:r>
                        <a:rPr lang="ru-RU" sz="1400" b="1" u="none" strike="noStrike" baseline="0" dirty="0">
                          <a:solidFill>
                            <a:schemeClr val="tx1"/>
                          </a:solidFill>
                          <a:latin typeface="Times New Roman" panose="02020603050405020304" pitchFamily="18" charset="0"/>
                          <a:cs typeface="Times New Roman" panose="02020603050405020304" pitchFamily="18" charset="0"/>
                        </a:rPr>
                        <a:t> </a:t>
                      </a:r>
                      <a:r>
                        <a:rPr lang="ru-RU" sz="1400" b="1" u="none" strike="noStrike" baseline="0" dirty="0" err="1">
                          <a:solidFill>
                            <a:schemeClr val="tx1"/>
                          </a:solidFill>
                          <a:latin typeface="Times New Roman" panose="02020603050405020304" pitchFamily="18" charset="0"/>
                          <a:cs typeface="Times New Roman" panose="02020603050405020304" pitchFamily="18" charset="0"/>
                        </a:rPr>
                        <a:t>а</a:t>
                      </a:r>
                      <a:r>
                        <a:rPr lang="ru-RU" sz="1400" b="1" u="none" strike="noStrike" dirty="0" err="1">
                          <a:solidFill>
                            <a:schemeClr val="tx1"/>
                          </a:solidFill>
                          <a:latin typeface="Times New Roman" panose="02020603050405020304" pitchFamily="18" charset="0"/>
                          <a:cs typeface="Times New Roman" panose="02020603050405020304" pitchFamily="18" charset="0"/>
                        </a:rPr>
                        <a:t>тауы</a:t>
                      </a:r>
                      <a:endParaRPr lang="ru-RU" sz="1400" b="1" i="0" u="none" strike="noStrike"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ctr" fontAlgn="ctr"/>
                      <a:r>
                        <a:rPr lang="ru-RU" sz="1400" b="1" u="none" strike="noStrike" dirty="0">
                          <a:solidFill>
                            <a:schemeClr val="tx1"/>
                          </a:solidFill>
                          <a:latin typeface="Times New Roman" panose="02020603050405020304" pitchFamily="18" charset="0"/>
                          <a:cs typeface="Times New Roman" panose="02020603050405020304" pitchFamily="18" charset="0"/>
                        </a:rPr>
                        <a:t>2022ж</a:t>
                      </a:r>
                      <a:r>
                        <a:rPr lang="ru-RU" sz="1400" b="1" u="none" strike="noStrike" baseline="0" dirty="0">
                          <a:solidFill>
                            <a:schemeClr val="tx1"/>
                          </a:solidFill>
                          <a:latin typeface="Times New Roman" panose="02020603050405020304" pitchFamily="18" charset="0"/>
                          <a:cs typeface="Times New Roman" panose="02020603050405020304" pitchFamily="18" charset="0"/>
                        </a:rPr>
                        <a:t> 8 </a:t>
                      </a:r>
                      <a:r>
                        <a:rPr lang="ru-RU" sz="1400" b="1" u="none" strike="noStrike" baseline="0" dirty="0" err="1">
                          <a:solidFill>
                            <a:schemeClr val="tx1"/>
                          </a:solidFill>
                          <a:latin typeface="Times New Roman" panose="02020603050405020304" pitchFamily="18" charset="0"/>
                          <a:cs typeface="Times New Roman" panose="02020603050405020304" pitchFamily="18" charset="0"/>
                        </a:rPr>
                        <a:t>айы</a:t>
                      </a:r>
                      <a:r>
                        <a:rPr lang="ru-RU" sz="1400" b="1" u="none" strike="noStrike" dirty="0">
                          <a:solidFill>
                            <a:schemeClr val="tx1"/>
                          </a:solidFill>
                          <a:latin typeface="Times New Roman" panose="02020603050405020304" pitchFamily="18" charset="0"/>
                          <a:cs typeface="Times New Roman" panose="02020603050405020304" pitchFamily="18" charset="0"/>
                        </a:rPr>
                        <a:t> </a:t>
                      </a:r>
                      <a:endParaRPr lang="ru-RU" sz="1400" b="1" i="0" u="none" strike="noStrike"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ctr" fontAlgn="ctr"/>
                      <a:r>
                        <a:rPr lang="ru-RU" sz="1400" b="1" u="none" strike="noStrike" dirty="0">
                          <a:solidFill>
                            <a:schemeClr val="tx1"/>
                          </a:solidFill>
                          <a:latin typeface="Times New Roman" panose="02020603050405020304" pitchFamily="18" charset="0"/>
                          <a:cs typeface="Times New Roman" panose="02020603050405020304" pitchFamily="18" charset="0"/>
                        </a:rPr>
                        <a:t>2023ж 8 </a:t>
                      </a:r>
                      <a:r>
                        <a:rPr lang="ru-RU" sz="1400" b="1" u="none" strike="noStrike" dirty="0" err="1">
                          <a:solidFill>
                            <a:schemeClr val="tx1"/>
                          </a:solidFill>
                          <a:latin typeface="Times New Roman" panose="02020603050405020304" pitchFamily="18" charset="0"/>
                          <a:cs typeface="Times New Roman" panose="02020603050405020304" pitchFamily="18" charset="0"/>
                        </a:rPr>
                        <a:t>айы</a:t>
                      </a:r>
                      <a:r>
                        <a:rPr lang="ru-RU" sz="1400" b="1" u="none" strike="noStrike" baseline="0" dirty="0">
                          <a:solidFill>
                            <a:schemeClr val="tx1"/>
                          </a:solidFill>
                          <a:latin typeface="Times New Roman" panose="02020603050405020304" pitchFamily="18" charset="0"/>
                          <a:cs typeface="Times New Roman" panose="02020603050405020304" pitchFamily="18" charset="0"/>
                        </a:rPr>
                        <a:t> </a:t>
                      </a:r>
                      <a:endParaRPr lang="ru-RU" sz="1400" b="1" i="0" u="none" strike="noStrike"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extLst>
                  <a:ext uri="{0D108BD9-81ED-4DB2-BD59-A6C34878D82A}">
                    <a16:rowId xmlns:a16="http://schemas.microsoft.com/office/drawing/2014/main" val="10000"/>
                  </a:ext>
                </a:extLst>
              </a:tr>
              <a:tr h="298490">
                <a:tc>
                  <a:txBody>
                    <a:bodyPr/>
                    <a:lstStyle/>
                    <a:p>
                      <a:pPr algn="ctr" fontAlgn="ctr"/>
                      <a:r>
                        <a:rPr lang="ru-RU" sz="1400" b="1" i="0" u="none" strike="noStrike" dirty="0">
                          <a:solidFill>
                            <a:schemeClr val="tx1"/>
                          </a:solidFill>
                          <a:latin typeface="Times New Roman" panose="02020603050405020304" pitchFamily="18" charset="0"/>
                          <a:cs typeface="Times New Roman" panose="02020603050405020304" pitchFamily="18" charset="0"/>
                        </a:rPr>
                        <a:t>1</a:t>
                      </a:r>
                    </a:p>
                  </a:txBody>
                  <a:tcPr marL="6684" marR="6684" marT="6684" marB="0" anchor="ctr">
                    <a:solidFill>
                      <a:schemeClr val="bg1"/>
                    </a:solidFill>
                  </a:tcPr>
                </a:tc>
                <a:tc>
                  <a:txBody>
                    <a:bodyPr/>
                    <a:lstStyle/>
                    <a:p>
                      <a:pPr marL="0" marR="0" indent="0" algn="l" defTabSz="685800" rtl="0" eaLnBrk="1" fontAlgn="ctr" latinLnBrk="0" hangingPunct="1">
                        <a:lnSpc>
                          <a:spcPct val="100000"/>
                        </a:lnSpc>
                        <a:spcBef>
                          <a:spcPts val="0"/>
                        </a:spcBef>
                        <a:spcAft>
                          <a:spcPts val="0"/>
                        </a:spcAft>
                        <a:buClrTx/>
                        <a:buSzTx/>
                        <a:buFontTx/>
                        <a:buNone/>
                        <a:tabLst/>
                        <a:defRPr/>
                      </a:pPr>
                      <a:r>
                        <a:rPr lang="kk-KZ" sz="1400" b="0" i="0" u="none" strike="noStrike" noProof="0" dirty="0">
                          <a:solidFill>
                            <a:schemeClr val="tx1"/>
                          </a:solidFill>
                          <a:latin typeface="Times New Roman" panose="02020603050405020304" pitchFamily="18" charset="0"/>
                          <a:cs typeface="Times New Roman" panose="02020603050405020304" pitchFamily="18" charset="0"/>
                        </a:rPr>
                        <a:t>Жалпы халық</a:t>
                      </a:r>
                      <a:r>
                        <a:rPr lang="kk-KZ" sz="1400" b="0" i="0" u="none" strike="noStrike" baseline="0" noProof="0" dirty="0">
                          <a:solidFill>
                            <a:schemeClr val="tx1"/>
                          </a:solidFill>
                          <a:latin typeface="Times New Roman" panose="02020603050405020304" pitchFamily="18" charset="0"/>
                          <a:cs typeface="Times New Roman" panose="02020603050405020304" pitchFamily="18" charset="0"/>
                        </a:rPr>
                        <a:t> саны</a:t>
                      </a:r>
                      <a:endParaRPr lang="kk-KZ" sz="1400" b="0" i="0" u="none" strike="noStrike" noProof="0"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ctr">
                        <a:lnSpc>
                          <a:spcPct val="115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48 347</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bg1"/>
                    </a:solidFill>
                  </a:tcPr>
                </a:tc>
                <a:tc>
                  <a:txBody>
                    <a:bodyPr/>
                    <a:lstStyle/>
                    <a:p>
                      <a:pPr algn="ctr">
                        <a:lnSpc>
                          <a:spcPct val="115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32 277</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962763528"/>
                  </a:ext>
                </a:extLst>
              </a:tr>
              <a:tr h="512233">
                <a:tc>
                  <a:txBody>
                    <a:bodyPr/>
                    <a:lstStyle/>
                    <a:p>
                      <a:pPr algn="ctr" fontAlgn="ctr"/>
                      <a:r>
                        <a:rPr lang="ru-RU" sz="1400" b="1" i="0" u="none" strike="noStrike" dirty="0">
                          <a:solidFill>
                            <a:schemeClr val="tx1"/>
                          </a:solidFill>
                          <a:latin typeface="Times New Roman" panose="02020603050405020304" pitchFamily="18" charset="0"/>
                          <a:cs typeface="Times New Roman" panose="02020603050405020304" pitchFamily="18" charset="0"/>
                        </a:rPr>
                        <a:t>2</a:t>
                      </a:r>
                    </a:p>
                  </a:txBody>
                  <a:tcPr marL="6684" marR="6684" marT="6684" marB="0" anchor="ctr">
                    <a:solidFill>
                      <a:schemeClr val="bg1"/>
                    </a:solidFill>
                  </a:tcPr>
                </a:tc>
                <a:tc>
                  <a:txBody>
                    <a:bodyPr/>
                    <a:lstStyle/>
                    <a:p>
                      <a:pPr marL="0" marR="0" indent="0" algn="l" defTabSz="685800" rtl="0" eaLnBrk="1" fontAlgn="ctr" latinLnBrk="0" hangingPunct="1">
                        <a:lnSpc>
                          <a:spcPct val="100000"/>
                        </a:lnSpc>
                        <a:spcBef>
                          <a:spcPts val="0"/>
                        </a:spcBef>
                        <a:spcAft>
                          <a:spcPts val="0"/>
                        </a:spcAft>
                        <a:buClrTx/>
                        <a:buSzTx/>
                        <a:buFontTx/>
                        <a:buNone/>
                        <a:tabLst/>
                        <a:defRPr/>
                      </a:pPr>
                      <a:r>
                        <a:rPr lang="kk-KZ" sz="1400" b="0" u="none" strike="noStrike" noProof="0" dirty="0">
                          <a:solidFill>
                            <a:schemeClr val="tx1"/>
                          </a:solidFill>
                          <a:latin typeface="Times New Roman" panose="02020603050405020304" pitchFamily="18" charset="0"/>
                          <a:cs typeface="Times New Roman" panose="02020603050405020304" pitchFamily="18" charset="0"/>
                        </a:rPr>
                        <a:t>Жалпы қаралғандар</a:t>
                      </a:r>
                      <a:r>
                        <a:rPr lang="en-US" sz="1400" b="0" u="none" strike="noStrike" noProof="0" dirty="0">
                          <a:solidFill>
                            <a:schemeClr val="tx1"/>
                          </a:solidFill>
                          <a:latin typeface="Times New Roman" panose="02020603050405020304" pitchFamily="18" charset="0"/>
                          <a:cs typeface="Times New Roman" panose="02020603050405020304" pitchFamily="18" charset="0"/>
                        </a:rPr>
                        <a:t> </a:t>
                      </a:r>
                      <a:r>
                        <a:rPr lang="kk-KZ" sz="1400" b="0" u="none" strike="noStrike" noProof="0" dirty="0">
                          <a:solidFill>
                            <a:schemeClr val="tx1"/>
                          </a:solidFill>
                          <a:latin typeface="Times New Roman" panose="02020603050405020304" pitchFamily="18" charset="0"/>
                          <a:cs typeface="Times New Roman" panose="02020603050405020304" pitchFamily="18" charset="0"/>
                        </a:rPr>
                        <a:t>( стоматолог,</a:t>
                      </a:r>
                      <a:r>
                        <a:rPr lang="kk-KZ" sz="1400" b="0" u="none" strike="noStrike" baseline="0" noProof="0" dirty="0">
                          <a:solidFill>
                            <a:schemeClr val="tx1"/>
                          </a:solidFill>
                          <a:latin typeface="Times New Roman" panose="02020603050405020304" pitchFamily="18" charset="0"/>
                          <a:cs typeface="Times New Roman" panose="02020603050405020304" pitchFamily="18" charset="0"/>
                        </a:rPr>
                        <a:t> психолог, әлеуметтік қызметкерлер, фтизиатрды қосқанда)</a:t>
                      </a:r>
                      <a:endParaRPr lang="kk-KZ" sz="1400" b="0" i="0" u="none" strike="noStrike" noProof="0"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ctr">
                        <a:lnSpc>
                          <a:spcPct val="115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184 545</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bg1"/>
                    </a:solidFill>
                  </a:tcPr>
                </a:tc>
                <a:tc>
                  <a:txBody>
                    <a:bodyPr/>
                    <a:lstStyle/>
                    <a:p>
                      <a:pPr algn="ctr">
                        <a:lnSpc>
                          <a:spcPct val="115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140 238</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1"/>
                  </a:ext>
                </a:extLst>
              </a:tr>
              <a:tr h="266802">
                <a:tc>
                  <a:txBody>
                    <a:bodyPr/>
                    <a:lstStyle/>
                    <a:p>
                      <a:pPr algn="ctr" fontAlgn="ctr"/>
                      <a:r>
                        <a:rPr lang="ru-RU" sz="1400" b="1" i="0" u="none" strike="noStrike" dirty="0">
                          <a:solidFill>
                            <a:schemeClr val="tx1"/>
                          </a:solidFill>
                          <a:latin typeface="Times New Roman" panose="02020603050405020304" pitchFamily="18" charset="0"/>
                          <a:cs typeface="Times New Roman" panose="02020603050405020304" pitchFamily="18" charset="0"/>
                        </a:rPr>
                        <a:t>3</a:t>
                      </a:r>
                    </a:p>
                  </a:txBody>
                  <a:tcPr marL="6684" marR="6684" marT="6684" marB="0" anchor="ctr">
                    <a:solidFill>
                      <a:schemeClr val="bg1"/>
                    </a:solidFill>
                  </a:tcPr>
                </a:tc>
                <a:tc>
                  <a:txBody>
                    <a:bodyPr/>
                    <a:lstStyle/>
                    <a:p>
                      <a:pPr algn="l" fontAlgn="ctr"/>
                      <a:r>
                        <a:rPr lang="kk-KZ" sz="1400" b="0" u="none" strike="noStrike" noProof="0" dirty="0">
                          <a:solidFill>
                            <a:schemeClr val="tx1"/>
                          </a:solidFill>
                          <a:latin typeface="Times New Roman" panose="02020603050405020304" pitchFamily="18" charset="0"/>
                          <a:cs typeface="Times New Roman" panose="02020603050405020304" pitchFamily="18" charset="0"/>
                        </a:rPr>
                        <a:t>Жалпы аурушаңдық</a:t>
                      </a:r>
                      <a:endParaRPr lang="kk-KZ" sz="1400" b="0" i="0" u="none" strike="noStrike" noProof="0"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ctr">
                        <a:lnSpc>
                          <a:spcPct val="115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40 242</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bg1"/>
                    </a:solidFill>
                  </a:tcPr>
                </a:tc>
                <a:tc>
                  <a:txBody>
                    <a:bodyPr/>
                    <a:lstStyle/>
                    <a:p>
                      <a:pPr algn="ctr">
                        <a:lnSpc>
                          <a:spcPct val="115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21 779</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977848247"/>
                  </a:ext>
                </a:extLst>
              </a:tr>
              <a:tr h="266802">
                <a:tc>
                  <a:txBody>
                    <a:bodyPr/>
                    <a:lstStyle/>
                    <a:p>
                      <a:pPr algn="ctr" fontAlgn="ctr"/>
                      <a:r>
                        <a:rPr lang="ru-RU" sz="1400" b="1" i="0" u="none" strike="noStrike" dirty="0">
                          <a:solidFill>
                            <a:schemeClr val="tx1"/>
                          </a:solidFill>
                          <a:latin typeface="Times New Roman" panose="02020603050405020304" pitchFamily="18" charset="0"/>
                          <a:cs typeface="Times New Roman" panose="02020603050405020304" pitchFamily="18" charset="0"/>
                        </a:rPr>
                        <a:t>4</a:t>
                      </a:r>
                    </a:p>
                  </a:txBody>
                  <a:tcPr marL="6684" marR="6684" marT="6684" marB="0" anchor="ctr">
                    <a:solidFill>
                      <a:schemeClr val="bg1"/>
                    </a:solidFill>
                  </a:tcPr>
                </a:tc>
                <a:tc>
                  <a:txBody>
                    <a:bodyPr/>
                    <a:lstStyle/>
                    <a:p>
                      <a:pPr algn="l" fontAlgn="ctr"/>
                      <a:r>
                        <a:rPr lang="kk-KZ" sz="1400" b="0" u="none" strike="noStrike" noProof="0" dirty="0">
                          <a:solidFill>
                            <a:schemeClr val="tx1"/>
                          </a:solidFill>
                          <a:latin typeface="Times New Roman" panose="02020603050405020304" pitchFamily="18" charset="0"/>
                          <a:cs typeface="Times New Roman" panose="02020603050405020304" pitchFamily="18" charset="0"/>
                        </a:rPr>
                        <a:t>Алғаш рет анықталған аурушаңдық</a:t>
                      </a:r>
                      <a:endParaRPr lang="kk-KZ" sz="1400" b="0" i="0" u="none" strike="noStrike" noProof="0"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ctr">
                        <a:lnSpc>
                          <a:spcPct val="115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13 459</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bg1"/>
                    </a:solidFill>
                  </a:tcPr>
                </a:tc>
                <a:tc>
                  <a:txBody>
                    <a:bodyPr/>
                    <a:lstStyle/>
                    <a:p>
                      <a:pPr algn="ctr">
                        <a:lnSpc>
                          <a:spcPct val="115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7 612</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3682360892"/>
                  </a:ext>
                </a:extLst>
              </a:tr>
              <a:tr h="266802">
                <a:tc>
                  <a:txBody>
                    <a:bodyPr/>
                    <a:lstStyle/>
                    <a:p>
                      <a:pPr algn="ctr" fontAlgn="ctr"/>
                      <a:r>
                        <a:rPr lang="kk-KZ" sz="1400" b="1" i="0" u="none" strike="noStrike" dirty="0">
                          <a:solidFill>
                            <a:schemeClr val="tx1"/>
                          </a:solidFill>
                          <a:latin typeface="Times New Roman" panose="02020603050405020304" pitchFamily="18" charset="0"/>
                          <a:cs typeface="Times New Roman" panose="02020603050405020304" pitchFamily="18" charset="0"/>
                        </a:rPr>
                        <a:t>5</a:t>
                      </a:r>
                    </a:p>
                  </a:txBody>
                  <a:tcPr marL="6684" marR="6684" marT="6684" marB="0" anchor="ctr">
                    <a:solidFill>
                      <a:schemeClr val="bg1"/>
                    </a:solidFill>
                  </a:tcPr>
                </a:tc>
                <a:tc>
                  <a:txBody>
                    <a:bodyPr/>
                    <a:lstStyle/>
                    <a:p>
                      <a:pPr algn="l" rtl="0" fontAlgn="ctr"/>
                      <a:r>
                        <a:rPr lang="ru-RU" sz="1400" b="0" u="none" strike="noStrike" dirty="0" err="1">
                          <a:solidFill>
                            <a:schemeClr val="tx1"/>
                          </a:solidFill>
                          <a:latin typeface="Times New Roman" panose="02020603050405020304" pitchFamily="18" charset="0"/>
                          <a:cs typeface="Times New Roman" panose="02020603050405020304" pitchFamily="18" charset="0"/>
                        </a:rPr>
                        <a:t>Босану</a:t>
                      </a:r>
                      <a:r>
                        <a:rPr lang="ru-RU" sz="1400" b="0" u="none" strike="noStrike" dirty="0">
                          <a:solidFill>
                            <a:schemeClr val="tx1"/>
                          </a:solidFill>
                          <a:latin typeface="Times New Roman" panose="02020603050405020304" pitchFamily="18" charset="0"/>
                          <a:cs typeface="Times New Roman" panose="02020603050405020304" pitchFamily="18" charset="0"/>
                        </a:rPr>
                        <a:t> </a:t>
                      </a:r>
                      <a:r>
                        <a:rPr lang="ru-RU" sz="1400" b="0" u="none" strike="noStrike" dirty="0" err="1">
                          <a:solidFill>
                            <a:schemeClr val="tx1"/>
                          </a:solidFill>
                          <a:latin typeface="Times New Roman" panose="02020603050405020304" pitchFamily="18" charset="0"/>
                          <a:cs typeface="Times New Roman" panose="02020603050405020304" pitchFamily="18" charset="0"/>
                        </a:rPr>
                        <a:t>жасындағы</a:t>
                      </a:r>
                      <a:r>
                        <a:rPr lang="ru-RU" sz="1400" b="0" u="none" strike="noStrike" dirty="0">
                          <a:solidFill>
                            <a:schemeClr val="tx1"/>
                          </a:solidFill>
                          <a:latin typeface="Times New Roman" panose="02020603050405020304" pitchFamily="18" charset="0"/>
                          <a:cs typeface="Times New Roman" panose="02020603050405020304" pitchFamily="18" charset="0"/>
                        </a:rPr>
                        <a:t> </a:t>
                      </a:r>
                      <a:r>
                        <a:rPr lang="ru-RU" sz="1400" b="0" u="none" strike="noStrike" dirty="0" err="1">
                          <a:solidFill>
                            <a:schemeClr val="tx1"/>
                          </a:solidFill>
                          <a:latin typeface="Times New Roman" panose="02020603050405020304" pitchFamily="18" charset="0"/>
                          <a:cs typeface="Times New Roman" panose="02020603050405020304" pitchFamily="18" charset="0"/>
                        </a:rPr>
                        <a:t>әйелдер</a:t>
                      </a:r>
                      <a:r>
                        <a:rPr lang="ru-RU" sz="1400" b="0" u="none" strike="noStrike" dirty="0">
                          <a:solidFill>
                            <a:schemeClr val="tx1"/>
                          </a:solidFill>
                          <a:latin typeface="Times New Roman" panose="02020603050405020304" pitchFamily="18" charset="0"/>
                          <a:cs typeface="Times New Roman" panose="02020603050405020304" pitchFamily="18" charset="0"/>
                        </a:rPr>
                        <a:t> саны</a:t>
                      </a:r>
                      <a:endParaRPr lang="ru-RU" sz="1400" b="0" i="0" u="none" strike="noStrike"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ctr">
                        <a:lnSpc>
                          <a:spcPct val="115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12 427</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kk-KZ" sz="1400" dirty="0">
                          <a:effectLst/>
                          <a:latin typeface="Times New Roman" panose="02020603050405020304" pitchFamily="18" charset="0"/>
                          <a:ea typeface="Times New Roman" panose="02020603050405020304" pitchFamily="18" charset="0"/>
                          <a:cs typeface="Times New Roman" panose="02020603050405020304" pitchFamily="18" charset="0"/>
                        </a:rPr>
                        <a:t>7 927</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525816192"/>
                  </a:ext>
                </a:extLst>
              </a:tr>
              <a:tr h="374873">
                <a:tc>
                  <a:txBody>
                    <a:bodyPr/>
                    <a:lstStyle/>
                    <a:p>
                      <a:pPr algn="ctr" fontAlgn="ctr"/>
                      <a:r>
                        <a:rPr lang="kk-KZ" sz="1400" b="1" i="0" u="none" strike="noStrike" dirty="0">
                          <a:solidFill>
                            <a:schemeClr val="tx1"/>
                          </a:solidFill>
                          <a:latin typeface="Times New Roman" panose="02020603050405020304" pitchFamily="18" charset="0"/>
                          <a:cs typeface="Times New Roman" panose="02020603050405020304" pitchFamily="18" charset="0"/>
                        </a:rPr>
                        <a:t>6</a:t>
                      </a:r>
                    </a:p>
                  </a:txBody>
                  <a:tcPr marL="6684" marR="6684" marT="6684" marB="0" anchor="c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r>
                        <a:rPr lang="kk-KZ" sz="1400" dirty="0">
                          <a:solidFill>
                            <a:schemeClr val="tx1"/>
                          </a:solidFill>
                          <a:latin typeface="Times New Roman" panose="02020603050405020304" pitchFamily="18" charset="0"/>
                          <a:cs typeface="Times New Roman" panose="02020603050405020304" pitchFamily="18" charset="0"/>
                        </a:rPr>
                        <a:t>Жүктілік бойынша барлық есепке алынған</a:t>
                      </a:r>
                      <a:r>
                        <a:rPr lang="en-US" sz="1400" baseline="0" dirty="0">
                          <a:solidFill>
                            <a:schemeClr val="tx1"/>
                          </a:solidFill>
                          <a:latin typeface="Times New Roman" panose="02020603050405020304" pitchFamily="18" charset="0"/>
                          <a:cs typeface="Times New Roman" panose="02020603050405020304" pitchFamily="18" charset="0"/>
                        </a:rPr>
                        <a:t> </a:t>
                      </a:r>
                      <a:r>
                        <a:rPr lang="kk-KZ" sz="1400" baseline="0" dirty="0">
                          <a:solidFill>
                            <a:schemeClr val="tx1"/>
                          </a:solidFill>
                          <a:latin typeface="Times New Roman" panose="02020603050405020304" pitchFamily="18" charset="0"/>
                          <a:cs typeface="Times New Roman" panose="02020603050405020304" pitchFamily="18" charset="0"/>
                        </a:rPr>
                        <a:t>әйелдердің абс. саны </a:t>
                      </a:r>
                      <a:endParaRPr lang="ru-RU" sz="1400" dirty="0">
                        <a:solidFill>
                          <a:schemeClr val="tx1"/>
                        </a:solidFill>
                        <a:latin typeface="Times New Roman" pitchFamily="18" charset="0"/>
                        <a:cs typeface="Times New Roman" pitchFamily="18" charset="0"/>
                      </a:endParaRPr>
                    </a:p>
                  </a:txBody>
                  <a:tcPr>
                    <a:solidFill>
                      <a:schemeClr val="bg1"/>
                    </a:solidFill>
                  </a:tcPr>
                </a:tc>
                <a:tc>
                  <a:txBody>
                    <a:bodyPr/>
                    <a:lstStyle/>
                    <a:p>
                      <a:pPr algn="ctr">
                        <a:lnSpc>
                          <a:spcPct val="115000"/>
                        </a:lnSpc>
                        <a:spcAft>
                          <a:spcPts val="0"/>
                        </a:spcAft>
                      </a:pPr>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937</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a:solidFill>
                      <a:schemeClr val="bg1"/>
                    </a:solidFill>
                  </a:tcPr>
                </a:tc>
                <a:tc>
                  <a:txBody>
                    <a:bodyPr/>
                    <a:lstStyle/>
                    <a:p>
                      <a:pPr algn="ctr">
                        <a:lnSpc>
                          <a:spcPct val="115000"/>
                        </a:lnSpc>
                        <a:spcAft>
                          <a:spcPts val="0"/>
                        </a:spcAft>
                      </a:pPr>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604</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a:solidFill>
                      <a:schemeClr val="bg1"/>
                    </a:solidFill>
                  </a:tcPr>
                </a:tc>
                <a:extLst>
                  <a:ext uri="{0D108BD9-81ED-4DB2-BD59-A6C34878D82A}">
                    <a16:rowId xmlns:a16="http://schemas.microsoft.com/office/drawing/2014/main" val="1360246942"/>
                  </a:ext>
                </a:extLst>
              </a:tr>
              <a:tr h="512233">
                <a:tc>
                  <a:txBody>
                    <a:bodyPr/>
                    <a:lstStyle/>
                    <a:p>
                      <a:pPr algn="ctr" fontAlgn="ctr"/>
                      <a:r>
                        <a:rPr lang="ru-RU" sz="1400" b="1" i="0" u="none" strike="noStrike" dirty="0">
                          <a:solidFill>
                            <a:schemeClr val="tx1"/>
                          </a:solidFill>
                          <a:latin typeface="Times New Roman" panose="02020603050405020304" pitchFamily="18" charset="0"/>
                          <a:cs typeface="Times New Roman" panose="02020603050405020304" pitchFamily="18" charset="0"/>
                        </a:rPr>
                        <a:t>7</a:t>
                      </a:r>
                    </a:p>
                  </a:txBody>
                  <a:tcPr marL="6684" marR="6684" marT="6684" marB="0" anchor="ctr">
                    <a:solidFill>
                      <a:schemeClr val="bg1"/>
                    </a:solidFill>
                  </a:tcPr>
                </a:tc>
                <a:tc>
                  <a:txBody>
                    <a:bodyPr/>
                    <a:lstStyle/>
                    <a:p>
                      <a:pPr algn="l" rtl="0" fontAlgn="ctr"/>
                      <a:r>
                        <a:rPr lang="kk-KZ" sz="1400" b="0" u="none" strike="noStrike" noProof="0" dirty="0">
                          <a:solidFill>
                            <a:schemeClr val="tx1"/>
                          </a:solidFill>
                          <a:latin typeface="Times New Roman" panose="02020603050405020304" pitchFamily="18" charset="0"/>
                          <a:cs typeface="Times New Roman" panose="02020603050405020304" pitchFamily="18" charset="0"/>
                        </a:rPr>
                        <a:t>Тұрғылықты жері бойынша туылу деңгейі (абс. тірі туылғандар саны) </a:t>
                      </a:r>
                      <a:endParaRPr lang="kk-KZ" sz="1400" b="0" i="0" u="none" strike="noStrike" noProof="0"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ctr">
                        <a:lnSpc>
                          <a:spcPct val="115000"/>
                        </a:lnSpc>
                        <a:spcAft>
                          <a:spcPts val="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773</a:t>
                      </a:r>
                    </a:p>
                  </a:txBody>
                  <a:tcPr marL="68580" marR="68580" marT="0" marB="0" anchor="ctr">
                    <a:solidFill>
                      <a:schemeClr val="bg1"/>
                    </a:solidFill>
                  </a:tcPr>
                </a:tc>
                <a:tc>
                  <a:txBody>
                    <a:bodyPr/>
                    <a:lstStyle/>
                    <a:p>
                      <a:pPr algn="ctr">
                        <a:lnSpc>
                          <a:spcPct val="115000"/>
                        </a:lnSpc>
                        <a:spcAft>
                          <a:spcPts val="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560</a:t>
                      </a:r>
                    </a:p>
                  </a:txBody>
                  <a:tcPr marL="68580" marR="68580" marT="0" marB="0" anchor="ctr">
                    <a:solidFill>
                      <a:schemeClr val="bg1"/>
                    </a:solidFill>
                  </a:tcPr>
                </a:tc>
                <a:extLst>
                  <a:ext uri="{0D108BD9-81ED-4DB2-BD59-A6C34878D82A}">
                    <a16:rowId xmlns:a16="http://schemas.microsoft.com/office/drawing/2014/main" val="10006"/>
                  </a:ext>
                </a:extLst>
              </a:tr>
              <a:tr h="512233">
                <a:tc>
                  <a:txBody>
                    <a:bodyPr/>
                    <a:lstStyle/>
                    <a:p>
                      <a:pPr algn="ctr" fontAlgn="ctr"/>
                      <a:r>
                        <a:rPr lang="kk-KZ" sz="1400" b="1" i="0" u="none" strike="noStrike" dirty="0">
                          <a:solidFill>
                            <a:schemeClr val="tx1"/>
                          </a:solidFill>
                          <a:latin typeface="Times New Roman" panose="02020603050405020304" pitchFamily="18" charset="0"/>
                          <a:cs typeface="Times New Roman" panose="02020603050405020304" pitchFamily="18" charset="0"/>
                        </a:rPr>
                        <a:t>-</a:t>
                      </a:r>
                      <a:endParaRPr lang="ru-RU" sz="1400" b="1" i="0" u="none" strike="noStrike"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l" rtl="0" fontAlgn="ctr"/>
                      <a:r>
                        <a:rPr lang="kk-KZ" sz="1400" b="0" u="none" strike="noStrike" noProof="0" dirty="0">
                          <a:solidFill>
                            <a:schemeClr val="tx1"/>
                          </a:solidFill>
                          <a:latin typeface="Times New Roman" panose="02020603050405020304" pitchFamily="18" charset="0"/>
                          <a:cs typeface="Times New Roman" panose="02020603050405020304" pitchFamily="18" charset="0"/>
                        </a:rPr>
                        <a:t>Тұрғылықты жері бойынша нәрестелер өлімі (0 – ден 1 жас) </a:t>
                      </a:r>
                      <a:endParaRPr lang="kk-KZ" sz="1400" b="0" i="0" u="none" strike="noStrike" noProof="0"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ctr">
                        <a:lnSpc>
                          <a:spcPct val="115000"/>
                        </a:lnSpc>
                        <a:spcAft>
                          <a:spcPts val="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7</a:t>
                      </a:r>
                    </a:p>
                  </a:txBody>
                  <a:tcPr marL="68580" marR="68580" marT="0" marB="0" anchor="ctr">
                    <a:solidFill>
                      <a:schemeClr val="bg1"/>
                    </a:solidFill>
                  </a:tcPr>
                </a:tc>
                <a:tc>
                  <a:txBody>
                    <a:bodyPr/>
                    <a:lstStyle/>
                    <a:p>
                      <a:pPr algn="ctr">
                        <a:lnSpc>
                          <a:spcPct val="115000"/>
                        </a:lnSpc>
                        <a:spcAft>
                          <a:spcPts val="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6</a:t>
                      </a:r>
                    </a:p>
                  </a:txBody>
                  <a:tcPr marL="68580" marR="68580" marT="0" marB="0" anchor="ctr">
                    <a:solidFill>
                      <a:schemeClr val="bg1"/>
                    </a:solidFill>
                  </a:tcPr>
                </a:tc>
                <a:extLst>
                  <a:ext uri="{0D108BD9-81ED-4DB2-BD59-A6C34878D82A}">
                    <a16:rowId xmlns:a16="http://schemas.microsoft.com/office/drawing/2014/main" val="10007"/>
                  </a:ext>
                </a:extLst>
              </a:tr>
              <a:tr h="512233">
                <a:tc>
                  <a:txBody>
                    <a:bodyPr/>
                    <a:lstStyle/>
                    <a:p>
                      <a:pPr algn="ctr" fontAlgn="ctr"/>
                      <a:r>
                        <a:rPr lang="ru-RU" sz="1400" b="1" u="none" strike="noStrike" dirty="0">
                          <a:solidFill>
                            <a:schemeClr val="tx1"/>
                          </a:solidFill>
                          <a:latin typeface="Times New Roman" panose="02020603050405020304" pitchFamily="18" charset="0"/>
                          <a:cs typeface="Times New Roman" panose="02020603050405020304" pitchFamily="18" charset="0"/>
                        </a:rPr>
                        <a:t> -</a:t>
                      </a:r>
                      <a:endParaRPr lang="ru-RU" sz="1400" b="1" i="0" u="none" strike="noStrike"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l" rtl="0" fontAlgn="ctr"/>
                      <a:r>
                        <a:rPr lang="kk-KZ" sz="1400" b="0" u="none" strike="noStrike" noProof="0" dirty="0">
                          <a:solidFill>
                            <a:schemeClr val="tx1"/>
                          </a:solidFill>
                          <a:latin typeface="Times New Roman" panose="02020603050405020304" pitchFamily="18" charset="0"/>
                          <a:cs typeface="Times New Roman" panose="02020603050405020304" pitchFamily="18" charset="0"/>
                        </a:rPr>
                        <a:t>Тұрғылықты жері бойынша нәрестелер өлімі (0 – ден 5 жас)</a:t>
                      </a:r>
                      <a:endParaRPr lang="kk-KZ" sz="1400" b="0" i="0" u="none" strike="noStrike" noProof="0" dirty="0">
                        <a:solidFill>
                          <a:schemeClr val="tx1"/>
                        </a:solidFill>
                        <a:latin typeface="Times New Roman" panose="02020603050405020304" pitchFamily="18" charset="0"/>
                        <a:cs typeface="Times New Roman" panose="02020603050405020304" pitchFamily="18" charset="0"/>
                      </a:endParaRPr>
                    </a:p>
                  </a:txBody>
                  <a:tcPr marL="6684" marR="6684" marT="6684" marB="0" anchor="ctr">
                    <a:solidFill>
                      <a:schemeClr val="bg1"/>
                    </a:solidFill>
                  </a:tcPr>
                </a:tc>
                <a:tc>
                  <a:txBody>
                    <a:bodyPr/>
                    <a:lstStyle/>
                    <a:p>
                      <a:pPr algn="ctr">
                        <a:lnSpc>
                          <a:spcPct val="115000"/>
                        </a:lnSpc>
                        <a:spcAft>
                          <a:spcPts val="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9</a:t>
                      </a:r>
                    </a:p>
                  </a:txBody>
                  <a:tcPr marL="68580" marR="68580" marT="0" marB="0" anchor="ctr">
                    <a:solidFill>
                      <a:schemeClr val="bg1"/>
                    </a:solidFill>
                  </a:tcPr>
                </a:tc>
                <a:tc>
                  <a:txBody>
                    <a:bodyPr/>
                    <a:lstStyle/>
                    <a:p>
                      <a:pPr algn="ctr">
                        <a:lnSpc>
                          <a:spcPct val="115000"/>
                        </a:lnSpc>
                        <a:spcAft>
                          <a:spcPts val="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68580" marR="68580" marT="0" marB="0" anchor="ctr">
                    <a:solidFill>
                      <a:schemeClr val="bg1"/>
                    </a:solidFill>
                  </a:tcPr>
                </a:tc>
                <a:extLst>
                  <a:ext uri="{0D108BD9-81ED-4DB2-BD59-A6C34878D82A}">
                    <a16:rowId xmlns:a16="http://schemas.microsoft.com/office/drawing/2014/main" val="10008"/>
                  </a:ext>
                </a:extLst>
              </a:tr>
            </a:tbl>
          </a:graphicData>
        </a:graphic>
      </p:graphicFrame>
      <p:pic>
        <p:nvPicPr>
          <p:cNvPr id="6" name="Рисунок 5">
            <a:extLst>
              <a:ext uri="{FF2B5EF4-FFF2-40B4-BE49-F238E27FC236}">
                <a16:creationId xmlns:a16="http://schemas.microsoft.com/office/drawing/2014/main" id="{CC02AE8D-77AC-40E4-B35C-2A1F02A152A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80210" y="110042"/>
            <a:ext cx="2456892" cy="438909"/>
          </a:xfrm>
          <a:prstGeom prst="rect">
            <a:avLst/>
          </a:prstGeom>
        </p:spPr>
      </p:pic>
    </p:spTree>
    <p:extLst>
      <p:ext uri="{BB962C8B-B14F-4D97-AF65-F5344CB8AC3E}">
        <p14:creationId xmlns:p14="http://schemas.microsoft.com/office/powerpoint/2010/main" val="3108377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a:extLst>
              <a:ext uri="{FF2B5EF4-FFF2-40B4-BE49-F238E27FC236}">
                <a16:creationId xmlns:a16="http://schemas.microsoft.com/office/drawing/2014/main" id="{C59871EB-8953-4553-99C5-8531538DB20D}"/>
              </a:ext>
            </a:extLst>
          </p:cNvPr>
          <p:cNvGraphicFramePr>
            <a:graphicFrameLocks noGrp="1"/>
          </p:cNvGraphicFramePr>
          <p:nvPr>
            <p:extLst>
              <p:ext uri="{D42A27DB-BD31-4B8C-83A1-F6EECF244321}">
                <p14:modId xmlns:p14="http://schemas.microsoft.com/office/powerpoint/2010/main" val="1097188879"/>
              </p:ext>
            </p:extLst>
          </p:nvPr>
        </p:nvGraphicFramePr>
        <p:xfrm>
          <a:off x="1958924" y="1169589"/>
          <a:ext cx="8311434" cy="2014861"/>
        </p:xfrm>
        <a:graphic>
          <a:graphicData uri="http://schemas.openxmlformats.org/drawingml/2006/table">
            <a:tbl>
              <a:tblPr firstRow="1" firstCol="1" lastRow="1" lastCol="1" bandRow="1" bandCol="1"/>
              <a:tblGrid>
                <a:gridCol w="591798">
                  <a:extLst>
                    <a:ext uri="{9D8B030D-6E8A-4147-A177-3AD203B41FA5}">
                      <a16:colId xmlns:a16="http://schemas.microsoft.com/office/drawing/2014/main" val="38500035"/>
                    </a:ext>
                  </a:extLst>
                </a:gridCol>
                <a:gridCol w="3255235">
                  <a:extLst>
                    <a:ext uri="{9D8B030D-6E8A-4147-A177-3AD203B41FA5}">
                      <a16:colId xmlns:a16="http://schemas.microsoft.com/office/drawing/2014/main" val="1358931927"/>
                    </a:ext>
                  </a:extLst>
                </a:gridCol>
                <a:gridCol w="2066901">
                  <a:extLst>
                    <a:ext uri="{9D8B030D-6E8A-4147-A177-3AD203B41FA5}">
                      <a16:colId xmlns:a16="http://schemas.microsoft.com/office/drawing/2014/main" val="3777433262"/>
                    </a:ext>
                  </a:extLst>
                </a:gridCol>
                <a:gridCol w="2397500">
                  <a:extLst>
                    <a:ext uri="{9D8B030D-6E8A-4147-A177-3AD203B41FA5}">
                      <a16:colId xmlns:a16="http://schemas.microsoft.com/office/drawing/2014/main" val="1601449705"/>
                    </a:ext>
                  </a:extLst>
                </a:gridCol>
              </a:tblGrid>
              <a:tr h="195749">
                <a:tc>
                  <a:txBody>
                    <a:bodyPr/>
                    <a:lstStyle>
                      <a:lvl1pPr marL="0" algn="l" defTabSz="914400" rtl="0" eaLnBrk="1" latinLnBrk="0" hangingPunct="1">
                        <a:defRPr sz="1800" b="1" kern="1200">
                          <a:solidFill>
                            <a:schemeClr val="lt1"/>
                          </a:solidFill>
                          <a:latin typeface="Gill Sans MT"/>
                        </a:defRPr>
                      </a:lvl1pPr>
                      <a:lvl2pPr marL="457200" algn="l" defTabSz="914400" rtl="0" eaLnBrk="1" latinLnBrk="0" hangingPunct="1">
                        <a:defRPr sz="1800" b="1" kern="1200">
                          <a:solidFill>
                            <a:schemeClr val="lt1"/>
                          </a:solidFill>
                          <a:latin typeface="Gill Sans MT"/>
                        </a:defRPr>
                      </a:lvl2pPr>
                      <a:lvl3pPr marL="914400" algn="l" defTabSz="914400" rtl="0" eaLnBrk="1" latinLnBrk="0" hangingPunct="1">
                        <a:defRPr sz="1800" b="1" kern="1200">
                          <a:solidFill>
                            <a:schemeClr val="lt1"/>
                          </a:solidFill>
                          <a:latin typeface="Gill Sans MT"/>
                        </a:defRPr>
                      </a:lvl3pPr>
                      <a:lvl4pPr marL="1371600" algn="l" defTabSz="914400" rtl="0" eaLnBrk="1" latinLnBrk="0" hangingPunct="1">
                        <a:defRPr sz="1800" b="1" kern="1200">
                          <a:solidFill>
                            <a:schemeClr val="lt1"/>
                          </a:solidFill>
                          <a:latin typeface="Gill Sans MT"/>
                        </a:defRPr>
                      </a:lvl4pPr>
                      <a:lvl5pPr marL="1828800" algn="l" defTabSz="914400" rtl="0" eaLnBrk="1" latinLnBrk="0" hangingPunct="1">
                        <a:defRPr sz="1800" b="1" kern="1200">
                          <a:solidFill>
                            <a:schemeClr val="lt1"/>
                          </a:solidFill>
                          <a:latin typeface="Gill Sans MT"/>
                        </a:defRPr>
                      </a:lvl5pPr>
                      <a:lvl6pPr marL="2286000" algn="l" defTabSz="914400" rtl="0" eaLnBrk="1" latinLnBrk="0" hangingPunct="1">
                        <a:defRPr sz="1800" b="1" kern="1200">
                          <a:solidFill>
                            <a:schemeClr val="lt1"/>
                          </a:solidFill>
                          <a:latin typeface="Gill Sans MT"/>
                        </a:defRPr>
                      </a:lvl6pPr>
                      <a:lvl7pPr marL="2743200" algn="l" defTabSz="914400" rtl="0" eaLnBrk="1" latinLnBrk="0" hangingPunct="1">
                        <a:defRPr sz="1800" b="1" kern="1200">
                          <a:solidFill>
                            <a:schemeClr val="lt1"/>
                          </a:solidFill>
                          <a:latin typeface="Gill Sans MT"/>
                        </a:defRPr>
                      </a:lvl7pPr>
                      <a:lvl8pPr marL="3200400" algn="l" defTabSz="914400" rtl="0" eaLnBrk="1" latinLnBrk="0" hangingPunct="1">
                        <a:defRPr sz="1800" b="1" kern="1200">
                          <a:solidFill>
                            <a:schemeClr val="lt1"/>
                          </a:solidFill>
                          <a:latin typeface="Gill Sans MT"/>
                        </a:defRPr>
                      </a:lvl8pPr>
                      <a:lvl9pPr marL="3657600" algn="l" defTabSz="914400" rtl="0" eaLnBrk="1" latinLnBrk="0" hangingPunct="1">
                        <a:defRPr sz="1800" b="1" kern="1200">
                          <a:solidFill>
                            <a:schemeClr val="lt1"/>
                          </a:solidFill>
                          <a:latin typeface="Gill Sans MT"/>
                        </a:defRPr>
                      </a:lvl9pPr>
                    </a:lstStyle>
                    <a:p>
                      <a:pPr algn="ctr">
                        <a:lnSpc>
                          <a:spcPct val="115000"/>
                        </a:lnSpc>
                        <a:spcAft>
                          <a:spcPts val="0"/>
                        </a:spcAft>
                      </a:pPr>
                      <a:r>
                        <a:rPr lang="en-US" sz="1400" dirty="0">
                          <a:solidFill>
                            <a:schemeClr val="tx1"/>
                          </a:solidFill>
                          <a:effectLst/>
                          <a:latin typeface="Times New Roman" panose="02020603050405020304" pitchFamily="18" charset="0"/>
                          <a:cs typeface="Times New Roman" panose="02020603050405020304" pitchFamily="18" charset="0"/>
                        </a:rPr>
                        <a:t>N</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Gill Sans MT"/>
                        </a:defRPr>
                      </a:lvl1pPr>
                      <a:lvl2pPr marL="457200" algn="l" defTabSz="914400" rtl="0" eaLnBrk="1" latinLnBrk="0" hangingPunct="1">
                        <a:defRPr sz="1800" b="1" kern="1200">
                          <a:solidFill>
                            <a:schemeClr val="lt1"/>
                          </a:solidFill>
                          <a:latin typeface="Gill Sans MT"/>
                        </a:defRPr>
                      </a:lvl2pPr>
                      <a:lvl3pPr marL="914400" algn="l" defTabSz="914400" rtl="0" eaLnBrk="1" latinLnBrk="0" hangingPunct="1">
                        <a:defRPr sz="1800" b="1" kern="1200">
                          <a:solidFill>
                            <a:schemeClr val="lt1"/>
                          </a:solidFill>
                          <a:latin typeface="Gill Sans MT"/>
                        </a:defRPr>
                      </a:lvl3pPr>
                      <a:lvl4pPr marL="1371600" algn="l" defTabSz="914400" rtl="0" eaLnBrk="1" latinLnBrk="0" hangingPunct="1">
                        <a:defRPr sz="1800" b="1" kern="1200">
                          <a:solidFill>
                            <a:schemeClr val="lt1"/>
                          </a:solidFill>
                          <a:latin typeface="Gill Sans MT"/>
                        </a:defRPr>
                      </a:lvl4pPr>
                      <a:lvl5pPr marL="1828800" algn="l" defTabSz="914400" rtl="0" eaLnBrk="1" latinLnBrk="0" hangingPunct="1">
                        <a:defRPr sz="1800" b="1" kern="1200">
                          <a:solidFill>
                            <a:schemeClr val="lt1"/>
                          </a:solidFill>
                          <a:latin typeface="Gill Sans MT"/>
                        </a:defRPr>
                      </a:lvl5pPr>
                      <a:lvl6pPr marL="2286000" algn="l" defTabSz="914400" rtl="0" eaLnBrk="1" latinLnBrk="0" hangingPunct="1">
                        <a:defRPr sz="1800" b="1" kern="1200">
                          <a:solidFill>
                            <a:schemeClr val="lt1"/>
                          </a:solidFill>
                          <a:latin typeface="Gill Sans MT"/>
                        </a:defRPr>
                      </a:lvl6pPr>
                      <a:lvl7pPr marL="2743200" algn="l" defTabSz="914400" rtl="0" eaLnBrk="1" latinLnBrk="0" hangingPunct="1">
                        <a:defRPr sz="1800" b="1" kern="1200">
                          <a:solidFill>
                            <a:schemeClr val="lt1"/>
                          </a:solidFill>
                          <a:latin typeface="Gill Sans MT"/>
                        </a:defRPr>
                      </a:lvl7pPr>
                      <a:lvl8pPr marL="3200400" algn="l" defTabSz="914400" rtl="0" eaLnBrk="1" latinLnBrk="0" hangingPunct="1">
                        <a:defRPr sz="1800" b="1" kern="1200">
                          <a:solidFill>
                            <a:schemeClr val="lt1"/>
                          </a:solidFill>
                          <a:latin typeface="Gill Sans MT"/>
                        </a:defRPr>
                      </a:lvl8pPr>
                      <a:lvl9pPr marL="3657600" algn="l" defTabSz="914400" rtl="0" eaLnBrk="1" latinLnBrk="0" hangingPunct="1">
                        <a:defRPr sz="1800" b="1" kern="1200">
                          <a:solidFill>
                            <a:schemeClr val="lt1"/>
                          </a:solidFill>
                          <a:latin typeface="Gill Sans MT"/>
                        </a:defRPr>
                      </a:lvl9pPr>
                    </a:lstStyle>
                    <a:p>
                      <a:pPr algn="ctr">
                        <a:lnSpc>
                          <a:spcPct val="100000"/>
                        </a:lnSpc>
                        <a:spcAft>
                          <a:spcPts val="0"/>
                        </a:spcAft>
                      </a:pPr>
                      <a:r>
                        <a:rPr lang="kk-KZ" sz="1400" dirty="0">
                          <a:solidFill>
                            <a:schemeClr val="tx1"/>
                          </a:solidFill>
                          <a:effectLst/>
                          <a:latin typeface="Times New Roman" panose="02020603050405020304" pitchFamily="18" charset="0"/>
                          <a:cs typeface="Times New Roman" panose="02020603050405020304" pitchFamily="18" charset="0"/>
                        </a:rPr>
                        <a:t> Көрсеткіштер атауы</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Gill Sans MT"/>
                        </a:defRPr>
                      </a:lvl1pPr>
                      <a:lvl2pPr marL="457200" algn="l" defTabSz="914400" rtl="0" eaLnBrk="1" latinLnBrk="0" hangingPunct="1">
                        <a:defRPr sz="1800" b="1" kern="1200">
                          <a:solidFill>
                            <a:schemeClr val="lt1"/>
                          </a:solidFill>
                          <a:latin typeface="Gill Sans MT"/>
                        </a:defRPr>
                      </a:lvl2pPr>
                      <a:lvl3pPr marL="914400" algn="l" defTabSz="914400" rtl="0" eaLnBrk="1" latinLnBrk="0" hangingPunct="1">
                        <a:defRPr sz="1800" b="1" kern="1200">
                          <a:solidFill>
                            <a:schemeClr val="lt1"/>
                          </a:solidFill>
                          <a:latin typeface="Gill Sans MT"/>
                        </a:defRPr>
                      </a:lvl3pPr>
                      <a:lvl4pPr marL="1371600" algn="l" defTabSz="914400" rtl="0" eaLnBrk="1" latinLnBrk="0" hangingPunct="1">
                        <a:defRPr sz="1800" b="1" kern="1200">
                          <a:solidFill>
                            <a:schemeClr val="lt1"/>
                          </a:solidFill>
                          <a:latin typeface="Gill Sans MT"/>
                        </a:defRPr>
                      </a:lvl4pPr>
                      <a:lvl5pPr marL="1828800" algn="l" defTabSz="914400" rtl="0" eaLnBrk="1" latinLnBrk="0" hangingPunct="1">
                        <a:defRPr sz="1800" b="1" kern="1200">
                          <a:solidFill>
                            <a:schemeClr val="lt1"/>
                          </a:solidFill>
                          <a:latin typeface="Gill Sans MT"/>
                        </a:defRPr>
                      </a:lvl5pPr>
                      <a:lvl6pPr marL="2286000" algn="l" defTabSz="914400" rtl="0" eaLnBrk="1" latinLnBrk="0" hangingPunct="1">
                        <a:defRPr sz="1800" b="1" kern="1200">
                          <a:solidFill>
                            <a:schemeClr val="lt1"/>
                          </a:solidFill>
                          <a:latin typeface="Gill Sans MT"/>
                        </a:defRPr>
                      </a:lvl6pPr>
                      <a:lvl7pPr marL="2743200" algn="l" defTabSz="914400" rtl="0" eaLnBrk="1" latinLnBrk="0" hangingPunct="1">
                        <a:defRPr sz="1800" b="1" kern="1200">
                          <a:solidFill>
                            <a:schemeClr val="lt1"/>
                          </a:solidFill>
                          <a:latin typeface="Gill Sans MT"/>
                        </a:defRPr>
                      </a:lvl7pPr>
                      <a:lvl8pPr marL="3200400" algn="l" defTabSz="914400" rtl="0" eaLnBrk="1" latinLnBrk="0" hangingPunct="1">
                        <a:defRPr sz="1800" b="1" kern="1200">
                          <a:solidFill>
                            <a:schemeClr val="lt1"/>
                          </a:solidFill>
                          <a:latin typeface="Gill Sans MT"/>
                        </a:defRPr>
                      </a:lvl8pPr>
                      <a:lvl9pPr marL="3657600" algn="l" defTabSz="914400" rtl="0" eaLnBrk="1" latinLnBrk="0" hangingPunct="1">
                        <a:defRPr sz="1800" b="1" kern="1200">
                          <a:solidFill>
                            <a:schemeClr val="lt1"/>
                          </a:solidFill>
                          <a:latin typeface="Gill Sans MT"/>
                        </a:defRPr>
                      </a:lvl9pPr>
                    </a:lstStyle>
                    <a:p>
                      <a:pPr marL="0" marR="116205" indent="0" algn="ctr" defTabSz="914400" rtl="0" eaLnBrk="1" fontAlgn="auto" latinLnBrk="0" hangingPunct="1">
                        <a:lnSpc>
                          <a:spcPct val="100000"/>
                        </a:lnSpc>
                        <a:spcBef>
                          <a:spcPts val="0"/>
                        </a:spcBef>
                        <a:spcAft>
                          <a:spcPts val="0"/>
                        </a:spcAft>
                        <a:buClrTx/>
                        <a:buSzTx/>
                        <a:buFontTx/>
                        <a:buNone/>
                        <a:tabLst/>
                        <a:defRPr/>
                      </a:pPr>
                      <a:r>
                        <a:rPr lang="kk-KZ" sz="1400" dirty="0">
                          <a:solidFill>
                            <a:schemeClr val="tx1"/>
                          </a:solidFill>
                          <a:effectLst/>
                          <a:latin typeface="Times New Roman" panose="02020603050405020304" pitchFamily="18" charset="0"/>
                          <a:cs typeface="Times New Roman" panose="02020603050405020304" pitchFamily="18" charset="0"/>
                        </a:rPr>
                        <a:t>2022ж</a:t>
                      </a:r>
                      <a:r>
                        <a:rPr lang="kk-KZ" sz="1400" baseline="0" dirty="0">
                          <a:solidFill>
                            <a:schemeClr val="tx1"/>
                          </a:solidFill>
                          <a:effectLst/>
                          <a:latin typeface="Times New Roman" panose="02020603050405020304" pitchFamily="18" charset="0"/>
                          <a:cs typeface="Times New Roman" panose="02020603050405020304" pitchFamily="18" charset="0"/>
                        </a:rPr>
                        <a:t> 8 айы</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Gill Sans MT"/>
                        </a:defRPr>
                      </a:lvl1pPr>
                      <a:lvl2pPr marL="457200" algn="l" defTabSz="914400" rtl="0" eaLnBrk="1" latinLnBrk="0" hangingPunct="1">
                        <a:defRPr sz="1800" b="1" kern="1200">
                          <a:solidFill>
                            <a:schemeClr val="lt1"/>
                          </a:solidFill>
                          <a:latin typeface="Gill Sans MT"/>
                        </a:defRPr>
                      </a:lvl2pPr>
                      <a:lvl3pPr marL="914400" algn="l" defTabSz="914400" rtl="0" eaLnBrk="1" latinLnBrk="0" hangingPunct="1">
                        <a:defRPr sz="1800" b="1" kern="1200">
                          <a:solidFill>
                            <a:schemeClr val="lt1"/>
                          </a:solidFill>
                          <a:latin typeface="Gill Sans MT"/>
                        </a:defRPr>
                      </a:lvl3pPr>
                      <a:lvl4pPr marL="1371600" algn="l" defTabSz="914400" rtl="0" eaLnBrk="1" latinLnBrk="0" hangingPunct="1">
                        <a:defRPr sz="1800" b="1" kern="1200">
                          <a:solidFill>
                            <a:schemeClr val="lt1"/>
                          </a:solidFill>
                          <a:latin typeface="Gill Sans MT"/>
                        </a:defRPr>
                      </a:lvl4pPr>
                      <a:lvl5pPr marL="1828800" algn="l" defTabSz="914400" rtl="0" eaLnBrk="1" latinLnBrk="0" hangingPunct="1">
                        <a:defRPr sz="1800" b="1" kern="1200">
                          <a:solidFill>
                            <a:schemeClr val="lt1"/>
                          </a:solidFill>
                          <a:latin typeface="Gill Sans MT"/>
                        </a:defRPr>
                      </a:lvl5pPr>
                      <a:lvl6pPr marL="2286000" algn="l" defTabSz="914400" rtl="0" eaLnBrk="1" latinLnBrk="0" hangingPunct="1">
                        <a:defRPr sz="1800" b="1" kern="1200">
                          <a:solidFill>
                            <a:schemeClr val="lt1"/>
                          </a:solidFill>
                          <a:latin typeface="Gill Sans MT"/>
                        </a:defRPr>
                      </a:lvl6pPr>
                      <a:lvl7pPr marL="2743200" algn="l" defTabSz="914400" rtl="0" eaLnBrk="1" latinLnBrk="0" hangingPunct="1">
                        <a:defRPr sz="1800" b="1" kern="1200">
                          <a:solidFill>
                            <a:schemeClr val="lt1"/>
                          </a:solidFill>
                          <a:latin typeface="Gill Sans MT"/>
                        </a:defRPr>
                      </a:lvl7pPr>
                      <a:lvl8pPr marL="3200400" algn="l" defTabSz="914400" rtl="0" eaLnBrk="1" latinLnBrk="0" hangingPunct="1">
                        <a:defRPr sz="1800" b="1" kern="1200">
                          <a:solidFill>
                            <a:schemeClr val="lt1"/>
                          </a:solidFill>
                          <a:latin typeface="Gill Sans MT"/>
                        </a:defRPr>
                      </a:lvl8pPr>
                      <a:lvl9pPr marL="3657600" algn="l" defTabSz="914400" rtl="0" eaLnBrk="1" latinLnBrk="0" hangingPunct="1">
                        <a:defRPr sz="1800" b="1" kern="1200">
                          <a:solidFill>
                            <a:schemeClr val="lt1"/>
                          </a:solidFill>
                          <a:latin typeface="Gill Sans MT"/>
                        </a:defRPr>
                      </a:lvl9pPr>
                    </a:lstStyle>
                    <a:p>
                      <a:pPr marL="0" marR="116205" indent="0" algn="ctr" defTabSz="914400" rtl="0" eaLnBrk="1" fontAlgn="auto" latinLnBrk="0" hangingPunct="1">
                        <a:lnSpc>
                          <a:spcPct val="100000"/>
                        </a:lnSpc>
                        <a:spcBef>
                          <a:spcPts val="0"/>
                        </a:spcBef>
                        <a:spcAft>
                          <a:spcPts val="0"/>
                        </a:spcAft>
                        <a:buClrTx/>
                        <a:buSzTx/>
                        <a:buFontTx/>
                        <a:buNone/>
                        <a:tabLst/>
                        <a:defRPr/>
                      </a:pPr>
                      <a:r>
                        <a:rPr lang="kk-KZ" sz="1400" dirty="0">
                          <a:solidFill>
                            <a:schemeClr val="tx1"/>
                          </a:solidFill>
                          <a:effectLst/>
                          <a:latin typeface="Times New Roman" panose="02020603050405020304" pitchFamily="18" charset="0"/>
                          <a:cs typeface="Times New Roman" panose="02020603050405020304" pitchFamily="18" charset="0"/>
                        </a:rPr>
                        <a:t>2023ж</a:t>
                      </a:r>
                      <a:r>
                        <a:rPr lang="kk-KZ" sz="1400" baseline="0" dirty="0">
                          <a:solidFill>
                            <a:schemeClr val="tx1"/>
                          </a:solidFill>
                          <a:effectLst/>
                          <a:latin typeface="Times New Roman" panose="02020603050405020304" pitchFamily="18" charset="0"/>
                          <a:cs typeface="Times New Roman" panose="02020603050405020304" pitchFamily="18" charset="0"/>
                        </a:rPr>
                        <a:t> 8 айы</a:t>
                      </a:r>
                      <a:endParaRPr lang="kk-KZ" sz="1400"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2953194"/>
                  </a:ext>
                </a:extLst>
              </a:tr>
              <a:tr h="218211">
                <a:tc>
                  <a:txBody>
                    <a:bodyPr/>
                    <a:lstStyle>
                      <a:lvl1pPr marL="0" algn="l" defTabSz="914400" rtl="0" eaLnBrk="1" latinLnBrk="0" hangingPunct="1">
                        <a:defRPr sz="1800" b="1" kern="1200">
                          <a:solidFill>
                            <a:schemeClr val="lt1"/>
                          </a:solidFill>
                          <a:latin typeface="Gill Sans MT"/>
                        </a:defRPr>
                      </a:lvl1pPr>
                      <a:lvl2pPr marL="457200" algn="l" defTabSz="914400" rtl="0" eaLnBrk="1" latinLnBrk="0" hangingPunct="1">
                        <a:defRPr sz="1800" b="1" kern="1200">
                          <a:solidFill>
                            <a:schemeClr val="lt1"/>
                          </a:solidFill>
                          <a:latin typeface="Gill Sans MT"/>
                        </a:defRPr>
                      </a:lvl2pPr>
                      <a:lvl3pPr marL="914400" algn="l" defTabSz="914400" rtl="0" eaLnBrk="1" latinLnBrk="0" hangingPunct="1">
                        <a:defRPr sz="1800" b="1" kern="1200">
                          <a:solidFill>
                            <a:schemeClr val="lt1"/>
                          </a:solidFill>
                          <a:latin typeface="Gill Sans MT"/>
                        </a:defRPr>
                      </a:lvl3pPr>
                      <a:lvl4pPr marL="1371600" algn="l" defTabSz="914400" rtl="0" eaLnBrk="1" latinLnBrk="0" hangingPunct="1">
                        <a:defRPr sz="1800" b="1" kern="1200">
                          <a:solidFill>
                            <a:schemeClr val="lt1"/>
                          </a:solidFill>
                          <a:latin typeface="Gill Sans MT"/>
                        </a:defRPr>
                      </a:lvl4pPr>
                      <a:lvl5pPr marL="1828800" algn="l" defTabSz="914400" rtl="0" eaLnBrk="1" latinLnBrk="0" hangingPunct="1">
                        <a:defRPr sz="1800" b="1" kern="1200">
                          <a:solidFill>
                            <a:schemeClr val="lt1"/>
                          </a:solidFill>
                          <a:latin typeface="Gill Sans MT"/>
                        </a:defRPr>
                      </a:lvl5pPr>
                      <a:lvl6pPr marL="2286000" algn="l" defTabSz="914400" rtl="0" eaLnBrk="1" latinLnBrk="0" hangingPunct="1">
                        <a:defRPr sz="1800" b="1" kern="1200">
                          <a:solidFill>
                            <a:schemeClr val="lt1"/>
                          </a:solidFill>
                          <a:latin typeface="Gill Sans MT"/>
                        </a:defRPr>
                      </a:lvl6pPr>
                      <a:lvl7pPr marL="2743200" algn="l" defTabSz="914400" rtl="0" eaLnBrk="1" latinLnBrk="0" hangingPunct="1">
                        <a:defRPr sz="1800" b="1" kern="1200">
                          <a:solidFill>
                            <a:schemeClr val="lt1"/>
                          </a:solidFill>
                          <a:latin typeface="Gill Sans MT"/>
                        </a:defRPr>
                      </a:lvl7pPr>
                      <a:lvl8pPr marL="3200400" algn="l" defTabSz="914400" rtl="0" eaLnBrk="1" latinLnBrk="0" hangingPunct="1">
                        <a:defRPr sz="1800" b="1" kern="1200">
                          <a:solidFill>
                            <a:schemeClr val="lt1"/>
                          </a:solidFill>
                          <a:latin typeface="Gill Sans MT"/>
                        </a:defRPr>
                      </a:lvl8pPr>
                      <a:lvl9pPr marL="3657600" algn="l" defTabSz="914400" rtl="0" eaLnBrk="1" latinLnBrk="0" hangingPunct="1">
                        <a:defRPr sz="1800" b="1" kern="1200">
                          <a:solidFill>
                            <a:schemeClr val="lt1"/>
                          </a:solidFill>
                          <a:latin typeface="Gill Sans MT"/>
                        </a:defRPr>
                      </a:lvl9pPr>
                    </a:lstStyle>
                    <a:p>
                      <a:pPr algn="ctr">
                        <a:lnSpc>
                          <a:spcPct val="115000"/>
                        </a:lnSpc>
                        <a:spcAft>
                          <a:spcPts val="0"/>
                        </a:spcAft>
                      </a:pPr>
                      <a:r>
                        <a:rPr lang="kk-KZ" sz="1400" dirty="0">
                          <a:solidFill>
                            <a:schemeClr val="tx1"/>
                          </a:solidFill>
                          <a:effectLst/>
                          <a:latin typeface="Times New Roman" panose="02020603050405020304" pitchFamily="18" charset="0"/>
                          <a:cs typeface="Times New Roman" panose="02020603050405020304" pitchFamily="18" charset="0"/>
                        </a:rPr>
                        <a:t>1</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ru-RU" sz="1400" dirty="0">
                          <a:latin typeface="Times New Roman" panose="02020603050405020304" pitchFamily="18" charset="0"/>
                          <a:cs typeface="Times New Roman" panose="02020603050405020304" pitchFamily="18" charset="0"/>
                        </a:rPr>
                        <a:t>«Д» </a:t>
                      </a:r>
                      <a:r>
                        <a:rPr lang="ru-RU" sz="1400" dirty="0" err="1">
                          <a:latin typeface="Times New Roman" panose="02020603050405020304" pitchFamily="18" charset="0"/>
                          <a:cs typeface="Times New Roman" panose="02020603050405020304" pitchFamily="18" charset="0"/>
                        </a:rPr>
                        <a:t>есепте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тұрғандар</a:t>
                      </a:r>
                      <a:endParaRPr lang="ru-RU" sz="1400" dirty="0">
                        <a:latin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latin typeface="Times New Roman" panose="02020603050405020304" pitchFamily="18" charset="0"/>
                          <a:cs typeface="Times New Roman" panose="02020603050405020304" pitchFamily="18" charset="0"/>
                        </a:rPr>
                        <a:t>526</a:t>
                      </a:r>
                      <a:endParaRPr lang="ru-RU" sz="140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latin typeface="Times New Roman" panose="02020603050405020304" pitchFamily="18" charset="0"/>
                          <a:cs typeface="Times New Roman" panose="02020603050405020304" pitchFamily="18" charset="0"/>
                        </a:rPr>
                        <a:t>428</a:t>
                      </a:r>
                      <a:endParaRPr lang="ru-RU" sz="140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7463682"/>
                  </a:ext>
                </a:extLst>
              </a:tr>
              <a:tr h="218211">
                <a:tc>
                  <a:txBody>
                    <a:bodyPr/>
                    <a:lstStyle>
                      <a:lvl1pPr marL="0" algn="l" defTabSz="914400" rtl="0" eaLnBrk="1" latinLnBrk="0" hangingPunct="1">
                        <a:defRPr sz="1800" b="1" kern="1200">
                          <a:solidFill>
                            <a:schemeClr val="lt1"/>
                          </a:solidFill>
                          <a:latin typeface="Gill Sans MT"/>
                        </a:defRPr>
                      </a:lvl1pPr>
                      <a:lvl2pPr marL="457200" algn="l" defTabSz="914400" rtl="0" eaLnBrk="1" latinLnBrk="0" hangingPunct="1">
                        <a:defRPr sz="1800" b="1" kern="1200">
                          <a:solidFill>
                            <a:schemeClr val="lt1"/>
                          </a:solidFill>
                          <a:latin typeface="Gill Sans MT"/>
                        </a:defRPr>
                      </a:lvl2pPr>
                      <a:lvl3pPr marL="914400" algn="l" defTabSz="914400" rtl="0" eaLnBrk="1" latinLnBrk="0" hangingPunct="1">
                        <a:defRPr sz="1800" b="1" kern="1200">
                          <a:solidFill>
                            <a:schemeClr val="lt1"/>
                          </a:solidFill>
                          <a:latin typeface="Gill Sans MT"/>
                        </a:defRPr>
                      </a:lvl3pPr>
                      <a:lvl4pPr marL="1371600" algn="l" defTabSz="914400" rtl="0" eaLnBrk="1" latinLnBrk="0" hangingPunct="1">
                        <a:defRPr sz="1800" b="1" kern="1200">
                          <a:solidFill>
                            <a:schemeClr val="lt1"/>
                          </a:solidFill>
                          <a:latin typeface="Gill Sans MT"/>
                        </a:defRPr>
                      </a:lvl4pPr>
                      <a:lvl5pPr marL="1828800" algn="l" defTabSz="914400" rtl="0" eaLnBrk="1" latinLnBrk="0" hangingPunct="1">
                        <a:defRPr sz="1800" b="1" kern="1200">
                          <a:solidFill>
                            <a:schemeClr val="lt1"/>
                          </a:solidFill>
                          <a:latin typeface="Gill Sans MT"/>
                        </a:defRPr>
                      </a:lvl5pPr>
                      <a:lvl6pPr marL="2286000" algn="l" defTabSz="914400" rtl="0" eaLnBrk="1" latinLnBrk="0" hangingPunct="1">
                        <a:defRPr sz="1800" b="1" kern="1200">
                          <a:solidFill>
                            <a:schemeClr val="lt1"/>
                          </a:solidFill>
                          <a:latin typeface="Gill Sans MT"/>
                        </a:defRPr>
                      </a:lvl6pPr>
                      <a:lvl7pPr marL="2743200" algn="l" defTabSz="914400" rtl="0" eaLnBrk="1" latinLnBrk="0" hangingPunct="1">
                        <a:defRPr sz="1800" b="1" kern="1200">
                          <a:solidFill>
                            <a:schemeClr val="lt1"/>
                          </a:solidFill>
                          <a:latin typeface="Gill Sans MT"/>
                        </a:defRPr>
                      </a:lvl7pPr>
                      <a:lvl8pPr marL="3200400" algn="l" defTabSz="914400" rtl="0" eaLnBrk="1" latinLnBrk="0" hangingPunct="1">
                        <a:defRPr sz="1800" b="1" kern="1200">
                          <a:solidFill>
                            <a:schemeClr val="lt1"/>
                          </a:solidFill>
                          <a:latin typeface="Gill Sans MT"/>
                        </a:defRPr>
                      </a:lvl8pPr>
                      <a:lvl9pPr marL="3657600" algn="l" defTabSz="914400" rtl="0" eaLnBrk="1" latinLnBrk="0" hangingPunct="1">
                        <a:defRPr sz="1800" b="1" kern="1200">
                          <a:solidFill>
                            <a:schemeClr val="lt1"/>
                          </a:solidFill>
                          <a:latin typeface="Gill Sans MT"/>
                        </a:defRPr>
                      </a:lvl9pPr>
                    </a:lstStyle>
                    <a:p>
                      <a:pPr algn="ctr">
                        <a:lnSpc>
                          <a:spcPct val="115000"/>
                        </a:lnSpc>
                        <a:spcAft>
                          <a:spcPts val="0"/>
                        </a:spcAft>
                      </a:pPr>
                      <a:r>
                        <a:rPr lang="kk-KZ" sz="1400" dirty="0">
                          <a:solidFill>
                            <a:schemeClr val="tx1"/>
                          </a:solidFill>
                          <a:effectLst/>
                          <a:latin typeface="Times New Roman" panose="02020603050405020304" pitchFamily="18" charset="0"/>
                          <a:cs typeface="Times New Roman" panose="02020603050405020304" pitchFamily="18" charset="0"/>
                        </a:rPr>
                        <a:t>2</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l Sans MT"/>
                        </a:defRPr>
                      </a:lvl1pPr>
                      <a:lvl2pPr marL="457200" algn="l" defTabSz="914400" rtl="0" eaLnBrk="1" latinLnBrk="0" hangingPunct="1">
                        <a:defRPr sz="1800" kern="1200">
                          <a:solidFill>
                            <a:schemeClr val="dk1"/>
                          </a:solidFill>
                          <a:latin typeface="Gill Sans MT"/>
                        </a:defRPr>
                      </a:lvl2pPr>
                      <a:lvl3pPr marL="914400" algn="l" defTabSz="914400" rtl="0" eaLnBrk="1" latinLnBrk="0" hangingPunct="1">
                        <a:defRPr sz="1800" kern="1200">
                          <a:solidFill>
                            <a:schemeClr val="dk1"/>
                          </a:solidFill>
                          <a:latin typeface="Gill Sans MT"/>
                        </a:defRPr>
                      </a:lvl3pPr>
                      <a:lvl4pPr marL="1371600" algn="l" defTabSz="914400" rtl="0" eaLnBrk="1" latinLnBrk="0" hangingPunct="1">
                        <a:defRPr sz="1800" kern="1200">
                          <a:solidFill>
                            <a:schemeClr val="dk1"/>
                          </a:solidFill>
                          <a:latin typeface="Gill Sans MT"/>
                        </a:defRPr>
                      </a:lvl4pPr>
                      <a:lvl5pPr marL="1828800" algn="l" defTabSz="914400" rtl="0" eaLnBrk="1" latinLnBrk="0" hangingPunct="1">
                        <a:defRPr sz="1800" kern="1200">
                          <a:solidFill>
                            <a:schemeClr val="dk1"/>
                          </a:solidFill>
                          <a:latin typeface="Gill Sans MT"/>
                        </a:defRPr>
                      </a:lvl5pPr>
                      <a:lvl6pPr marL="2286000" algn="l" defTabSz="914400" rtl="0" eaLnBrk="1" latinLnBrk="0" hangingPunct="1">
                        <a:defRPr sz="1800" kern="1200">
                          <a:solidFill>
                            <a:schemeClr val="dk1"/>
                          </a:solidFill>
                          <a:latin typeface="Gill Sans MT"/>
                        </a:defRPr>
                      </a:lvl6pPr>
                      <a:lvl7pPr marL="2743200" algn="l" defTabSz="914400" rtl="0" eaLnBrk="1" latinLnBrk="0" hangingPunct="1">
                        <a:defRPr sz="1800" kern="1200">
                          <a:solidFill>
                            <a:schemeClr val="dk1"/>
                          </a:solidFill>
                          <a:latin typeface="Gill Sans MT"/>
                        </a:defRPr>
                      </a:lvl7pPr>
                      <a:lvl8pPr marL="3200400" algn="l" defTabSz="914400" rtl="0" eaLnBrk="1" latinLnBrk="0" hangingPunct="1">
                        <a:defRPr sz="1800" kern="1200">
                          <a:solidFill>
                            <a:schemeClr val="dk1"/>
                          </a:solidFill>
                          <a:latin typeface="Gill Sans MT"/>
                        </a:defRPr>
                      </a:lvl8pPr>
                      <a:lvl9pPr marL="3657600" algn="l" defTabSz="914400" rtl="0" eaLnBrk="1" latinLnBrk="0" hangingPunct="1">
                        <a:defRPr sz="1800" kern="1200">
                          <a:solidFill>
                            <a:schemeClr val="dk1"/>
                          </a:solidFill>
                          <a:latin typeface="Gill Sans MT"/>
                        </a:defRPr>
                      </a:lvl9pPr>
                    </a:lstStyle>
                    <a:p>
                      <a:pPr algn="l">
                        <a:lnSpc>
                          <a:spcPct val="115000"/>
                        </a:lnSpc>
                        <a:spcAft>
                          <a:spcPts val="0"/>
                        </a:spcAft>
                      </a:pPr>
                      <a:r>
                        <a:rPr lang="kk-KZ" sz="1400" dirty="0">
                          <a:solidFill>
                            <a:schemeClr val="tx1"/>
                          </a:solidFill>
                          <a:effectLst/>
                          <a:latin typeface="Times New Roman" panose="02020603050405020304" pitchFamily="18" charset="0"/>
                          <a:cs typeface="Times New Roman" panose="02020603050405020304" pitchFamily="18" charset="0"/>
                        </a:rPr>
                        <a:t>Аурушандық </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kk-KZ" sz="1400" dirty="0">
                          <a:latin typeface="Times New Roman" panose="02020603050405020304" pitchFamily="18" charset="0"/>
                          <a:cs typeface="Times New Roman" panose="02020603050405020304" pitchFamily="18" charset="0"/>
                        </a:rPr>
                        <a:t>61</a:t>
                      </a:r>
                      <a:endParaRPr lang="ru-RU" sz="140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kk-KZ" sz="1400" dirty="0">
                          <a:latin typeface="Times New Roman" panose="02020603050405020304" pitchFamily="18" charset="0"/>
                          <a:cs typeface="Times New Roman" panose="02020603050405020304" pitchFamily="18" charset="0"/>
                        </a:rPr>
                        <a:t>40</a:t>
                      </a:r>
                      <a:endParaRPr lang="ru-RU" sz="140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1884686"/>
                  </a:ext>
                </a:extLst>
              </a:tr>
              <a:tr h="195503">
                <a:tc>
                  <a:txBody>
                    <a:bodyPr/>
                    <a:lstStyle>
                      <a:lvl1pPr marL="0" algn="l" defTabSz="914400" rtl="0" eaLnBrk="1" latinLnBrk="0" hangingPunct="1">
                        <a:defRPr sz="1800" b="1" kern="1200">
                          <a:solidFill>
                            <a:schemeClr val="lt1"/>
                          </a:solidFill>
                          <a:latin typeface="Gill Sans MT"/>
                        </a:defRPr>
                      </a:lvl1pPr>
                      <a:lvl2pPr marL="457200" algn="l" defTabSz="914400" rtl="0" eaLnBrk="1" latinLnBrk="0" hangingPunct="1">
                        <a:defRPr sz="1800" b="1" kern="1200">
                          <a:solidFill>
                            <a:schemeClr val="lt1"/>
                          </a:solidFill>
                          <a:latin typeface="Gill Sans MT"/>
                        </a:defRPr>
                      </a:lvl2pPr>
                      <a:lvl3pPr marL="914400" algn="l" defTabSz="914400" rtl="0" eaLnBrk="1" latinLnBrk="0" hangingPunct="1">
                        <a:defRPr sz="1800" b="1" kern="1200">
                          <a:solidFill>
                            <a:schemeClr val="lt1"/>
                          </a:solidFill>
                          <a:latin typeface="Gill Sans MT"/>
                        </a:defRPr>
                      </a:lvl3pPr>
                      <a:lvl4pPr marL="1371600" algn="l" defTabSz="914400" rtl="0" eaLnBrk="1" latinLnBrk="0" hangingPunct="1">
                        <a:defRPr sz="1800" b="1" kern="1200">
                          <a:solidFill>
                            <a:schemeClr val="lt1"/>
                          </a:solidFill>
                          <a:latin typeface="Gill Sans MT"/>
                        </a:defRPr>
                      </a:lvl4pPr>
                      <a:lvl5pPr marL="1828800" algn="l" defTabSz="914400" rtl="0" eaLnBrk="1" latinLnBrk="0" hangingPunct="1">
                        <a:defRPr sz="1800" b="1" kern="1200">
                          <a:solidFill>
                            <a:schemeClr val="lt1"/>
                          </a:solidFill>
                          <a:latin typeface="Gill Sans MT"/>
                        </a:defRPr>
                      </a:lvl5pPr>
                      <a:lvl6pPr marL="2286000" algn="l" defTabSz="914400" rtl="0" eaLnBrk="1" latinLnBrk="0" hangingPunct="1">
                        <a:defRPr sz="1800" b="1" kern="1200">
                          <a:solidFill>
                            <a:schemeClr val="lt1"/>
                          </a:solidFill>
                          <a:latin typeface="Gill Sans MT"/>
                        </a:defRPr>
                      </a:lvl6pPr>
                      <a:lvl7pPr marL="2743200" algn="l" defTabSz="914400" rtl="0" eaLnBrk="1" latinLnBrk="0" hangingPunct="1">
                        <a:defRPr sz="1800" b="1" kern="1200">
                          <a:solidFill>
                            <a:schemeClr val="lt1"/>
                          </a:solidFill>
                          <a:latin typeface="Gill Sans MT"/>
                        </a:defRPr>
                      </a:lvl7pPr>
                      <a:lvl8pPr marL="3200400" algn="l" defTabSz="914400" rtl="0" eaLnBrk="1" latinLnBrk="0" hangingPunct="1">
                        <a:defRPr sz="1800" b="1" kern="1200">
                          <a:solidFill>
                            <a:schemeClr val="lt1"/>
                          </a:solidFill>
                          <a:latin typeface="Gill Sans MT"/>
                        </a:defRPr>
                      </a:lvl8pPr>
                      <a:lvl9pPr marL="3657600" algn="l" defTabSz="914400" rtl="0" eaLnBrk="1" latinLnBrk="0" hangingPunct="1">
                        <a:defRPr sz="1800" b="1" kern="1200">
                          <a:solidFill>
                            <a:schemeClr val="lt1"/>
                          </a:solidFill>
                          <a:latin typeface="Gill Sans MT"/>
                        </a:defRPr>
                      </a:lvl9pPr>
                    </a:lstStyle>
                    <a:p>
                      <a:pPr algn="ctr">
                        <a:lnSpc>
                          <a:spcPct val="115000"/>
                        </a:lnSpc>
                        <a:spcAft>
                          <a:spcPts val="0"/>
                        </a:spcAft>
                      </a:pPr>
                      <a:r>
                        <a:rPr lang="kk-KZ" sz="1400" dirty="0">
                          <a:solidFill>
                            <a:schemeClr val="tx1"/>
                          </a:solidFill>
                          <a:effectLst/>
                          <a:latin typeface="Times New Roman" panose="02020603050405020304" pitchFamily="18" charset="0"/>
                          <a:cs typeface="Times New Roman" panose="02020603050405020304" pitchFamily="18" charset="0"/>
                        </a:rPr>
                        <a:t>3</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l Sans MT"/>
                        </a:defRPr>
                      </a:lvl1pPr>
                      <a:lvl2pPr marL="457200" algn="l" defTabSz="914400" rtl="0" eaLnBrk="1" latinLnBrk="0" hangingPunct="1">
                        <a:defRPr sz="1800" kern="1200">
                          <a:solidFill>
                            <a:schemeClr val="dk1"/>
                          </a:solidFill>
                          <a:latin typeface="Gill Sans MT"/>
                        </a:defRPr>
                      </a:lvl2pPr>
                      <a:lvl3pPr marL="914400" algn="l" defTabSz="914400" rtl="0" eaLnBrk="1" latinLnBrk="0" hangingPunct="1">
                        <a:defRPr sz="1800" kern="1200">
                          <a:solidFill>
                            <a:schemeClr val="dk1"/>
                          </a:solidFill>
                          <a:latin typeface="Gill Sans MT"/>
                        </a:defRPr>
                      </a:lvl3pPr>
                      <a:lvl4pPr marL="1371600" algn="l" defTabSz="914400" rtl="0" eaLnBrk="1" latinLnBrk="0" hangingPunct="1">
                        <a:defRPr sz="1800" kern="1200">
                          <a:solidFill>
                            <a:schemeClr val="dk1"/>
                          </a:solidFill>
                          <a:latin typeface="Gill Sans MT"/>
                        </a:defRPr>
                      </a:lvl4pPr>
                      <a:lvl5pPr marL="1828800" algn="l" defTabSz="914400" rtl="0" eaLnBrk="1" latinLnBrk="0" hangingPunct="1">
                        <a:defRPr sz="1800" kern="1200">
                          <a:solidFill>
                            <a:schemeClr val="dk1"/>
                          </a:solidFill>
                          <a:latin typeface="Gill Sans MT"/>
                        </a:defRPr>
                      </a:lvl5pPr>
                      <a:lvl6pPr marL="2286000" algn="l" defTabSz="914400" rtl="0" eaLnBrk="1" latinLnBrk="0" hangingPunct="1">
                        <a:defRPr sz="1800" kern="1200">
                          <a:solidFill>
                            <a:schemeClr val="dk1"/>
                          </a:solidFill>
                          <a:latin typeface="Gill Sans MT"/>
                        </a:defRPr>
                      </a:lvl6pPr>
                      <a:lvl7pPr marL="2743200" algn="l" defTabSz="914400" rtl="0" eaLnBrk="1" latinLnBrk="0" hangingPunct="1">
                        <a:defRPr sz="1800" kern="1200">
                          <a:solidFill>
                            <a:schemeClr val="dk1"/>
                          </a:solidFill>
                          <a:latin typeface="Gill Sans MT"/>
                        </a:defRPr>
                      </a:lvl7pPr>
                      <a:lvl8pPr marL="3200400" algn="l" defTabSz="914400" rtl="0" eaLnBrk="1" latinLnBrk="0" hangingPunct="1">
                        <a:defRPr sz="1800" kern="1200">
                          <a:solidFill>
                            <a:schemeClr val="dk1"/>
                          </a:solidFill>
                          <a:latin typeface="Gill Sans MT"/>
                        </a:defRPr>
                      </a:lvl8pPr>
                      <a:lvl9pPr marL="3657600" algn="l" defTabSz="914400" rtl="0" eaLnBrk="1" latinLnBrk="0" hangingPunct="1">
                        <a:defRPr sz="1800" kern="1200">
                          <a:solidFill>
                            <a:schemeClr val="dk1"/>
                          </a:solidFill>
                          <a:latin typeface="Gill Sans MT"/>
                        </a:defRPr>
                      </a:lvl9pPr>
                    </a:lstStyle>
                    <a:p>
                      <a:pPr algn="l">
                        <a:lnSpc>
                          <a:spcPct val="115000"/>
                        </a:lnSpc>
                        <a:spcAft>
                          <a:spcPts val="0"/>
                        </a:spcAft>
                      </a:pPr>
                      <a:r>
                        <a:rPr lang="kk-KZ" sz="1400" dirty="0">
                          <a:solidFill>
                            <a:schemeClr val="tx1"/>
                          </a:solidFill>
                          <a:effectLst/>
                          <a:latin typeface="Times New Roman" panose="02020603050405020304" pitchFamily="18" charset="0"/>
                          <a:ea typeface="+mn-ea"/>
                          <a:cs typeface="Times New Roman" panose="02020603050405020304" pitchFamily="18" charset="0"/>
                        </a:rPr>
                        <a:t>Өлім</a:t>
                      </a:r>
                      <a:r>
                        <a:rPr lang="kk-KZ" sz="1400" baseline="0" dirty="0">
                          <a:solidFill>
                            <a:schemeClr val="tx1"/>
                          </a:solidFill>
                          <a:effectLst/>
                          <a:latin typeface="Times New Roman" panose="02020603050405020304" pitchFamily="18" charset="0"/>
                          <a:ea typeface="+mn-ea"/>
                          <a:cs typeface="Times New Roman" panose="02020603050405020304" pitchFamily="18" charset="0"/>
                        </a:rPr>
                        <a:t> көрсеткіші</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kk-KZ" sz="1400" dirty="0">
                          <a:latin typeface="Times New Roman" panose="02020603050405020304" pitchFamily="18" charset="0"/>
                          <a:cs typeface="Times New Roman" panose="02020603050405020304" pitchFamily="18" charset="0"/>
                        </a:rPr>
                        <a:t>30</a:t>
                      </a:r>
                      <a:endParaRPr lang="ru-RU" sz="140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kk-KZ" sz="1400" dirty="0">
                          <a:latin typeface="Times New Roman" panose="02020603050405020304" pitchFamily="18" charset="0"/>
                          <a:cs typeface="Times New Roman" panose="02020603050405020304" pitchFamily="18" charset="0"/>
                        </a:rPr>
                        <a:t>19</a:t>
                      </a:r>
                      <a:endParaRPr lang="ru-RU" sz="1400" dirty="0">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4034669"/>
                  </a:ext>
                </a:extLst>
              </a:tr>
              <a:tr h="284314">
                <a:tc>
                  <a:txBody>
                    <a:bodyPr/>
                    <a:lstStyle>
                      <a:lvl1pPr marL="0" algn="l" defTabSz="914400" rtl="0" eaLnBrk="1" latinLnBrk="0" hangingPunct="1">
                        <a:defRPr sz="1800" b="1" kern="1200">
                          <a:solidFill>
                            <a:schemeClr val="lt1"/>
                          </a:solidFill>
                          <a:latin typeface="Gill Sans MT"/>
                        </a:defRPr>
                      </a:lvl1pPr>
                      <a:lvl2pPr marL="457200" algn="l" defTabSz="914400" rtl="0" eaLnBrk="1" latinLnBrk="0" hangingPunct="1">
                        <a:defRPr sz="1800" b="1" kern="1200">
                          <a:solidFill>
                            <a:schemeClr val="lt1"/>
                          </a:solidFill>
                          <a:latin typeface="Gill Sans MT"/>
                        </a:defRPr>
                      </a:lvl2pPr>
                      <a:lvl3pPr marL="914400" algn="l" defTabSz="914400" rtl="0" eaLnBrk="1" latinLnBrk="0" hangingPunct="1">
                        <a:defRPr sz="1800" b="1" kern="1200">
                          <a:solidFill>
                            <a:schemeClr val="lt1"/>
                          </a:solidFill>
                          <a:latin typeface="Gill Sans MT"/>
                        </a:defRPr>
                      </a:lvl3pPr>
                      <a:lvl4pPr marL="1371600" algn="l" defTabSz="914400" rtl="0" eaLnBrk="1" latinLnBrk="0" hangingPunct="1">
                        <a:defRPr sz="1800" b="1" kern="1200">
                          <a:solidFill>
                            <a:schemeClr val="lt1"/>
                          </a:solidFill>
                          <a:latin typeface="Gill Sans MT"/>
                        </a:defRPr>
                      </a:lvl4pPr>
                      <a:lvl5pPr marL="1828800" algn="l" defTabSz="914400" rtl="0" eaLnBrk="1" latinLnBrk="0" hangingPunct="1">
                        <a:defRPr sz="1800" b="1" kern="1200">
                          <a:solidFill>
                            <a:schemeClr val="lt1"/>
                          </a:solidFill>
                          <a:latin typeface="Gill Sans MT"/>
                        </a:defRPr>
                      </a:lvl5pPr>
                      <a:lvl6pPr marL="2286000" algn="l" defTabSz="914400" rtl="0" eaLnBrk="1" latinLnBrk="0" hangingPunct="1">
                        <a:defRPr sz="1800" b="1" kern="1200">
                          <a:solidFill>
                            <a:schemeClr val="lt1"/>
                          </a:solidFill>
                          <a:latin typeface="Gill Sans MT"/>
                        </a:defRPr>
                      </a:lvl6pPr>
                      <a:lvl7pPr marL="2743200" algn="l" defTabSz="914400" rtl="0" eaLnBrk="1" latinLnBrk="0" hangingPunct="1">
                        <a:defRPr sz="1800" b="1" kern="1200">
                          <a:solidFill>
                            <a:schemeClr val="lt1"/>
                          </a:solidFill>
                          <a:latin typeface="Gill Sans MT"/>
                        </a:defRPr>
                      </a:lvl7pPr>
                      <a:lvl8pPr marL="3200400" algn="l" defTabSz="914400" rtl="0" eaLnBrk="1" latinLnBrk="0" hangingPunct="1">
                        <a:defRPr sz="1800" b="1" kern="1200">
                          <a:solidFill>
                            <a:schemeClr val="lt1"/>
                          </a:solidFill>
                          <a:latin typeface="Gill Sans MT"/>
                        </a:defRPr>
                      </a:lvl8pPr>
                      <a:lvl9pPr marL="3657600" algn="l" defTabSz="914400" rtl="0" eaLnBrk="1" latinLnBrk="0" hangingPunct="1">
                        <a:defRPr sz="1800" b="1" kern="1200">
                          <a:solidFill>
                            <a:schemeClr val="lt1"/>
                          </a:solidFill>
                          <a:latin typeface="Gill Sans MT"/>
                        </a:defRPr>
                      </a:lvl9pPr>
                    </a:lstStyle>
                    <a:p>
                      <a:pPr algn="ctr">
                        <a:lnSpc>
                          <a:spcPct val="115000"/>
                        </a:lnSpc>
                        <a:spcAft>
                          <a:spcPts val="0"/>
                        </a:spcAft>
                      </a:pPr>
                      <a:r>
                        <a:rPr lang="kk-KZ" sz="1400" b="1" dirty="0">
                          <a:solidFill>
                            <a:schemeClr val="tx1"/>
                          </a:solidFill>
                          <a:effectLst/>
                          <a:latin typeface="Times New Roman" panose="02020603050405020304" pitchFamily="18" charset="0"/>
                          <a:cs typeface="Times New Roman" panose="02020603050405020304" pitchFamily="18" charset="0"/>
                        </a:rPr>
                        <a:t>4</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l Sans MT"/>
                        </a:defRPr>
                      </a:lvl1pPr>
                      <a:lvl2pPr marL="457200" algn="l" defTabSz="914400" rtl="0" eaLnBrk="1" latinLnBrk="0" hangingPunct="1">
                        <a:defRPr sz="1800" kern="1200">
                          <a:solidFill>
                            <a:schemeClr val="dk1"/>
                          </a:solidFill>
                          <a:latin typeface="Gill Sans MT"/>
                        </a:defRPr>
                      </a:lvl2pPr>
                      <a:lvl3pPr marL="914400" algn="l" defTabSz="914400" rtl="0" eaLnBrk="1" latinLnBrk="0" hangingPunct="1">
                        <a:defRPr sz="1800" kern="1200">
                          <a:solidFill>
                            <a:schemeClr val="dk1"/>
                          </a:solidFill>
                          <a:latin typeface="Gill Sans MT"/>
                        </a:defRPr>
                      </a:lvl3pPr>
                      <a:lvl4pPr marL="1371600" algn="l" defTabSz="914400" rtl="0" eaLnBrk="1" latinLnBrk="0" hangingPunct="1">
                        <a:defRPr sz="1800" kern="1200">
                          <a:solidFill>
                            <a:schemeClr val="dk1"/>
                          </a:solidFill>
                          <a:latin typeface="Gill Sans MT"/>
                        </a:defRPr>
                      </a:lvl4pPr>
                      <a:lvl5pPr marL="1828800" algn="l" defTabSz="914400" rtl="0" eaLnBrk="1" latinLnBrk="0" hangingPunct="1">
                        <a:defRPr sz="1800" kern="1200">
                          <a:solidFill>
                            <a:schemeClr val="dk1"/>
                          </a:solidFill>
                          <a:latin typeface="Gill Sans MT"/>
                        </a:defRPr>
                      </a:lvl5pPr>
                      <a:lvl6pPr marL="2286000" algn="l" defTabSz="914400" rtl="0" eaLnBrk="1" latinLnBrk="0" hangingPunct="1">
                        <a:defRPr sz="1800" kern="1200">
                          <a:solidFill>
                            <a:schemeClr val="dk1"/>
                          </a:solidFill>
                          <a:latin typeface="Gill Sans MT"/>
                        </a:defRPr>
                      </a:lvl6pPr>
                      <a:lvl7pPr marL="2743200" algn="l" defTabSz="914400" rtl="0" eaLnBrk="1" latinLnBrk="0" hangingPunct="1">
                        <a:defRPr sz="1800" kern="1200">
                          <a:solidFill>
                            <a:schemeClr val="dk1"/>
                          </a:solidFill>
                          <a:latin typeface="Gill Sans MT"/>
                        </a:defRPr>
                      </a:lvl7pPr>
                      <a:lvl8pPr marL="3200400" algn="l" defTabSz="914400" rtl="0" eaLnBrk="1" latinLnBrk="0" hangingPunct="1">
                        <a:defRPr sz="1800" kern="1200">
                          <a:solidFill>
                            <a:schemeClr val="dk1"/>
                          </a:solidFill>
                          <a:latin typeface="Gill Sans MT"/>
                        </a:defRPr>
                      </a:lvl8pPr>
                      <a:lvl9pPr marL="3657600" algn="l" defTabSz="914400" rtl="0" eaLnBrk="1" latinLnBrk="0" hangingPunct="1">
                        <a:defRPr sz="1800" kern="1200">
                          <a:solidFill>
                            <a:schemeClr val="dk1"/>
                          </a:solidFill>
                          <a:latin typeface="Gill Sans MT"/>
                        </a:defRPr>
                      </a:lvl9pPr>
                    </a:lstStyle>
                    <a:p>
                      <a:pPr algn="l">
                        <a:lnSpc>
                          <a:spcPct val="115000"/>
                        </a:lnSpc>
                        <a:spcAft>
                          <a:spcPts val="0"/>
                        </a:spcAft>
                      </a:pPr>
                      <a:r>
                        <a:rPr lang="kk-KZ" sz="1400" dirty="0">
                          <a:solidFill>
                            <a:schemeClr val="tx1"/>
                          </a:solidFill>
                          <a:effectLst/>
                          <a:latin typeface="Times New Roman" panose="02020603050405020304" pitchFamily="18" charset="0"/>
                          <a:ea typeface="+mn-ea"/>
                          <a:cs typeface="Times New Roman" panose="02020603050405020304" pitchFamily="18" charset="0"/>
                        </a:rPr>
                        <a:t>Ерте</a:t>
                      </a:r>
                      <a:r>
                        <a:rPr lang="kk-KZ" sz="1400" baseline="0" dirty="0">
                          <a:solidFill>
                            <a:schemeClr val="tx1"/>
                          </a:solidFill>
                          <a:effectLst/>
                          <a:latin typeface="Times New Roman" panose="02020603050405020304" pitchFamily="18" charset="0"/>
                          <a:ea typeface="+mn-ea"/>
                          <a:cs typeface="Times New Roman" panose="02020603050405020304" pitchFamily="18" charset="0"/>
                        </a:rPr>
                        <a:t> анықталғандар ҚІ І-ІІ стадиясы</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kk-KZ" sz="1400" dirty="0">
                          <a:solidFill>
                            <a:schemeClr val="tx1"/>
                          </a:solidFill>
                          <a:effectLst/>
                          <a:latin typeface="Times New Roman" panose="02020603050405020304" pitchFamily="18" charset="0"/>
                          <a:ea typeface="Times New Roman"/>
                          <a:cs typeface="Times New Roman" panose="02020603050405020304" pitchFamily="18" charset="0"/>
                        </a:rPr>
                        <a:t>35 (58,3℅)</a:t>
                      </a:r>
                      <a:endParaRPr lang="ru-RU" sz="14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kk-KZ" sz="1400" dirty="0">
                          <a:solidFill>
                            <a:schemeClr val="tx1"/>
                          </a:solidFill>
                          <a:effectLst/>
                          <a:latin typeface="Times New Roman" panose="02020603050405020304" pitchFamily="18" charset="0"/>
                          <a:ea typeface="Times New Roman"/>
                          <a:cs typeface="Times New Roman" panose="02020603050405020304" pitchFamily="18" charset="0"/>
                        </a:rPr>
                        <a:t>23 (56,1℅)</a:t>
                      </a:r>
                      <a:endParaRPr lang="ru-RU" sz="14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8201537"/>
                  </a:ext>
                </a:extLst>
              </a:tr>
              <a:tr h="340179">
                <a:tc>
                  <a:txBody>
                    <a:bodyPr/>
                    <a:lstStyle/>
                    <a:p>
                      <a:pPr algn="ctr">
                        <a:lnSpc>
                          <a:spcPct val="115000"/>
                        </a:lnSpc>
                        <a:spcAft>
                          <a:spcPts val="0"/>
                        </a:spcAft>
                      </a:pPr>
                      <a:r>
                        <a:rPr lang="kk-KZ"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0"/>
                        </a:spcAft>
                      </a:pPr>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ІІІ – І</a:t>
                      </a:r>
                      <a:r>
                        <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V</a:t>
                      </a:r>
                      <a:r>
                        <a:rPr lang="kk-KZ" sz="140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сатыдағы </a:t>
                      </a:r>
                      <a:r>
                        <a:rPr kumimoji="0" lang="ru-RU" sz="1400" b="0" kern="1200" dirty="0" err="1">
                          <a:solidFill>
                            <a:schemeClr val="tx1"/>
                          </a:solidFill>
                          <a:effectLst/>
                          <a:latin typeface="Times New Roman" panose="02020603050405020304" pitchFamily="18" charset="0"/>
                          <a:ea typeface="+mn-ea"/>
                          <a:cs typeface="Times New Roman" panose="02020603050405020304" pitchFamily="18" charset="0"/>
                        </a:rPr>
                        <a:t>визуальды</a:t>
                      </a:r>
                      <a:r>
                        <a:rPr kumimoji="0" lang="ru-RU" sz="1400" b="0" kern="1200" dirty="0">
                          <a:solidFill>
                            <a:schemeClr val="tx1"/>
                          </a:solidFill>
                          <a:effectLst/>
                          <a:latin typeface="Times New Roman" panose="02020603050405020304" pitchFamily="18" charset="0"/>
                          <a:ea typeface="+mn-ea"/>
                          <a:cs typeface="Times New Roman" panose="02020603050405020304" pitchFamily="18" charset="0"/>
                        </a:rPr>
                        <a:t> </a:t>
                      </a:r>
                      <a:r>
                        <a:rPr kumimoji="0" lang="ru-RU" sz="1400" b="0" kern="1200" dirty="0" err="1">
                          <a:solidFill>
                            <a:schemeClr val="tx1"/>
                          </a:solidFill>
                          <a:effectLst/>
                          <a:latin typeface="Times New Roman" panose="02020603050405020304" pitchFamily="18" charset="0"/>
                          <a:ea typeface="+mn-ea"/>
                          <a:cs typeface="Times New Roman" panose="02020603050405020304" pitchFamily="18" charset="0"/>
                        </a:rPr>
                        <a:t>асқынғандар</a:t>
                      </a:r>
                      <a:r>
                        <a:rPr kumimoji="0" lang="ru-RU" sz="1400" b="0" kern="1200" dirty="0">
                          <a:solidFill>
                            <a:schemeClr val="tx1"/>
                          </a:solidFill>
                          <a:effectLst/>
                          <a:latin typeface="Times New Roman" panose="02020603050405020304" pitchFamily="18" charset="0"/>
                          <a:ea typeface="+mn-ea"/>
                          <a:cs typeface="Times New Roman" panose="02020603050405020304" pitchFamily="18" charset="0"/>
                        </a:rPr>
                        <a:t> </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kk-KZ" sz="1400" dirty="0">
                          <a:solidFill>
                            <a:schemeClr val="tx1"/>
                          </a:solidFill>
                          <a:effectLst/>
                          <a:latin typeface="Times New Roman" panose="02020603050405020304" pitchFamily="18" charset="0"/>
                          <a:ea typeface="Times New Roman"/>
                          <a:cs typeface="Times New Roman" panose="02020603050405020304" pitchFamily="18" charset="0"/>
                        </a:rPr>
                        <a:t>3  (11,5℅)</a:t>
                      </a:r>
                      <a:endParaRPr lang="ru-RU" sz="14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lnSpc>
                          <a:spcPct val="115000"/>
                        </a:lnSpc>
                        <a:spcAft>
                          <a:spcPts val="0"/>
                        </a:spcAft>
                        <a:buNone/>
                      </a:pPr>
                      <a:r>
                        <a:rPr lang="kk-KZ" sz="1400" dirty="0">
                          <a:solidFill>
                            <a:schemeClr val="tx1"/>
                          </a:solidFill>
                          <a:effectLst/>
                          <a:latin typeface="Times New Roman" panose="02020603050405020304" pitchFamily="18" charset="0"/>
                          <a:ea typeface="Times New Roman"/>
                          <a:cs typeface="Times New Roman" panose="02020603050405020304" pitchFamily="18" charset="0"/>
                        </a:rPr>
                        <a:t>1 (6,3℅)</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43698">
                <a:tc>
                  <a:txBody>
                    <a:bodyPr/>
                    <a:lstStyle/>
                    <a:p>
                      <a:pPr algn="ctr">
                        <a:lnSpc>
                          <a:spcPct val="115000"/>
                        </a:lnSpc>
                        <a:spcAft>
                          <a:spcPts val="0"/>
                        </a:spcAft>
                      </a:pPr>
                      <a:r>
                        <a:rPr lang="kk-KZ"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0"/>
                        </a:spcAft>
                      </a:pPr>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І</a:t>
                      </a:r>
                      <a:r>
                        <a:rPr lang="en-US"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V</a:t>
                      </a:r>
                      <a:r>
                        <a:rPr lang="kk-KZ" sz="1400"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сатыдағы жалпы асқыну </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kk-KZ" sz="1400" dirty="0">
                          <a:solidFill>
                            <a:schemeClr val="tx1"/>
                          </a:solidFill>
                          <a:effectLst/>
                          <a:latin typeface="Times New Roman" panose="02020603050405020304" pitchFamily="18" charset="0"/>
                          <a:ea typeface="Times New Roman"/>
                          <a:cs typeface="Times New Roman" panose="02020603050405020304" pitchFamily="18" charset="0"/>
                        </a:rPr>
                        <a:t>10  (16,7℅)</a:t>
                      </a:r>
                      <a:endParaRPr lang="ru-RU" sz="14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lnSpc>
                          <a:spcPct val="115000"/>
                        </a:lnSpc>
                        <a:spcAft>
                          <a:spcPts val="0"/>
                        </a:spcAft>
                        <a:buNone/>
                      </a:pPr>
                      <a:r>
                        <a:rPr lang="kk-KZ" sz="1400" dirty="0">
                          <a:solidFill>
                            <a:schemeClr val="tx1"/>
                          </a:solidFill>
                          <a:effectLst/>
                          <a:latin typeface="Times New Roman" panose="02020603050405020304" pitchFamily="18" charset="0"/>
                          <a:ea typeface="Times New Roman"/>
                          <a:cs typeface="Times New Roman" panose="02020603050405020304" pitchFamily="18" charset="0"/>
                        </a:rPr>
                        <a:t>6  (14,6℅)</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635217"/>
                  </a:ext>
                </a:extLst>
              </a:tr>
              <a:tr h="243698">
                <a:tc>
                  <a:txBody>
                    <a:bodyPr/>
                    <a:lstStyle/>
                    <a:p>
                      <a:pPr algn="ctr">
                        <a:lnSpc>
                          <a:spcPct val="115000"/>
                        </a:lnSpc>
                        <a:spcAft>
                          <a:spcPts val="0"/>
                        </a:spcAft>
                      </a:pPr>
                      <a:r>
                        <a:rPr lang="kk-KZ"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ru-RU"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0"/>
                        </a:spcAft>
                      </a:pPr>
                      <a:r>
                        <a:rPr lang="kk-KZ"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5 жылдық өмір сүру</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102" marR="4410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Aft>
                          <a:spcPts val="0"/>
                        </a:spcAft>
                      </a:pPr>
                      <a:r>
                        <a:rPr lang="ru-RU" sz="1400" dirty="0">
                          <a:solidFill>
                            <a:schemeClr val="tx1"/>
                          </a:solidFill>
                          <a:effectLst/>
                          <a:latin typeface="Times New Roman" panose="02020603050405020304" pitchFamily="18" charset="0"/>
                          <a:ea typeface="Times New Roman"/>
                          <a:cs typeface="Times New Roman" panose="02020603050405020304" pitchFamily="18" charset="0"/>
                        </a:rPr>
                        <a:t> 55,6%</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lnSpc>
                          <a:spcPct val="115000"/>
                        </a:lnSpc>
                        <a:spcAft>
                          <a:spcPts val="0"/>
                        </a:spcAft>
                      </a:pPr>
                      <a:r>
                        <a:rPr lang="ru-RU" sz="1400" dirty="0">
                          <a:solidFill>
                            <a:schemeClr val="tx1"/>
                          </a:solidFill>
                          <a:effectLst/>
                          <a:latin typeface="Times New Roman" panose="02020603050405020304" pitchFamily="18" charset="0"/>
                          <a:ea typeface="Times New Roman"/>
                          <a:cs typeface="Times New Roman" panose="02020603050405020304" pitchFamily="18" charset="0"/>
                        </a:rPr>
                        <a:t>56,4%</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sp>
        <p:nvSpPr>
          <p:cNvPr id="10" name="Прямоугольник 9">
            <a:extLst>
              <a:ext uri="{FF2B5EF4-FFF2-40B4-BE49-F238E27FC236}">
                <a16:creationId xmlns:a16="http://schemas.microsoft.com/office/drawing/2014/main" id="{D3A82E3B-7949-46CB-AB1B-51D70BBF8E4D}"/>
              </a:ext>
            </a:extLst>
          </p:cNvPr>
          <p:cNvSpPr/>
          <p:nvPr/>
        </p:nvSpPr>
        <p:spPr>
          <a:xfrm>
            <a:off x="1308656" y="366224"/>
            <a:ext cx="7322076" cy="6685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r"/>
            <a:r>
              <a:rPr lang="kk-KZ" sz="2000" b="1" i="1" dirty="0">
                <a:solidFill>
                  <a:schemeClr val="tx1"/>
                </a:solidFill>
                <a:latin typeface="Times New Roman" panose="02020603050405020304" pitchFamily="18" charset="0"/>
                <a:cs typeface="Times New Roman" panose="02020603050405020304" pitchFamily="18" charset="0"/>
              </a:rPr>
              <a:t>Онколог кабинетінің көрсеткіштері</a:t>
            </a:r>
            <a:endParaRPr lang="ru-RU" sz="2000" b="1" i="1" dirty="0">
              <a:solidFill>
                <a:schemeClr val="tx1"/>
              </a:solidFill>
              <a:latin typeface="Times New Roman" panose="02020603050405020304" pitchFamily="18" charset="0"/>
              <a:cs typeface="Times New Roman" panose="02020603050405020304" pitchFamily="18" charset="0"/>
            </a:endParaRPr>
          </a:p>
        </p:txBody>
      </p:sp>
      <p:graphicFrame>
        <p:nvGraphicFramePr>
          <p:cNvPr id="11" name="Таблица 10">
            <a:extLst>
              <a:ext uri="{FF2B5EF4-FFF2-40B4-BE49-F238E27FC236}">
                <a16:creationId xmlns:a16="http://schemas.microsoft.com/office/drawing/2014/main" id="{F8593721-74B6-4013-BD53-0355FD05D40A}"/>
              </a:ext>
            </a:extLst>
          </p:cNvPr>
          <p:cNvGraphicFramePr>
            <a:graphicFrameLocks noGrp="1"/>
          </p:cNvGraphicFramePr>
          <p:nvPr/>
        </p:nvGraphicFramePr>
        <p:xfrm>
          <a:off x="1991544" y="4362990"/>
          <a:ext cx="8131708" cy="1767840"/>
        </p:xfrm>
        <a:graphic>
          <a:graphicData uri="http://schemas.openxmlformats.org/drawingml/2006/table">
            <a:tbl>
              <a:tblPr firstRow="1" bandRow="1">
                <a:tableStyleId>{5940675A-B579-460E-94D1-54222C63F5DA}</a:tableStyleId>
              </a:tblPr>
              <a:tblGrid>
                <a:gridCol w="972132">
                  <a:extLst>
                    <a:ext uri="{9D8B030D-6E8A-4147-A177-3AD203B41FA5}">
                      <a16:colId xmlns:a16="http://schemas.microsoft.com/office/drawing/2014/main" val="530249969"/>
                    </a:ext>
                  </a:extLst>
                </a:gridCol>
                <a:gridCol w="2209446">
                  <a:extLst>
                    <a:ext uri="{9D8B030D-6E8A-4147-A177-3AD203B41FA5}">
                      <a16:colId xmlns:a16="http://schemas.microsoft.com/office/drawing/2014/main" val="2697389167"/>
                    </a:ext>
                  </a:extLst>
                </a:gridCol>
                <a:gridCol w="1661117">
                  <a:extLst>
                    <a:ext uri="{9D8B030D-6E8A-4147-A177-3AD203B41FA5}">
                      <a16:colId xmlns:a16="http://schemas.microsoft.com/office/drawing/2014/main" val="91695086"/>
                    </a:ext>
                  </a:extLst>
                </a:gridCol>
                <a:gridCol w="1927140">
                  <a:extLst>
                    <a:ext uri="{9D8B030D-6E8A-4147-A177-3AD203B41FA5}">
                      <a16:colId xmlns:a16="http://schemas.microsoft.com/office/drawing/2014/main" val="1090351578"/>
                    </a:ext>
                  </a:extLst>
                </a:gridCol>
                <a:gridCol w="1361873">
                  <a:extLst>
                    <a:ext uri="{9D8B030D-6E8A-4147-A177-3AD203B41FA5}">
                      <a16:colId xmlns:a16="http://schemas.microsoft.com/office/drawing/2014/main" val="2960979429"/>
                    </a:ext>
                  </a:extLst>
                </a:gridCol>
              </a:tblGrid>
              <a:tr h="713831">
                <a:tc>
                  <a:txBody>
                    <a:bodyPr/>
                    <a:lstStyle/>
                    <a:p>
                      <a:endParaRPr lang="ru-RU" sz="140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kk-KZ" sz="1400" b="1" dirty="0">
                          <a:solidFill>
                            <a:schemeClr val="tx1"/>
                          </a:solidFill>
                          <a:latin typeface="Times New Roman" pitchFamily="18" charset="0"/>
                          <a:cs typeface="Times New Roman" pitchFamily="18" charset="0"/>
                        </a:rPr>
                        <a:t>Аурушандық </a:t>
                      </a:r>
                      <a:endParaRPr lang="ru-RU" sz="14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tcPr>
                </a:tc>
                <a:tc>
                  <a:txBody>
                    <a:bodyPr/>
                    <a:lstStyle/>
                    <a:p>
                      <a:pPr algn="ctr"/>
                      <a:r>
                        <a:rPr lang="kk-KZ" sz="1400" b="1" dirty="0">
                          <a:solidFill>
                            <a:schemeClr val="tx1"/>
                          </a:solidFill>
                          <a:effectLst/>
                          <a:latin typeface="Times New Roman" pitchFamily="18" charset="0"/>
                          <a:cs typeface="Times New Roman" pitchFamily="18" charset="0"/>
                        </a:rPr>
                        <a:t>Балалар арасындағы аурушандық</a:t>
                      </a:r>
                      <a:endParaRPr lang="ru-RU" sz="1400" b="1" dirty="0">
                        <a:solidFill>
                          <a:schemeClr val="tx1"/>
                        </a:solidFill>
                        <a:latin typeface="Times New Roman" pitchFamily="18" charset="0"/>
                        <a:cs typeface="Times New Roman" pitchFamily="18" charset="0"/>
                      </a:endParaRPr>
                    </a:p>
                  </a:txBody>
                  <a:tcPr/>
                </a:tc>
                <a:tc>
                  <a:txBody>
                    <a:bodyPr/>
                    <a:lstStyle/>
                    <a:p>
                      <a:pPr algn="ctr"/>
                      <a:r>
                        <a:rPr lang="kk-KZ" sz="1400" b="1" dirty="0">
                          <a:solidFill>
                            <a:schemeClr val="tx1"/>
                          </a:solidFill>
                          <a:latin typeface="Times New Roman" pitchFamily="18" charset="0"/>
                          <a:cs typeface="Times New Roman" pitchFamily="18" charset="0"/>
                        </a:rPr>
                        <a:t>Сырқаттылық</a:t>
                      </a:r>
                      <a:endParaRPr lang="ru-RU" sz="1400" b="1" dirty="0">
                        <a:solidFill>
                          <a:schemeClr val="tx1"/>
                        </a:solidFill>
                        <a:latin typeface="Times New Roman" pitchFamily="18" charset="0"/>
                        <a:cs typeface="Times New Roman" pitchFamily="18" charset="0"/>
                      </a:endParaRPr>
                    </a:p>
                  </a:txBody>
                  <a:tcPr/>
                </a:tc>
                <a:tc>
                  <a:txBody>
                    <a:bodyPr/>
                    <a:lstStyle/>
                    <a:p>
                      <a:pPr algn="ctr"/>
                      <a:r>
                        <a:rPr lang="kk-KZ" sz="1400" b="1" dirty="0">
                          <a:solidFill>
                            <a:schemeClr val="tx1"/>
                          </a:solidFill>
                          <a:latin typeface="Times New Roman" pitchFamily="18" charset="0"/>
                          <a:cs typeface="Times New Roman" pitchFamily="18" charset="0"/>
                        </a:rPr>
                        <a:t>Өлім көрсеткіші</a:t>
                      </a:r>
                      <a:endParaRPr lang="ru-RU" sz="14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848520761"/>
                  </a:ext>
                </a:extLst>
              </a:tr>
              <a:tr h="506347">
                <a:tc>
                  <a:txBody>
                    <a:bodyPr/>
                    <a:lstStyle/>
                    <a:p>
                      <a:r>
                        <a:rPr lang="kk-KZ" sz="1400" dirty="0">
                          <a:solidFill>
                            <a:schemeClr val="tx1"/>
                          </a:solidFill>
                          <a:latin typeface="Times New Roman" pitchFamily="18" charset="0"/>
                          <a:cs typeface="Times New Roman" pitchFamily="18" charset="0"/>
                        </a:rPr>
                        <a:t>2022ж. </a:t>
                      </a:r>
                    </a:p>
                    <a:p>
                      <a:endParaRPr lang="ru-RU" sz="1400" dirty="0">
                        <a:solidFill>
                          <a:schemeClr val="tx1"/>
                        </a:solidFill>
                        <a:latin typeface="Times New Roman" pitchFamily="18" charset="0"/>
                        <a:cs typeface="Times New Roman" pitchFamily="18" charset="0"/>
                      </a:endParaRPr>
                    </a:p>
                  </a:txBody>
                  <a:tcPr>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400" noProof="0" dirty="0">
                          <a:solidFill>
                            <a:schemeClr val="tx1"/>
                          </a:solidFill>
                          <a:latin typeface="Times New Roman" pitchFamily="18" charset="0"/>
                          <a:cs typeface="Times New Roman" pitchFamily="18" charset="0"/>
                        </a:rPr>
                        <a:t>3 жағдай –  8,7 %</a:t>
                      </a:r>
                    </a:p>
                  </a:txBody>
                  <a:tcPr/>
                </a:tc>
                <a:tc>
                  <a:txBody>
                    <a:bodyPr/>
                    <a:lstStyle/>
                    <a:p>
                      <a:pPr algn="ctr"/>
                      <a:r>
                        <a:rPr lang="kk-KZ" sz="1400" noProof="0" dirty="0">
                          <a:solidFill>
                            <a:schemeClr val="tx1"/>
                          </a:solidFill>
                          <a:latin typeface="Times New Roman" pitchFamily="18" charset="0"/>
                          <a:cs typeface="Times New Roman" pitchFamily="18" charset="0"/>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400" noProof="0" dirty="0">
                          <a:solidFill>
                            <a:schemeClr val="tx1"/>
                          </a:solidFill>
                          <a:latin typeface="Times New Roman" pitchFamily="18" charset="0"/>
                          <a:cs typeface="Times New Roman" pitchFamily="18" charset="0"/>
                        </a:rPr>
                        <a:t>16 жағдай – 32,8 %</a:t>
                      </a:r>
                    </a:p>
                  </a:txBody>
                  <a:tcPr/>
                </a:tc>
                <a:tc>
                  <a:txBody>
                    <a:bodyPr/>
                    <a:lstStyle/>
                    <a:p>
                      <a:pPr algn="ctr"/>
                      <a:r>
                        <a:rPr lang="kk-KZ" sz="1400" noProof="0" dirty="0">
                          <a:solidFill>
                            <a:schemeClr val="tx1"/>
                          </a:solidFill>
                          <a:latin typeface="Times New Roman" pitchFamily="18" charset="0"/>
                          <a:cs typeface="Times New Roman" pitchFamily="18" charset="0"/>
                        </a:rPr>
                        <a:t>2-5,8</a:t>
                      </a:r>
                    </a:p>
                  </a:txBody>
                  <a:tcPr/>
                </a:tc>
                <a:extLst>
                  <a:ext uri="{0D108BD9-81ED-4DB2-BD59-A6C34878D82A}">
                    <a16:rowId xmlns:a16="http://schemas.microsoft.com/office/drawing/2014/main" val="3699438440"/>
                  </a:ext>
                </a:extLst>
              </a:tr>
              <a:tr h="506347">
                <a:tc>
                  <a:txBody>
                    <a:bodyPr/>
                    <a:lstStyle/>
                    <a:p>
                      <a:r>
                        <a:rPr lang="kk-KZ" sz="1400" dirty="0">
                          <a:solidFill>
                            <a:schemeClr val="tx1"/>
                          </a:solidFill>
                          <a:latin typeface="Times New Roman" pitchFamily="18" charset="0"/>
                          <a:cs typeface="Times New Roman" pitchFamily="18" charset="0"/>
                        </a:rPr>
                        <a:t>2023ж. </a:t>
                      </a:r>
                    </a:p>
                    <a:p>
                      <a:endParaRPr lang="ru-RU" sz="1400" dirty="0">
                        <a:solidFill>
                          <a:schemeClr val="tx1"/>
                        </a:solidFill>
                        <a:latin typeface="Times New Roman" pitchFamily="18" charset="0"/>
                        <a:cs typeface="Times New Roman" pitchFamily="18" charset="0"/>
                      </a:endParaRP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kk-KZ" sz="1400" noProof="0" dirty="0">
                          <a:solidFill>
                            <a:schemeClr val="tx1"/>
                          </a:solidFill>
                          <a:latin typeface="Times New Roman" pitchFamily="18" charset="0"/>
                          <a:cs typeface="Times New Roman" pitchFamily="18" charset="0"/>
                        </a:rPr>
                        <a:t>8 жағдай – 23,1 %</a:t>
                      </a:r>
                    </a:p>
                    <a:p>
                      <a:pPr algn="ctr"/>
                      <a:endParaRPr lang="kk-KZ" sz="1400" noProof="0" dirty="0">
                        <a:solidFill>
                          <a:schemeClr val="tx1"/>
                        </a:solidFill>
                        <a:latin typeface="Times New Roman" pitchFamily="18" charset="0"/>
                        <a:cs typeface="Times New Roman" pitchFamily="18" charset="0"/>
                      </a:endParaRPr>
                    </a:p>
                  </a:txBody>
                  <a:tcPr/>
                </a:tc>
                <a:tc>
                  <a:txBody>
                    <a:bodyPr/>
                    <a:lstStyle/>
                    <a:p>
                      <a:pPr algn="ctr"/>
                      <a:r>
                        <a:rPr lang="kk-KZ" sz="1400" noProof="0" dirty="0">
                          <a:solidFill>
                            <a:schemeClr val="tx1"/>
                          </a:solidFill>
                          <a:latin typeface="Times New Roman" pitchFamily="18" charset="0"/>
                          <a:cs typeface="Times New Roman" pitchFamily="18" charset="0"/>
                        </a:rPr>
                        <a: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400" noProof="0" dirty="0">
                          <a:solidFill>
                            <a:schemeClr val="tx1"/>
                          </a:solidFill>
                          <a:latin typeface="Times New Roman" pitchFamily="18" charset="0"/>
                          <a:cs typeface="Times New Roman" pitchFamily="18" charset="0"/>
                        </a:rPr>
                        <a:t>11 жағдай – 22,7 %</a:t>
                      </a:r>
                    </a:p>
                  </a:txBody>
                  <a:tcPr/>
                </a:tc>
                <a:tc>
                  <a:txBody>
                    <a:bodyPr/>
                    <a:lstStyle/>
                    <a:p>
                      <a:pPr algn="ctr"/>
                      <a:endParaRPr lang="kk-KZ" sz="1400" noProof="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3665339679"/>
                  </a:ext>
                </a:extLst>
              </a:tr>
            </a:tbl>
          </a:graphicData>
        </a:graphic>
      </p:graphicFrame>
      <p:sp>
        <p:nvSpPr>
          <p:cNvPr id="12" name="TextBox 11">
            <a:extLst>
              <a:ext uri="{FF2B5EF4-FFF2-40B4-BE49-F238E27FC236}">
                <a16:creationId xmlns:a16="http://schemas.microsoft.com/office/drawing/2014/main" id="{DAEA7CC0-CD70-4DF2-BC11-6EB01E61700D}"/>
              </a:ext>
            </a:extLst>
          </p:cNvPr>
          <p:cNvSpPr txBox="1"/>
          <p:nvPr/>
        </p:nvSpPr>
        <p:spPr>
          <a:xfrm>
            <a:off x="1308656" y="3636540"/>
            <a:ext cx="7250071" cy="400110"/>
          </a:xfrm>
          <a:prstGeom prst="rect">
            <a:avLst/>
          </a:prstGeom>
          <a:noFill/>
        </p:spPr>
        <p:txBody>
          <a:bodyPr wrap="square">
            <a:spAutoFit/>
          </a:bodyPr>
          <a:lstStyle/>
          <a:p>
            <a:pPr algn="r"/>
            <a:r>
              <a:rPr lang="kk-KZ" sz="2000" b="1" i="1" dirty="0">
                <a:latin typeface="Times New Roman" pitchFamily="18" charset="0"/>
                <a:cs typeface="Times New Roman" pitchFamily="18" charset="0"/>
              </a:rPr>
              <a:t>Фтизиатр кабинетінің көрсеткіштер</a:t>
            </a:r>
            <a:r>
              <a:rPr lang="kk-KZ" b="1" i="1" dirty="0">
                <a:latin typeface="Times New Roman" pitchFamily="18" charset="0"/>
                <a:cs typeface="Times New Roman" pitchFamily="18" charset="0"/>
              </a:rPr>
              <a:t>і</a:t>
            </a:r>
            <a:endParaRPr lang="ru-RU" b="1" i="1" dirty="0">
              <a:latin typeface="Times New Roman" pitchFamily="18" charset="0"/>
              <a:cs typeface="Times New Roman" pitchFamily="18" charset="0"/>
            </a:endParaRPr>
          </a:p>
        </p:txBody>
      </p:sp>
      <p:pic>
        <p:nvPicPr>
          <p:cNvPr id="7" name="Рисунок 6">
            <a:extLst>
              <a:ext uri="{FF2B5EF4-FFF2-40B4-BE49-F238E27FC236}">
                <a16:creationId xmlns:a16="http://schemas.microsoft.com/office/drawing/2014/main" id="{CFDB9A0A-0266-460A-914E-B17BE4624E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80210" y="110042"/>
            <a:ext cx="2456892" cy="438909"/>
          </a:xfrm>
          <a:prstGeom prst="rect">
            <a:avLst/>
          </a:prstGeom>
        </p:spPr>
      </p:pic>
    </p:spTree>
    <p:extLst>
      <p:ext uri="{BB962C8B-B14F-4D97-AF65-F5344CB8AC3E}">
        <p14:creationId xmlns:p14="http://schemas.microsoft.com/office/powerpoint/2010/main" val="3758185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Диаграмма 8">
            <a:extLst>
              <a:ext uri="{FF2B5EF4-FFF2-40B4-BE49-F238E27FC236}">
                <a16:creationId xmlns:a16="http://schemas.microsoft.com/office/drawing/2014/main" id="{5D214C3F-6B2F-4B28-B5A0-8CE029C768D6}"/>
              </a:ext>
            </a:extLst>
          </p:cNvPr>
          <p:cNvGraphicFramePr>
            <a:graphicFrameLocks/>
          </p:cNvGraphicFramePr>
          <p:nvPr>
            <p:extLst>
              <p:ext uri="{D42A27DB-BD31-4B8C-83A1-F6EECF244321}">
                <p14:modId xmlns:p14="http://schemas.microsoft.com/office/powerpoint/2010/main" val="1880525245"/>
              </p:ext>
            </p:extLst>
          </p:nvPr>
        </p:nvGraphicFramePr>
        <p:xfrm>
          <a:off x="696686" y="1049655"/>
          <a:ext cx="10519953" cy="5089889"/>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a:extLst>
              <a:ext uri="{FF2B5EF4-FFF2-40B4-BE49-F238E27FC236}">
                <a16:creationId xmlns:a16="http://schemas.microsoft.com/office/drawing/2014/main" id="{4073C6C4-FB9D-497C-8102-26F712070C4D}"/>
              </a:ext>
            </a:extLst>
          </p:cNvPr>
          <p:cNvSpPr>
            <a:spLocks noGrp="1"/>
          </p:cNvSpPr>
          <p:nvPr>
            <p:ph type="title"/>
          </p:nvPr>
        </p:nvSpPr>
        <p:spPr>
          <a:xfrm>
            <a:off x="3815994" y="-113831"/>
            <a:ext cx="5162541" cy="1325563"/>
          </a:xfrm>
        </p:spPr>
        <p:txBody>
          <a:bodyPr>
            <a:normAutofit/>
          </a:bodyPr>
          <a:lstStyle/>
          <a:p>
            <a:pPr algn="r"/>
            <a:r>
              <a:rPr lang="en-US" sz="2000" i="1" dirty="0">
                <a:latin typeface="Times New Roman" panose="02020603050405020304" pitchFamily="18" charset="0"/>
                <a:cs typeface="Times New Roman" panose="02020603050405020304" pitchFamily="18" charset="0"/>
              </a:rPr>
              <a:t>C</a:t>
            </a:r>
            <a:r>
              <a:rPr lang="kk-KZ" sz="2000" i="1" dirty="0">
                <a:latin typeface="Times New Roman" panose="02020603050405020304" pitchFamily="18" charset="0"/>
                <a:cs typeface="Times New Roman" panose="02020603050405020304" pitchFamily="18" charset="0"/>
              </a:rPr>
              <a:t>кринингтік профилактикалық  қараулар</a:t>
            </a:r>
            <a:endParaRPr lang="ru-RU" sz="3200" i="1" dirty="0"/>
          </a:p>
        </p:txBody>
      </p:sp>
      <p:pic>
        <p:nvPicPr>
          <p:cNvPr id="5" name="Рисунок 4">
            <a:extLst>
              <a:ext uri="{FF2B5EF4-FFF2-40B4-BE49-F238E27FC236}">
                <a16:creationId xmlns:a16="http://schemas.microsoft.com/office/drawing/2014/main" id="{C7BAF1D4-DFD3-4B63-963C-67044BDAEA3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389" t="18766" r="18454" b="67794"/>
          <a:stretch/>
        </p:blipFill>
        <p:spPr>
          <a:xfrm>
            <a:off x="80210" y="110042"/>
            <a:ext cx="2456892" cy="438909"/>
          </a:xfrm>
          <a:prstGeom prst="rect">
            <a:avLst/>
          </a:prstGeom>
        </p:spPr>
      </p:pic>
    </p:spTree>
    <p:extLst>
      <p:ext uri="{BB962C8B-B14F-4D97-AF65-F5344CB8AC3E}">
        <p14:creationId xmlns:p14="http://schemas.microsoft.com/office/powerpoint/2010/main" val="3759905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
            <a:extLst>
              <a:ext uri="{FF2B5EF4-FFF2-40B4-BE49-F238E27FC236}">
                <a16:creationId xmlns:a16="http://schemas.microsoft.com/office/drawing/2014/main" id="{A493626E-5F53-40BA-B745-D9D5294338D7}"/>
              </a:ext>
            </a:extLst>
          </p:cNvPr>
          <p:cNvSpPr>
            <a:spLocks noChangeArrowheads="1"/>
          </p:cNvSpPr>
          <p:nvPr/>
        </p:nvSpPr>
        <p:spPr bwMode="auto">
          <a:xfrm>
            <a:off x="6391002" y="329496"/>
            <a:ext cx="5400403"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defTabSz="914400" fontAlgn="base">
              <a:spcBef>
                <a:spcPct val="0"/>
              </a:spcBef>
              <a:spcAft>
                <a:spcPct val="0"/>
              </a:spcAft>
            </a:pPr>
            <a:r>
              <a:rPr lang="ru-RU" sz="2000" b="1" i="1" dirty="0">
                <a:latin typeface="Times New Roman" pitchFamily="18" charset="0"/>
                <a:cs typeface="Times New Roman" pitchFamily="18" charset="0"/>
              </a:rPr>
              <a:t>4 </a:t>
            </a:r>
            <a:r>
              <a:rPr lang="kk-KZ" sz="2000" b="1" i="1" dirty="0">
                <a:latin typeface="Times New Roman" pitchFamily="18" charset="0"/>
                <a:cs typeface="Times New Roman" pitchFamily="18" charset="0"/>
              </a:rPr>
              <a:t>санатты</a:t>
            </a:r>
            <a:r>
              <a:rPr lang="ru-RU" sz="2000" b="1" i="1" dirty="0">
                <a:latin typeface="Times New Roman" pitchFamily="18" charset="0"/>
                <a:cs typeface="Times New Roman" pitchFamily="18" charset="0"/>
              </a:rPr>
              <a:t> </a:t>
            </a:r>
            <a:r>
              <a:rPr lang="ru-RU" sz="2000" b="1" i="1" dirty="0" err="1">
                <a:latin typeface="Times New Roman" pitchFamily="18" charset="0"/>
                <a:cs typeface="Times New Roman" pitchFamily="18" charset="0"/>
              </a:rPr>
              <a:t>жедел</a:t>
            </a:r>
            <a:r>
              <a:rPr lang="ru-RU" sz="2000" b="1" i="1" dirty="0">
                <a:latin typeface="Times New Roman" pitchFamily="18" charset="0"/>
                <a:cs typeface="Times New Roman" pitchFamily="18" charset="0"/>
              </a:rPr>
              <a:t> </a:t>
            </a:r>
          </a:p>
          <a:p>
            <a:pPr algn="ctr" defTabSz="914400" fontAlgn="base">
              <a:spcBef>
                <a:spcPct val="0"/>
              </a:spcBef>
              <a:spcAft>
                <a:spcPct val="0"/>
              </a:spcAft>
            </a:pPr>
            <a:r>
              <a:rPr lang="ru-RU" sz="2000" b="1" i="1" dirty="0" err="1">
                <a:latin typeface="Times New Roman" pitchFamily="18" charset="0"/>
                <a:cs typeface="Times New Roman" pitchFamily="18" charset="0"/>
              </a:rPr>
              <a:t>медициналық</a:t>
            </a:r>
            <a:r>
              <a:rPr lang="ru-RU" sz="2000" b="1" i="1" dirty="0">
                <a:latin typeface="Times New Roman" pitchFamily="18" charset="0"/>
                <a:cs typeface="Times New Roman" pitchFamily="18" charset="0"/>
              </a:rPr>
              <a:t> </a:t>
            </a:r>
            <a:r>
              <a:rPr lang="ru-RU" sz="2000" b="1" i="1" dirty="0" err="1">
                <a:latin typeface="Times New Roman" pitchFamily="18" charset="0"/>
                <a:cs typeface="Times New Roman" pitchFamily="18" charset="0"/>
              </a:rPr>
              <a:t>көмек</a:t>
            </a:r>
            <a:r>
              <a:rPr lang="ru-RU" sz="2000" b="1" i="1" dirty="0">
                <a:latin typeface="Times New Roman" pitchFamily="18" charset="0"/>
                <a:cs typeface="Times New Roman" pitchFamily="18" charset="0"/>
              </a:rPr>
              <a:t> </a:t>
            </a:r>
            <a:r>
              <a:rPr lang="ru-RU" sz="2000" b="1" i="1" dirty="0" err="1">
                <a:latin typeface="Times New Roman" pitchFamily="18" charset="0"/>
                <a:cs typeface="Times New Roman" pitchFamily="18" charset="0"/>
              </a:rPr>
              <a:t>көрсету</a:t>
            </a:r>
            <a:r>
              <a:rPr lang="ru-RU" sz="2000" b="1" i="1" dirty="0">
                <a:latin typeface="Times New Roman" pitchFamily="18" charset="0"/>
                <a:cs typeface="Times New Roman" pitchFamily="18" charset="0"/>
              </a:rPr>
              <a:t> </a:t>
            </a:r>
            <a:r>
              <a:rPr lang="ru-RU" sz="2000" b="1" i="1" dirty="0" err="1">
                <a:latin typeface="Times New Roman" pitchFamily="18" charset="0"/>
                <a:cs typeface="Times New Roman" pitchFamily="18" charset="0"/>
              </a:rPr>
              <a:t>бөлімі</a:t>
            </a:r>
            <a:endParaRPr lang="ru-RU" sz="2000" b="1" i="1" dirty="0">
              <a:latin typeface="Times New Roman" pitchFamily="18" charset="0"/>
              <a:cs typeface="Times New Roman" pitchFamily="18" charset="0"/>
            </a:endParaRPr>
          </a:p>
        </p:txBody>
      </p:sp>
      <p:sp>
        <p:nvSpPr>
          <p:cNvPr id="9" name="Заголовок 5"/>
          <p:cNvSpPr>
            <a:spLocks noGrp="1"/>
          </p:cNvSpPr>
          <p:nvPr>
            <p:ph type="title"/>
          </p:nvPr>
        </p:nvSpPr>
        <p:spPr>
          <a:xfrm>
            <a:off x="5985164" y="1353523"/>
            <a:ext cx="5989121" cy="1604063"/>
          </a:xfrm>
        </p:spPr>
        <p:txBody>
          <a:bodyPr>
            <a:noAutofit/>
          </a:bodyPr>
          <a:lstStyle/>
          <a:p>
            <a:pPr algn="just" fontAlgn="base">
              <a:lnSpc>
                <a:spcPct val="100000"/>
              </a:lnSpc>
              <a:spcAft>
                <a:spcPct val="0"/>
              </a:spcAft>
            </a:pPr>
            <a:r>
              <a:rPr lang="kk-KZ" sz="1600" b="0" dirty="0">
                <a:latin typeface="Times New Roman" panose="02020603050405020304" pitchFamily="18" charset="0"/>
                <a:cs typeface="Times New Roman" panose="02020603050405020304" pitchFamily="18" charset="0"/>
              </a:rPr>
              <a:t>      </a:t>
            </a:r>
            <a:r>
              <a:rPr lang="kk-KZ" sz="1500" b="0" dirty="0">
                <a:latin typeface="Times New Roman" panose="02020603050405020304" pitchFamily="18" charset="0"/>
                <a:cs typeface="Times New Roman" panose="02020603050405020304" pitchFamily="18" charset="0"/>
              </a:rPr>
              <a:t>ҚР ДСМ-нің 2020 жылғы 30 қарашадағы  «Жедел медициналық жәрдем, оның ішінде медициналық авиацияны тарта отырып көрсету қағидаларын бекіту туралы» №225 бұйрығы негізінде  4 санатты </a:t>
            </a:r>
            <a:r>
              <a:rPr lang="ru-RU" sz="1500" b="0" dirty="0" err="1">
                <a:latin typeface="Times New Roman" pitchFamily="18" charset="0"/>
                <a:cs typeface="Times New Roman" pitchFamily="18" charset="0"/>
              </a:rPr>
              <a:t>жедел</a:t>
            </a:r>
            <a:r>
              <a:rPr lang="ru-RU" sz="1500" b="0" dirty="0">
                <a:latin typeface="Times New Roman" pitchFamily="18" charset="0"/>
                <a:cs typeface="Times New Roman" pitchFamily="18" charset="0"/>
              </a:rPr>
              <a:t> </a:t>
            </a:r>
            <a:r>
              <a:rPr lang="ru-RU" sz="1500" b="0" dirty="0" err="1">
                <a:latin typeface="Times New Roman" pitchFamily="18" charset="0"/>
                <a:cs typeface="Times New Roman" pitchFamily="18" charset="0"/>
              </a:rPr>
              <a:t>медициналық</a:t>
            </a:r>
            <a:r>
              <a:rPr lang="ru-RU" sz="1500" b="0" dirty="0">
                <a:latin typeface="Times New Roman" pitchFamily="18" charset="0"/>
                <a:cs typeface="Times New Roman" pitchFamily="18" charset="0"/>
              </a:rPr>
              <a:t>  </a:t>
            </a:r>
            <a:r>
              <a:rPr lang="ru-RU" sz="1500" b="0" dirty="0" err="1">
                <a:latin typeface="Times New Roman" pitchFamily="18" charset="0"/>
                <a:cs typeface="Times New Roman" pitchFamily="18" charset="0"/>
              </a:rPr>
              <a:t>көмек</a:t>
            </a:r>
            <a:r>
              <a:rPr lang="ru-RU" sz="1500" b="0" dirty="0">
                <a:latin typeface="Times New Roman" pitchFamily="18" charset="0"/>
                <a:cs typeface="Times New Roman" pitchFamily="18" charset="0"/>
              </a:rPr>
              <a:t> </a:t>
            </a:r>
            <a:r>
              <a:rPr lang="ru-RU" sz="1500" b="0" dirty="0" err="1">
                <a:latin typeface="Times New Roman" pitchFamily="18" charset="0"/>
                <a:cs typeface="Times New Roman" pitchFamily="18" charset="0"/>
              </a:rPr>
              <a:t>көрсету</a:t>
            </a:r>
            <a:r>
              <a:rPr lang="ru-RU" sz="1500" b="0" dirty="0">
                <a:latin typeface="Times New Roman" pitchFamily="18" charset="0"/>
                <a:cs typeface="Times New Roman" pitchFamily="18" charset="0"/>
              </a:rPr>
              <a:t> </a:t>
            </a:r>
            <a:r>
              <a:rPr lang="ru-RU" sz="1500" b="0" dirty="0" err="1">
                <a:latin typeface="Times New Roman" pitchFamily="18" charset="0"/>
                <a:cs typeface="Times New Roman" pitchFamily="18" charset="0"/>
              </a:rPr>
              <a:t>бригадасы</a:t>
            </a:r>
            <a:r>
              <a:rPr lang="ru-RU" sz="1500" b="0" dirty="0">
                <a:latin typeface="Times New Roman" pitchFamily="18" charset="0"/>
                <a:cs typeface="Times New Roman" pitchFamily="18" charset="0"/>
              </a:rPr>
              <a:t> </a:t>
            </a:r>
            <a:r>
              <a:rPr lang="ru-RU" sz="1500" b="0" dirty="0" err="1">
                <a:latin typeface="Times New Roman" pitchFamily="18" charset="0"/>
                <a:cs typeface="Times New Roman" pitchFamily="18" charset="0"/>
              </a:rPr>
              <a:t>жұмыс</a:t>
            </a:r>
            <a:r>
              <a:rPr lang="ru-RU" sz="1500" b="0" dirty="0">
                <a:latin typeface="Times New Roman" pitchFamily="18" charset="0"/>
                <a:cs typeface="Times New Roman" pitchFamily="18" charset="0"/>
              </a:rPr>
              <a:t> </a:t>
            </a:r>
            <a:r>
              <a:rPr lang="ru-RU" sz="1500" b="0" dirty="0" err="1">
                <a:latin typeface="Times New Roman" pitchFamily="18" charset="0"/>
                <a:cs typeface="Times New Roman" pitchFamily="18" charset="0"/>
              </a:rPr>
              <a:t>атқарады</a:t>
            </a:r>
            <a:r>
              <a:rPr lang="ru-RU" sz="1500" b="0" dirty="0">
                <a:latin typeface="Times New Roman" pitchFamily="18" charset="0"/>
                <a:cs typeface="Times New Roman" pitchFamily="18" charset="0"/>
              </a:rPr>
              <a:t>. </a:t>
            </a:r>
            <a:br>
              <a:rPr lang="ru-RU" sz="1500" b="0" dirty="0">
                <a:latin typeface="Times New Roman" pitchFamily="18" charset="0"/>
                <a:cs typeface="Times New Roman" pitchFamily="18" charset="0"/>
              </a:rPr>
            </a:br>
            <a:r>
              <a:rPr lang="ru-RU" sz="1500" b="0" dirty="0">
                <a:latin typeface="Times New Roman" pitchFamily="18" charset="0"/>
                <a:cs typeface="Times New Roman" pitchFamily="18" charset="0"/>
              </a:rPr>
              <a:t>Қ</a:t>
            </a:r>
            <a:r>
              <a:rPr lang="kk-KZ" sz="1500" b="0" dirty="0">
                <a:latin typeface="Times New Roman" panose="02020603050405020304" pitchFamily="18" charset="0"/>
                <a:cs typeface="Times New Roman" panose="02020603050405020304" pitchFamily="18" charset="0"/>
              </a:rPr>
              <a:t>ұрамы: 2 дәрігер, 10 орта буынды қызметкер және 4 жүргізуші. 4 - жеделділік санатты бригаданың келу уақыты 60 минутқа дейін.</a:t>
            </a:r>
            <a:br>
              <a:rPr lang="ru-RU" sz="1500" b="0" dirty="0"/>
            </a:br>
            <a:endParaRPr lang="ru-RU" sz="1500" b="0" dirty="0">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329B8A49-260B-454A-8BEB-E95E699D138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75360" y="984509"/>
            <a:ext cx="4853240" cy="2209349"/>
          </a:xfrm>
          <a:prstGeom prst="rect">
            <a:avLst/>
          </a:prstGeom>
        </p:spPr>
      </p:pic>
      <p:graphicFrame>
        <p:nvGraphicFramePr>
          <p:cNvPr id="12" name="Таблица 11">
            <a:extLst>
              <a:ext uri="{FF2B5EF4-FFF2-40B4-BE49-F238E27FC236}">
                <a16:creationId xmlns:a16="http://schemas.microsoft.com/office/drawing/2014/main" id="{CF9B186B-646F-4387-983E-8C3C548E0715}"/>
              </a:ext>
            </a:extLst>
          </p:cNvPr>
          <p:cNvGraphicFramePr>
            <a:graphicFrameLocks noGrp="1"/>
          </p:cNvGraphicFramePr>
          <p:nvPr>
            <p:extLst>
              <p:ext uri="{D42A27DB-BD31-4B8C-83A1-F6EECF244321}">
                <p14:modId xmlns:p14="http://schemas.microsoft.com/office/powerpoint/2010/main" val="2538197425"/>
              </p:ext>
            </p:extLst>
          </p:nvPr>
        </p:nvGraphicFramePr>
        <p:xfrm>
          <a:off x="1978267" y="3430130"/>
          <a:ext cx="8363007" cy="2893633"/>
        </p:xfrm>
        <a:graphic>
          <a:graphicData uri="http://schemas.openxmlformats.org/drawingml/2006/table">
            <a:tbl>
              <a:tblPr>
                <a:tableStyleId>{69CF1AB2-1976-4502-BF36-3FF5EA218861}</a:tableStyleId>
              </a:tblPr>
              <a:tblGrid>
                <a:gridCol w="1672601">
                  <a:extLst>
                    <a:ext uri="{9D8B030D-6E8A-4147-A177-3AD203B41FA5}">
                      <a16:colId xmlns:a16="http://schemas.microsoft.com/office/drawing/2014/main" val="3465621072"/>
                    </a:ext>
                  </a:extLst>
                </a:gridCol>
                <a:gridCol w="560915">
                  <a:extLst>
                    <a:ext uri="{9D8B030D-6E8A-4147-A177-3AD203B41FA5}">
                      <a16:colId xmlns:a16="http://schemas.microsoft.com/office/drawing/2014/main" val="961844309"/>
                    </a:ext>
                  </a:extLst>
                </a:gridCol>
                <a:gridCol w="637309">
                  <a:extLst>
                    <a:ext uri="{9D8B030D-6E8A-4147-A177-3AD203B41FA5}">
                      <a16:colId xmlns:a16="http://schemas.microsoft.com/office/drawing/2014/main" val="20002"/>
                    </a:ext>
                  </a:extLst>
                </a:gridCol>
                <a:gridCol w="628073">
                  <a:extLst>
                    <a:ext uri="{9D8B030D-6E8A-4147-A177-3AD203B41FA5}">
                      <a16:colId xmlns:a16="http://schemas.microsoft.com/office/drawing/2014/main" val="168637322"/>
                    </a:ext>
                  </a:extLst>
                </a:gridCol>
                <a:gridCol w="794327">
                  <a:extLst>
                    <a:ext uri="{9D8B030D-6E8A-4147-A177-3AD203B41FA5}">
                      <a16:colId xmlns:a16="http://schemas.microsoft.com/office/drawing/2014/main" val="20004"/>
                    </a:ext>
                  </a:extLst>
                </a:gridCol>
                <a:gridCol w="701964">
                  <a:extLst>
                    <a:ext uri="{9D8B030D-6E8A-4147-A177-3AD203B41FA5}">
                      <a16:colId xmlns:a16="http://schemas.microsoft.com/office/drawing/2014/main" val="2238736692"/>
                    </a:ext>
                  </a:extLst>
                </a:gridCol>
                <a:gridCol w="748145">
                  <a:extLst>
                    <a:ext uri="{9D8B030D-6E8A-4147-A177-3AD203B41FA5}">
                      <a16:colId xmlns:a16="http://schemas.microsoft.com/office/drawing/2014/main" val="20008"/>
                    </a:ext>
                  </a:extLst>
                </a:gridCol>
                <a:gridCol w="692727">
                  <a:extLst>
                    <a:ext uri="{9D8B030D-6E8A-4147-A177-3AD203B41FA5}">
                      <a16:colId xmlns:a16="http://schemas.microsoft.com/office/drawing/2014/main" val="1070988411"/>
                    </a:ext>
                  </a:extLst>
                </a:gridCol>
                <a:gridCol w="674255">
                  <a:extLst>
                    <a:ext uri="{9D8B030D-6E8A-4147-A177-3AD203B41FA5}">
                      <a16:colId xmlns:a16="http://schemas.microsoft.com/office/drawing/2014/main" val="20010"/>
                    </a:ext>
                  </a:extLst>
                </a:gridCol>
                <a:gridCol w="684638">
                  <a:extLst>
                    <a:ext uri="{9D8B030D-6E8A-4147-A177-3AD203B41FA5}">
                      <a16:colId xmlns:a16="http://schemas.microsoft.com/office/drawing/2014/main" val="98685731"/>
                    </a:ext>
                  </a:extLst>
                </a:gridCol>
                <a:gridCol w="568053">
                  <a:extLst>
                    <a:ext uri="{9D8B030D-6E8A-4147-A177-3AD203B41FA5}">
                      <a16:colId xmlns:a16="http://schemas.microsoft.com/office/drawing/2014/main" val="20012"/>
                    </a:ext>
                  </a:extLst>
                </a:gridCol>
              </a:tblGrid>
              <a:tr h="1151107">
                <a:tc rowSpan="2">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Көрсеткіштер</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anchor="ctr"/>
                </a:tc>
                <a:tc gridSpan="2">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Жалпы шақыртулар</a:t>
                      </a:r>
                    </a:p>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саны  </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pPr algn="ctr" fontAlgn="ct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vert="vert270" anchor="ctr"/>
                </a:tc>
                <a:tc gridSpan="2">
                  <a:txBody>
                    <a:bodyPr/>
                    <a:lstStyle/>
                    <a:p>
                      <a:pPr algn="ctr"/>
                      <a:r>
                        <a:rPr lang="kk-KZ" sz="1400" dirty="0">
                          <a:solidFill>
                            <a:schemeClr val="tx1"/>
                          </a:solidFill>
                          <a:latin typeface="Times New Roman" pitchFamily="18" charset="0"/>
                          <a:cs typeface="Times New Roman" pitchFamily="18" charset="0"/>
                        </a:rPr>
                        <a:t>Жазатайым оқиғалар</a:t>
                      </a:r>
                    </a:p>
                  </a:txBody>
                  <a:tcPr marL="9525" marR="9525" marT="9525" marB="0" anchor="ctr"/>
                </a:tc>
                <a:tc hMerge="1">
                  <a:txBody>
                    <a:bodyPr/>
                    <a:lstStyle/>
                    <a:p>
                      <a:pPr algn="ctr"/>
                      <a:endParaRPr lang="kk-KZ" sz="1400" dirty="0">
                        <a:solidFill>
                          <a:schemeClr val="tx1"/>
                        </a:solidFill>
                        <a:latin typeface="Times New Roman" pitchFamily="18" charset="0"/>
                        <a:cs typeface="Times New Roman" pitchFamily="18" charset="0"/>
                      </a:endParaRPr>
                    </a:p>
                  </a:txBody>
                  <a:tcPr marL="9525" marR="9525" marT="9525" marB="0" anchor="ctr">
                    <a:noFill/>
                  </a:tcPr>
                </a:tc>
                <a:tc gridSpan="2">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Жедел пайда болған аурулар мен жағдайлар</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pPr algn="ctr" fontAlgn="ct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noFill/>
                  </a:tcPr>
                </a:tc>
                <a:tc gridSpan="2">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Созылмалы</a:t>
                      </a:r>
                    </a:p>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 аурулар</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pPr algn="ctr" fontAlgn="ct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lnL w="12700" cap="flat" cmpd="sng" algn="ctr">
                      <a:solidFill>
                        <a:schemeClr val="tx1"/>
                      </a:solidFill>
                      <a:prstDash val="solid"/>
                      <a:round/>
                      <a:headEnd type="none" w="med" len="med"/>
                      <a:tailEnd type="none" w="med" len="med"/>
                    </a:lnL>
                    <a:noFill/>
                  </a:tcPr>
                </a:tc>
                <a:tc gridSpan="2">
                  <a:txBody>
                    <a:bodyPr/>
                    <a:lstStyle/>
                    <a:p>
                      <a:pPr algn="ctr" fontAlgn="ctr"/>
                      <a:r>
                        <a:rPr lang="kk-KZ" sz="1400" b="0" u="none" strike="noStrike" noProof="0" dirty="0">
                          <a:solidFill>
                            <a:schemeClr val="tx1"/>
                          </a:solidFill>
                          <a:effectLst/>
                          <a:latin typeface="Times New Roman" panose="02020603050405020304" pitchFamily="18" charset="0"/>
                          <a:cs typeface="Times New Roman" panose="02020603050405020304" pitchFamily="18" charset="0"/>
                        </a:rPr>
                        <a:t>Ауруханаға жатқызылған-дар саны</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pPr algn="ctr" fontAlgn="ct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1395164844"/>
                  </a:ext>
                </a:extLst>
              </a:tr>
              <a:tr h="656676">
                <a:tc vMerge="1">
                  <a:txBody>
                    <a:bodyPr/>
                    <a:lstStyle/>
                    <a:p>
                      <a:pPr algn="ctr" fontAlgn="ct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2022ж.</a:t>
                      </a:r>
                      <a:r>
                        <a:rPr lang="kk-KZ" sz="1400" u="none" strike="noStrike" baseline="0" noProof="0" dirty="0">
                          <a:solidFill>
                            <a:schemeClr val="tx1"/>
                          </a:solidFill>
                          <a:effectLst/>
                          <a:latin typeface="Times New Roman" panose="02020603050405020304" pitchFamily="18" charset="0"/>
                          <a:cs typeface="Times New Roman" panose="02020603050405020304" pitchFamily="18" charset="0"/>
                        </a:rPr>
                        <a:t> </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vert="vert270" anchor="ctr"/>
                </a:tc>
                <a:tc>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2023 ж. </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vert="vert270" anchor="ctr"/>
                </a:tc>
                <a:tc>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2022ж.</a:t>
                      </a:r>
                      <a:r>
                        <a:rPr lang="kk-KZ" sz="1400" u="none" strike="noStrike" baseline="0" noProof="0" dirty="0">
                          <a:solidFill>
                            <a:schemeClr val="tx1"/>
                          </a:solidFill>
                          <a:effectLst/>
                          <a:latin typeface="Times New Roman" panose="02020603050405020304" pitchFamily="18" charset="0"/>
                          <a:cs typeface="Times New Roman" panose="02020603050405020304" pitchFamily="18" charset="0"/>
                        </a:rPr>
                        <a:t> </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vert="vert270" anchor="ctr"/>
                </a:tc>
                <a:tc>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2023 ж. </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vert="vert270" anchor="ctr"/>
                </a:tc>
                <a:tc>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2022ж.</a:t>
                      </a:r>
                      <a:r>
                        <a:rPr lang="kk-KZ" sz="1400" u="none" strike="noStrike" baseline="0" noProof="0" dirty="0">
                          <a:solidFill>
                            <a:schemeClr val="tx1"/>
                          </a:solidFill>
                          <a:effectLst/>
                          <a:latin typeface="Times New Roman" panose="02020603050405020304" pitchFamily="18" charset="0"/>
                          <a:cs typeface="Times New Roman" panose="02020603050405020304" pitchFamily="18" charset="0"/>
                        </a:rPr>
                        <a:t> </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vert="vert270" anchor="ctr"/>
                </a:tc>
                <a:tc>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2023 ж. </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vert="vert270" anchor="ctr"/>
                </a:tc>
                <a:tc>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2022ж.</a:t>
                      </a:r>
                      <a:r>
                        <a:rPr lang="kk-KZ" sz="1400" u="none" strike="noStrike" baseline="0" noProof="0" dirty="0">
                          <a:solidFill>
                            <a:schemeClr val="tx1"/>
                          </a:solidFill>
                          <a:effectLst/>
                          <a:latin typeface="Times New Roman" panose="02020603050405020304" pitchFamily="18" charset="0"/>
                          <a:cs typeface="Times New Roman" panose="02020603050405020304" pitchFamily="18" charset="0"/>
                        </a:rPr>
                        <a:t> </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vert="vert270" anchor="ctr"/>
                </a:tc>
                <a:tc>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2023 ж. </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vert="vert270" anchor="ctr"/>
                </a:tc>
                <a:tc>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2022ж.</a:t>
                      </a:r>
                      <a:r>
                        <a:rPr lang="kk-KZ" sz="1400" u="none" strike="noStrike" baseline="0" noProof="0" dirty="0">
                          <a:solidFill>
                            <a:schemeClr val="tx1"/>
                          </a:solidFill>
                          <a:effectLst/>
                          <a:latin typeface="Times New Roman" panose="02020603050405020304" pitchFamily="18" charset="0"/>
                          <a:cs typeface="Times New Roman" panose="02020603050405020304" pitchFamily="18" charset="0"/>
                        </a:rPr>
                        <a:t> </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vert="vert270" anchor="ctr"/>
                </a:tc>
                <a:tc>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2023 ж. </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vert="vert270" anchor="ctr"/>
                </a:tc>
                <a:extLst>
                  <a:ext uri="{0D108BD9-81ED-4DB2-BD59-A6C34878D82A}">
                    <a16:rowId xmlns:a16="http://schemas.microsoft.com/office/drawing/2014/main" val="2701577309"/>
                  </a:ext>
                </a:extLst>
              </a:tr>
              <a:tr h="362643">
                <a:tc>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Орындалған шақыртулар</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kk-KZ" sz="1400" b="0" i="0" u="none" strike="noStrike" dirty="0">
                          <a:solidFill>
                            <a:schemeClr val="tx1"/>
                          </a:solidFill>
                          <a:effectLst/>
                          <a:latin typeface="Times New Roman" pitchFamily="18" charset="0"/>
                          <a:cs typeface="Times New Roman" pitchFamily="18" charset="0"/>
                        </a:rPr>
                        <a:t>5454</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kk-KZ" sz="1400" b="0" i="0" u="none" strike="noStrike" dirty="0">
                          <a:solidFill>
                            <a:schemeClr val="tx1"/>
                          </a:solidFill>
                          <a:effectLst/>
                          <a:latin typeface="Times New Roman" pitchFamily="18" charset="0"/>
                          <a:cs typeface="Times New Roman" pitchFamily="18" charset="0"/>
                        </a:rPr>
                        <a:t>4115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357</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350</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cs typeface="Times New Roman" panose="02020603050405020304" pitchFamily="18" charset="0"/>
                        </a:rPr>
                        <a:t>1773</a:t>
                      </a:r>
                      <a:endParaRPr lang="ru-RU" sz="1400"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1427</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3176</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2392</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219</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130</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extLst>
                  <a:ext uri="{0D108BD9-81ED-4DB2-BD59-A6C34878D82A}">
                    <a16:rowId xmlns:a16="http://schemas.microsoft.com/office/drawing/2014/main" val="198900213"/>
                  </a:ext>
                </a:extLst>
              </a:tr>
              <a:tr h="471987">
                <a:tc>
                  <a:txBody>
                    <a:bodyPr/>
                    <a:lstStyle/>
                    <a:p>
                      <a:pPr algn="ctr" fontAlgn="ctr"/>
                      <a:r>
                        <a:rPr lang="kk-KZ" sz="1400" u="none" strike="noStrike" noProof="0" dirty="0">
                          <a:solidFill>
                            <a:schemeClr val="tx1"/>
                          </a:solidFill>
                          <a:effectLst/>
                          <a:latin typeface="Times New Roman" panose="02020603050405020304" pitchFamily="18" charset="0"/>
                          <a:cs typeface="Times New Roman" panose="02020603050405020304" pitchFamily="18" charset="0"/>
                        </a:rPr>
                        <a:t>0-17 жас аралығындағы балалар</a:t>
                      </a:r>
                      <a:endParaRPr lang="kk-KZ" sz="1400" b="0" i="0" u="none" strike="noStrike" noProof="0"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kk-KZ" sz="1400" b="0" i="0" u="none" strike="noStrike" dirty="0">
                          <a:solidFill>
                            <a:schemeClr val="tx1"/>
                          </a:solidFill>
                          <a:effectLst/>
                          <a:latin typeface="Times New Roman" pitchFamily="18" charset="0"/>
                          <a:cs typeface="Times New Roman" pitchFamily="18" charset="0"/>
                        </a:rPr>
                        <a:t>921</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kk-KZ" sz="1400" b="0" i="0" u="none" strike="noStrike" dirty="0">
                          <a:solidFill>
                            <a:schemeClr val="tx1"/>
                          </a:solidFill>
                          <a:effectLst/>
                          <a:latin typeface="Times New Roman" pitchFamily="18" charset="0"/>
                          <a:cs typeface="Times New Roman" pitchFamily="18" charset="0"/>
                        </a:rPr>
                        <a:t>826</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179</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158</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cs typeface="Times New Roman" panose="02020603050405020304" pitchFamily="18" charset="0"/>
                        </a:rPr>
                        <a:t>609</a:t>
                      </a:r>
                      <a:endParaRPr lang="ru-RU" sz="1400"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566</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67</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24</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92</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07000"/>
                        </a:lnSpc>
                        <a:spcAft>
                          <a:spcPts val="0"/>
                        </a:spcAft>
                      </a:pPr>
                      <a:r>
                        <a:rPr lang="kk-KZ" sz="1400" dirty="0">
                          <a:solidFill>
                            <a:schemeClr val="tx1"/>
                          </a:solidFill>
                          <a:effectLst/>
                          <a:latin typeface="Times New Roman" panose="02020603050405020304" pitchFamily="18" charset="0"/>
                          <a:ea typeface="Calibri"/>
                          <a:cs typeface="Times New Roman" panose="02020603050405020304" pitchFamily="18" charset="0"/>
                        </a:rPr>
                        <a:t>49</a:t>
                      </a:r>
                      <a:endParaRPr lang="ru-RU" sz="1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tc>
                <a:extLst>
                  <a:ext uri="{0D108BD9-81ED-4DB2-BD59-A6C34878D82A}">
                    <a16:rowId xmlns:a16="http://schemas.microsoft.com/office/drawing/2014/main" val="3365591545"/>
                  </a:ext>
                </a:extLst>
              </a:tr>
            </a:tbl>
          </a:graphicData>
        </a:graphic>
      </p:graphicFrame>
      <p:pic>
        <p:nvPicPr>
          <p:cNvPr id="7" name="Рисунок 6">
            <a:extLst>
              <a:ext uri="{FF2B5EF4-FFF2-40B4-BE49-F238E27FC236}">
                <a16:creationId xmlns:a16="http://schemas.microsoft.com/office/drawing/2014/main" id="{95474863-FB84-4C4A-B756-0BA77BBE95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389" t="18766" r="18454" b="67794"/>
          <a:stretch/>
        </p:blipFill>
        <p:spPr>
          <a:xfrm>
            <a:off x="80210" y="110042"/>
            <a:ext cx="2456892" cy="438909"/>
          </a:xfrm>
          <a:prstGeom prst="rect">
            <a:avLst/>
          </a:prstGeom>
        </p:spPr>
      </p:pic>
    </p:spTree>
    <p:extLst>
      <p:ext uri="{BB962C8B-B14F-4D97-AF65-F5344CB8AC3E}">
        <p14:creationId xmlns:p14="http://schemas.microsoft.com/office/powerpoint/2010/main" val="1030948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8FC82591-BFB7-40F9-A646-9C2D863C37FF}"/>
              </a:ext>
            </a:extLst>
          </p:cNvPr>
          <p:cNvSpPr>
            <a:spLocks noGrp="1"/>
          </p:cNvSpPr>
          <p:nvPr>
            <p:ph type="title"/>
          </p:nvPr>
        </p:nvSpPr>
        <p:spPr>
          <a:xfrm>
            <a:off x="8095296" y="216558"/>
            <a:ext cx="2077927" cy="417177"/>
          </a:xfrm>
        </p:spPr>
        <p:txBody>
          <a:bodyPr>
            <a:normAutofit/>
          </a:bodyPr>
          <a:lstStyle/>
          <a:p>
            <a:r>
              <a:rPr lang="kk-KZ" sz="2000" i="1" dirty="0">
                <a:latin typeface="Times New Roman" panose="02020603050405020304" pitchFamily="18" charset="0"/>
                <a:cs typeface="Times New Roman" panose="02020603050405020304" pitchFamily="18" charset="0"/>
              </a:rPr>
              <a:t>Жарақат бөлімі</a:t>
            </a:r>
            <a:endParaRPr lang="ru-RU" sz="2000" i="1" dirty="0">
              <a:latin typeface="Times New Roman" panose="02020603050405020304" pitchFamily="18" charset="0"/>
              <a:cs typeface="Times New Roman" panose="02020603050405020304" pitchFamily="18" charset="0"/>
            </a:endParaRPr>
          </a:p>
        </p:txBody>
      </p:sp>
      <p:graphicFrame>
        <p:nvGraphicFramePr>
          <p:cNvPr id="7" name="Содержимое 3">
            <a:extLst>
              <a:ext uri="{FF2B5EF4-FFF2-40B4-BE49-F238E27FC236}">
                <a16:creationId xmlns:a16="http://schemas.microsoft.com/office/drawing/2014/main" id="{4C9B603D-CF8C-46C7-A62A-52B700083030}"/>
              </a:ext>
            </a:extLst>
          </p:cNvPr>
          <p:cNvGraphicFramePr>
            <a:graphicFrameLocks noGrp="1"/>
          </p:cNvGraphicFramePr>
          <p:nvPr>
            <p:ph idx="4294967295"/>
            <p:extLst>
              <p:ext uri="{D42A27DB-BD31-4B8C-83A1-F6EECF244321}">
                <p14:modId xmlns:p14="http://schemas.microsoft.com/office/powerpoint/2010/main" val="415356228"/>
              </p:ext>
            </p:extLst>
          </p:nvPr>
        </p:nvGraphicFramePr>
        <p:xfrm>
          <a:off x="1670435" y="3691545"/>
          <a:ext cx="8154444" cy="2949897"/>
        </p:xfrm>
        <a:graphic>
          <a:graphicData uri="http://schemas.openxmlformats.org/drawingml/2006/chart">
            <c:chart xmlns:c="http://schemas.openxmlformats.org/drawingml/2006/chart" xmlns:r="http://schemas.openxmlformats.org/officeDocument/2006/relationships" r:id="rId2"/>
          </a:graphicData>
        </a:graphic>
      </p:graphicFrame>
      <p:sp>
        <p:nvSpPr>
          <p:cNvPr id="8" name="Заголовок 2">
            <a:extLst>
              <a:ext uri="{FF2B5EF4-FFF2-40B4-BE49-F238E27FC236}">
                <a16:creationId xmlns:a16="http://schemas.microsoft.com/office/drawing/2014/main" id="{0B1005A6-EB22-4580-8E06-48CA87522F42}"/>
              </a:ext>
            </a:extLst>
          </p:cNvPr>
          <p:cNvSpPr txBox="1">
            <a:spLocks/>
          </p:cNvSpPr>
          <p:nvPr/>
        </p:nvSpPr>
        <p:spPr>
          <a:xfrm>
            <a:off x="7899749" y="3231166"/>
            <a:ext cx="2273474" cy="4171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kk-KZ" sz="2000" i="1" dirty="0">
                <a:latin typeface="Times New Roman" panose="02020603050405020304" pitchFamily="18" charset="0"/>
                <a:cs typeface="Times New Roman" panose="02020603050405020304" pitchFamily="18" charset="0"/>
              </a:rPr>
              <a:t>Рабиология бөлімі</a:t>
            </a:r>
            <a:endParaRPr lang="ru-RU" sz="2000" i="1" dirty="0">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4FC616C0-29E9-49FA-9A55-804F076E56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389" t="18766" r="18454" b="67794"/>
          <a:stretch/>
        </p:blipFill>
        <p:spPr>
          <a:xfrm>
            <a:off x="80210" y="110042"/>
            <a:ext cx="2456892" cy="438909"/>
          </a:xfrm>
          <a:prstGeom prst="rect">
            <a:avLst/>
          </a:prstGeom>
        </p:spPr>
      </p:pic>
      <p:graphicFrame>
        <p:nvGraphicFramePr>
          <p:cNvPr id="5" name="Диаграмма 4">
            <a:extLst>
              <a:ext uri="{FF2B5EF4-FFF2-40B4-BE49-F238E27FC236}">
                <a16:creationId xmlns:a16="http://schemas.microsoft.com/office/drawing/2014/main" id="{F4B0E47D-219C-41F1-92D8-79BBE3E415E4}"/>
              </a:ext>
            </a:extLst>
          </p:cNvPr>
          <p:cNvGraphicFramePr/>
          <p:nvPr>
            <p:extLst>
              <p:ext uri="{D42A27DB-BD31-4B8C-83A1-F6EECF244321}">
                <p14:modId xmlns:p14="http://schemas.microsoft.com/office/powerpoint/2010/main" val="3267851791"/>
              </p:ext>
            </p:extLst>
          </p:nvPr>
        </p:nvGraphicFramePr>
        <p:xfrm>
          <a:off x="1823232" y="872350"/>
          <a:ext cx="8349991" cy="237915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91520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352A2788-6C1B-4213-8791-99210D9E621E}"/>
              </a:ext>
            </a:extLst>
          </p:cNvPr>
          <p:cNvSpPr>
            <a:spLocks noGrp="1"/>
          </p:cNvSpPr>
          <p:nvPr>
            <p:ph type="title"/>
          </p:nvPr>
        </p:nvSpPr>
        <p:spPr>
          <a:xfrm>
            <a:off x="6062176" y="207663"/>
            <a:ext cx="7203786" cy="632398"/>
          </a:xfrm>
        </p:spPr>
        <p:txBody>
          <a:bodyPr>
            <a:normAutofit/>
          </a:bodyPr>
          <a:lstStyle/>
          <a:p>
            <a:r>
              <a:rPr lang="kk-KZ" sz="2400" i="1" dirty="0">
                <a:latin typeface="Times New Roman" panose="02020603050405020304" pitchFamily="18" charset="0"/>
                <a:cs typeface="Times New Roman" panose="02020603050405020304" pitchFamily="18" charset="0"/>
              </a:rPr>
              <a:t>Материалды техникалық база</a:t>
            </a:r>
            <a:endParaRPr lang="ru-RU" sz="2400" i="1" dirty="0">
              <a:latin typeface="Times New Roman" panose="02020603050405020304" pitchFamily="18" charset="0"/>
              <a:cs typeface="Times New Roman" panose="02020603050405020304" pitchFamily="18" charset="0"/>
            </a:endParaRPr>
          </a:p>
        </p:txBody>
      </p:sp>
      <p:sp>
        <p:nvSpPr>
          <p:cNvPr id="4" name="Текст 3">
            <a:extLst>
              <a:ext uri="{FF2B5EF4-FFF2-40B4-BE49-F238E27FC236}">
                <a16:creationId xmlns:a16="http://schemas.microsoft.com/office/drawing/2014/main" id="{3F8C281D-ED8C-443F-8799-E03529001942}"/>
              </a:ext>
            </a:extLst>
          </p:cNvPr>
          <p:cNvSpPr>
            <a:spLocks noGrp="1"/>
          </p:cNvSpPr>
          <p:nvPr>
            <p:ph type="body" sz="quarter" idx="11"/>
          </p:nvPr>
        </p:nvSpPr>
        <p:spPr>
          <a:xfrm>
            <a:off x="1667300" y="746451"/>
            <a:ext cx="8594300" cy="563417"/>
          </a:xfrm>
        </p:spPr>
        <p:txBody>
          <a:bodyPr>
            <a:normAutofit fontScale="92500" lnSpcReduction="20000"/>
          </a:bodyPr>
          <a:lstStyle/>
          <a:p>
            <a:r>
              <a:rPr lang="kk-KZ" sz="1600" dirty="0">
                <a:latin typeface="Times New Roman" panose="02020603050405020304" pitchFamily="18" charset="0"/>
                <a:cs typeface="Times New Roman" panose="02020603050405020304" pitchFamily="18" charset="0"/>
              </a:rPr>
              <a:t>Материалды техникалық</a:t>
            </a:r>
            <a:r>
              <a:rPr lang="en-US" sz="1600" dirty="0">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базаның жабдықталуы 84,5</a:t>
            </a:r>
            <a:r>
              <a:rPr lang="ru-RU" sz="1600" dirty="0">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құрайды</a:t>
            </a:r>
          </a:p>
          <a:p>
            <a:r>
              <a:rPr lang="kk-KZ" sz="1600" dirty="0">
                <a:latin typeface="Times New Roman" panose="02020603050405020304" pitchFamily="18" charset="0"/>
                <a:cs typeface="Times New Roman" panose="02020603050405020304" pitchFamily="18" charset="0"/>
              </a:rPr>
              <a:t>2023 жылға медициналық құралдарға берілген тапсырыс тізімі.</a:t>
            </a:r>
            <a:endParaRPr lang="ru-RU" sz="1600" dirty="0">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ECFADA68-4574-4650-BC3E-4A2F40D0839C}"/>
              </a:ext>
            </a:extLst>
          </p:cNvPr>
          <p:cNvGraphicFramePr>
            <a:graphicFrameLocks noGrp="1"/>
          </p:cNvGraphicFramePr>
          <p:nvPr>
            <p:extLst>
              <p:ext uri="{D42A27DB-BD31-4B8C-83A1-F6EECF244321}">
                <p14:modId xmlns:p14="http://schemas.microsoft.com/office/powerpoint/2010/main" val="253605174"/>
              </p:ext>
            </p:extLst>
          </p:nvPr>
        </p:nvGraphicFramePr>
        <p:xfrm>
          <a:off x="1777367" y="1378849"/>
          <a:ext cx="8484233" cy="5163182"/>
        </p:xfrm>
        <a:graphic>
          <a:graphicData uri="http://schemas.openxmlformats.org/drawingml/2006/table">
            <a:tbl>
              <a:tblPr firstRow="1" firstCol="1" bandRow="1">
                <a:tableStyleId>{BC89EF96-8CEA-46FF-86C4-4CE0E7609802}</a:tableStyleId>
              </a:tblPr>
              <a:tblGrid>
                <a:gridCol w="7759084">
                  <a:extLst>
                    <a:ext uri="{9D8B030D-6E8A-4147-A177-3AD203B41FA5}">
                      <a16:colId xmlns:a16="http://schemas.microsoft.com/office/drawing/2014/main" val="647349390"/>
                    </a:ext>
                  </a:extLst>
                </a:gridCol>
                <a:gridCol w="725149">
                  <a:extLst>
                    <a:ext uri="{9D8B030D-6E8A-4147-A177-3AD203B41FA5}">
                      <a16:colId xmlns:a16="http://schemas.microsoft.com/office/drawing/2014/main" val="504883611"/>
                    </a:ext>
                  </a:extLst>
                </a:gridCol>
              </a:tblGrid>
              <a:tr h="257886">
                <a:tc>
                  <a:txBody>
                    <a:bodyPr/>
                    <a:lstStyle/>
                    <a:p>
                      <a:pPr algn="ctr">
                        <a:lnSpc>
                          <a:spcPct val="107000"/>
                        </a:lnSpc>
                        <a:spcAft>
                          <a:spcPts val="800"/>
                        </a:spcAft>
                      </a:pPr>
                      <a:r>
                        <a:rPr lang="kk-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Құрал жабдық атауы</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kk-KZ"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С</a:t>
                      </a:r>
                      <a:r>
                        <a:rPr lang="ru-RU"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аны</a:t>
                      </a:r>
                      <a:r>
                        <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txBody>
                  <a:tcPr marL="20068" marR="20068" marT="0" marB="0" anchor="ctr"/>
                </a:tc>
                <a:extLst>
                  <a:ext uri="{0D108BD9-81ED-4DB2-BD59-A6C34878D82A}">
                    <a16:rowId xmlns:a16="http://schemas.microsoft.com/office/drawing/2014/main" val="866710176"/>
                  </a:ext>
                </a:extLst>
              </a:tr>
              <a:tr h="473331">
                <a:tc>
                  <a:txBody>
                    <a:bodyPr/>
                    <a:lstStyle/>
                    <a:p>
                      <a:pPr>
                        <a:lnSpc>
                          <a:spcPct val="107000"/>
                        </a:lnSpc>
                        <a:spcAft>
                          <a:spcPts val="800"/>
                        </a:spcAft>
                      </a:pPr>
                      <a:r>
                        <a:rPr lang="ru-RU" sz="1400" dirty="0" err="1">
                          <a:solidFill>
                            <a:schemeClr val="tx1"/>
                          </a:solidFill>
                          <a:effectLst/>
                          <a:latin typeface="Times New Roman" panose="02020603050405020304" pitchFamily="18" charset="0"/>
                          <a:cs typeface="Times New Roman" panose="02020603050405020304" pitchFamily="18" charset="0"/>
                        </a:rPr>
                        <a:t>Видеоэндоскопический</a:t>
                      </a:r>
                      <a:r>
                        <a:rPr lang="ru-RU" sz="1400" dirty="0">
                          <a:solidFill>
                            <a:schemeClr val="tx1"/>
                          </a:solidFill>
                          <a:effectLst/>
                          <a:latin typeface="Times New Roman" panose="02020603050405020304" pitchFamily="18" charset="0"/>
                          <a:cs typeface="Times New Roman" panose="02020603050405020304" pitchFamily="18" charset="0"/>
                        </a:rPr>
                        <a:t> комплекс с  </a:t>
                      </a:r>
                      <a:r>
                        <a:rPr lang="ru-RU" sz="1400" dirty="0" err="1">
                          <a:solidFill>
                            <a:schemeClr val="tx1"/>
                          </a:solidFill>
                          <a:effectLst/>
                          <a:latin typeface="Times New Roman" panose="02020603050405020304" pitchFamily="18" charset="0"/>
                          <a:cs typeface="Times New Roman" panose="02020603050405020304" pitchFamily="18" charset="0"/>
                        </a:rPr>
                        <a:t>видеогастроскопом</a:t>
                      </a:r>
                      <a:r>
                        <a:rPr lang="ru-RU" sz="1400" dirty="0">
                          <a:solidFill>
                            <a:schemeClr val="tx1"/>
                          </a:solidFill>
                          <a:effectLst/>
                          <a:latin typeface="Times New Roman" panose="02020603050405020304" pitchFamily="18" charset="0"/>
                          <a:cs typeface="Times New Roman" panose="02020603050405020304" pitchFamily="18" charset="0"/>
                        </a:rPr>
                        <a:t>, с </a:t>
                      </a:r>
                      <a:r>
                        <a:rPr lang="ru-RU" sz="1400" dirty="0" err="1">
                          <a:solidFill>
                            <a:schemeClr val="tx1"/>
                          </a:solidFill>
                          <a:effectLst/>
                          <a:latin typeface="Times New Roman" panose="02020603050405020304" pitchFamily="18" charset="0"/>
                          <a:cs typeface="Times New Roman" panose="02020603050405020304" pitchFamily="18" charset="0"/>
                        </a:rPr>
                        <a:t>видеодуоденоскопом</a:t>
                      </a:r>
                      <a:r>
                        <a:rPr lang="ru-RU" sz="1400" dirty="0">
                          <a:solidFill>
                            <a:schemeClr val="tx1"/>
                          </a:solidFill>
                          <a:effectLst/>
                          <a:latin typeface="Times New Roman" panose="02020603050405020304" pitchFamily="18" charset="0"/>
                          <a:cs typeface="Times New Roman" panose="02020603050405020304" pitchFamily="18" charset="0"/>
                        </a:rPr>
                        <a:t>,  </a:t>
                      </a:r>
                      <a:r>
                        <a:rPr lang="ru-RU" sz="1400" dirty="0" err="1">
                          <a:solidFill>
                            <a:schemeClr val="tx1"/>
                          </a:solidFill>
                          <a:effectLst/>
                          <a:latin typeface="Times New Roman" panose="02020603050405020304" pitchFamily="18" charset="0"/>
                          <a:cs typeface="Times New Roman" panose="02020603050405020304" pitchFamily="18" charset="0"/>
                        </a:rPr>
                        <a:t>видеобронхоскопом</a:t>
                      </a:r>
                      <a:r>
                        <a:rPr lang="ru-RU" sz="1400" dirty="0">
                          <a:solidFill>
                            <a:schemeClr val="tx1"/>
                          </a:solidFill>
                          <a:effectLst/>
                          <a:latin typeface="Times New Roman" panose="02020603050405020304" pitchFamily="18" charset="0"/>
                          <a:cs typeface="Times New Roman" panose="02020603050405020304" pitchFamily="18" charset="0"/>
                        </a:rPr>
                        <a:t>.</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1</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3843107852"/>
                  </a:ext>
                </a:extLst>
              </a:tr>
              <a:tr h="228457">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Электроэнцефалограф</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1</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1215836264"/>
                  </a:ext>
                </a:extLst>
              </a:tr>
              <a:tr h="473331">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КТГ</a:t>
                      </a:r>
                      <a:br>
                        <a:rPr lang="ru-RU" sz="1400" dirty="0">
                          <a:solidFill>
                            <a:schemeClr val="tx1"/>
                          </a:solidFill>
                          <a:effectLst/>
                          <a:latin typeface="Times New Roman" panose="02020603050405020304" pitchFamily="18" charset="0"/>
                          <a:cs typeface="Times New Roman" panose="02020603050405020304" pitchFamily="18" charset="0"/>
                        </a:rPr>
                      </a:br>
                      <a:r>
                        <a:rPr lang="ru-RU" sz="1400" dirty="0">
                          <a:solidFill>
                            <a:schemeClr val="tx1"/>
                          </a:solidFill>
                          <a:effectLst/>
                          <a:latin typeface="Times New Roman" panose="02020603050405020304" pitchFamily="18" charset="0"/>
                          <a:cs typeface="Times New Roman" panose="02020603050405020304" pitchFamily="18" charset="0"/>
                        </a:rPr>
                        <a:t>Монитор фетальный</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7</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2496030179"/>
                  </a:ext>
                </a:extLst>
              </a:tr>
              <a:tr h="353555">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Аппарат  для  фототерапии</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7</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3106105591"/>
                  </a:ext>
                </a:extLst>
              </a:tr>
              <a:tr h="353555">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Аппарат  коагулятор электрохирургический </a:t>
                      </a:r>
                      <a:r>
                        <a:rPr lang="ru-RU" sz="1400" dirty="0" err="1">
                          <a:solidFill>
                            <a:schemeClr val="tx1"/>
                          </a:solidFill>
                          <a:effectLst/>
                          <a:latin typeface="Times New Roman" panose="02020603050405020304" pitchFamily="18" charset="0"/>
                          <a:cs typeface="Times New Roman" panose="02020603050405020304" pitchFamily="18" charset="0"/>
                        </a:rPr>
                        <a:t>высококачастотный</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2</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675456109"/>
                  </a:ext>
                </a:extLst>
              </a:tr>
              <a:tr h="473331">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Аудиометр</a:t>
                      </a:r>
                      <a:br>
                        <a:rPr lang="ru-RU" sz="1400" dirty="0">
                          <a:solidFill>
                            <a:schemeClr val="tx1"/>
                          </a:solidFill>
                          <a:effectLst/>
                          <a:latin typeface="Times New Roman" panose="02020603050405020304" pitchFamily="18" charset="0"/>
                          <a:cs typeface="Times New Roman" panose="02020603050405020304" pitchFamily="18" charset="0"/>
                        </a:rPr>
                      </a:br>
                      <a:r>
                        <a:rPr lang="ru-RU" sz="1400" dirty="0" err="1">
                          <a:solidFill>
                            <a:schemeClr val="tx1"/>
                          </a:solidFill>
                          <a:effectLst/>
                          <a:latin typeface="Times New Roman" panose="02020603050405020304" pitchFamily="18" charset="0"/>
                          <a:cs typeface="Times New Roman" panose="02020603050405020304" pitchFamily="18" charset="0"/>
                        </a:rPr>
                        <a:t>Отоакустическая</a:t>
                      </a:r>
                      <a:r>
                        <a:rPr lang="ru-RU" sz="1400" dirty="0">
                          <a:solidFill>
                            <a:schemeClr val="tx1"/>
                          </a:solidFill>
                          <a:effectLst/>
                          <a:latin typeface="Times New Roman" panose="02020603050405020304" pitchFamily="18" charset="0"/>
                          <a:cs typeface="Times New Roman" panose="02020603050405020304" pitchFamily="18" charset="0"/>
                        </a:rPr>
                        <a:t> система </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1</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3163400198"/>
                  </a:ext>
                </a:extLst>
              </a:tr>
              <a:tr h="228457">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Открытая  реанимационная система  в комплекте</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1</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733975872"/>
                  </a:ext>
                </a:extLst>
              </a:tr>
              <a:tr h="228457">
                <a:tc>
                  <a:txBody>
                    <a:bodyPr/>
                    <a:lstStyle/>
                    <a:p>
                      <a:pP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Дефибриллятор бифазный</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1</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2951044670"/>
                  </a:ext>
                </a:extLst>
              </a:tr>
              <a:tr h="265166">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Наркозно-дыхательный аппарат с </a:t>
                      </a:r>
                      <a:r>
                        <a:rPr lang="ru-RU" sz="1400" dirty="0" err="1">
                          <a:solidFill>
                            <a:schemeClr val="tx1"/>
                          </a:solidFill>
                          <a:effectLst/>
                          <a:latin typeface="Times New Roman" panose="02020603050405020304" pitchFamily="18" charset="0"/>
                          <a:cs typeface="Times New Roman" panose="02020603050405020304" pitchFamily="18" charset="0"/>
                        </a:rPr>
                        <a:t>мультигазовой</a:t>
                      </a:r>
                      <a:r>
                        <a:rPr lang="ru-RU" sz="1400" dirty="0">
                          <a:solidFill>
                            <a:schemeClr val="tx1"/>
                          </a:solidFill>
                          <a:effectLst/>
                          <a:latin typeface="Times New Roman" panose="02020603050405020304" pitchFamily="18" charset="0"/>
                          <a:cs typeface="Times New Roman" panose="02020603050405020304" pitchFamily="18" charset="0"/>
                        </a:rPr>
                        <a:t> </a:t>
                      </a:r>
                      <a:r>
                        <a:rPr lang="ru-RU" sz="1400" dirty="0" err="1">
                          <a:solidFill>
                            <a:schemeClr val="tx1"/>
                          </a:solidFill>
                          <a:effectLst/>
                          <a:latin typeface="Times New Roman" panose="02020603050405020304" pitchFamily="18" charset="0"/>
                          <a:cs typeface="Times New Roman" panose="02020603050405020304" pitchFamily="18" charset="0"/>
                        </a:rPr>
                        <a:t>модулью</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1</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2276038981"/>
                  </a:ext>
                </a:extLst>
              </a:tr>
              <a:tr h="228457">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Кресло кровать трансформер для родов</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3</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852536635"/>
                  </a:ext>
                </a:extLst>
              </a:tr>
              <a:tr h="228457">
                <a:tc>
                  <a:txBody>
                    <a:bodyPr/>
                    <a:lstStyle/>
                    <a:p>
                      <a:pP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Ваккум-экстракции плода </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2</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2002458623"/>
                  </a:ext>
                </a:extLst>
              </a:tr>
              <a:tr h="228457">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Т-система </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1</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2089131227"/>
                  </a:ext>
                </a:extLst>
              </a:tr>
              <a:tr h="228457">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ЭКГ 12 канальный</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3</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1698446193"/>
                  </a:ext>
                </a:extLst>
              </a:tr>
              <a:tr h="228457">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Термостат ТС-200  </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2</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3294117113"/>
                  </a:ext>
                </a:extLst>
              </a:tr>
              <a:tr h="228457">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Термостат ТС-80</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a:solidFill>
                            <a:schemeClr val="tx1"/>
                          </a:solidFill>
                          <a:effectLst/>
                          <a:latin typeface="Times New Roman" panose="02020603050405020304" pitchFamily="18" charset="0"/>
                          <a:cs typeface="Times New Roman" panose="02020603050405020304" pitchFamily="18" charset="0"/>
                        </a:rPr>
                        <a:t>4</a:t>
                      </a:r>
                      <a:endParaRPr lang="ru-RU"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3807612382"/>
                  </a:ext>
                </a:extLst>
              </a:tr>
              <a:tr h="228457">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ИВЛ  аппарат для новорожденных</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1</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3516221549"/>
                  </a:ext>
                </a:extLst>
              </a:tr>
              <a:tr h="228457">
                <a:tc>
                  <a:txBody>
                    <a:bodyPr/>
                    <a:lstStyle/>
                    <a:p>
                      <a:pP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СРАР  для  не инвазивной вентиляции легких</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tc>
                  <a:txBody>
                    <a:bodyPr/>
                    <a:lstStyle/>
                    <a:p>
                      <a:pPr algn="ctr">
                        <a:lnSpc>
                          <a:spcPct val="107000"/>
                        </a:lnSpc>
                        <a:spcAft>
                          <a:spcPts val="800"/>
                        </a:spcAft>
                      </a:pPr>
                      <a:r>
                        <a:rPr lang="ru-RU" sz="1400" dirty="0">
                          <a:solidFill>
                            <a:schemeClr val="tx1"/>
                          </a:solidFill>
                          <a:effectLst/>
                          <a:latin typeface="Times New Roman" panose="02020603050405020304" pitchFamily="18" charset="0"/>
                          <a:cs typeface="Times New Roman" panose="02020603050405020304" pitchFamily="18" charset="0"/>
                        </a:rPr>
                        <a:t>2</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0068" marR="20068" marT="0" marB="0" anchor="ctr"/>
                </a:tc>
                <a:extLst>
                  <a:ext uri="{0D108BD9-81ED-4DB2-BD59-A6C34878D82A}">
                    <a16:rowId xmlns:a16="http://schemas.microsoft.com/office/drawing/2014/main" val="4285707393"/>
                  </a:ext>
                </a:extLst>
              </a:tr>
            </a:tbl>
          </a:graphicData>
        </a:graphic>
      </p:graphicFrame>
      <p:pic>
        <p:nvPicPr>
          <p:cNvPr id="7" name="Рисунок 6">
            <a:extLst>
              <a:ext uri="{FF2B5EF4-FFF2-40B4-BE49-F238E27FC236}">
                <a16:creationId xmlns:a16="http://schemas.microsoft.com/office/drawing/2014/main" id="{4E20941A-0548-4692-9991-7AB022AB2BB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1524000" y="144951"/>
            <a:ext cx="2456892" cy="438909"/>
          </a:xfrm>
          <a:prstGeom prst="rect">
            <a:avLst/>
          </a:prstGeom>
        </p:spPr>
      </p:pic>
    </p:spTree>
    <p:extLst>
      <p:ext uri="{BB962C8B-B14F-4D97-AF65-F5344CB8AC3E}">
        <p14:creationId xmlns:p14="http://schemas.microsoft.com/office/powerpoint/2010/main" val="3983194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352A2788-6C1B-4213-8791-99210D9E621E}"/>
              </a:ext>
            </a:extLst>
          </p:cNvPr>
          <p:cNvSpPr>
            <a:spLocks noGrp="1"/>
          </p:cNvSpPr>
          <p:nvPr>
            <p:ph type="title"/>
          </p:nvPr>
        </p:nvSpPr>
        <p:spPr>
          <a:xfrm>
            <a:off x="8371724" y="55910"/>
            <a:ext cx="3416216" cy="632398"/>
          </a:xfrm>
        </p:spPr>
        <p:txBody>
          <a:bodyPr>
            <a:noAutofit/>
          </a:bodyPr>
          <a:lstStyle/>
          <a:p>
            <a:r>
              <a:rPr lang="kk-KZ" sz="1800" i="1" dirty="0">
                <a:latin typeface="Times New Roman" panose="02020603050405020304" pitchFamily="18" charset="0"/>
                <a:cs typeface="Times New Roman" panose="02020603050405020304" pitchFamily="18" charset="0"/>
              </a:rPr>
              <a:t>Материалды техникалық база</a:t>
            </a:r>
            <a:endParaRPr lang="ru-RU" sz="1800" i="1" dirty="0">
              <a:latin typeface="Times New Roman" panose="02020603050405020304" pitchFamily="18" charset="0"/>
              <a:cs typeface="Times New Roman" panose="02020603050405020304" pitchFamily="18" charset="0"/>
            </a:endParaRPr>
          </a:p>
        </p:txBody>
      </p:sp>
      <p:sp>
        <p:nvSpPr>
          <p:cNvPr id="4" name="Текст 3">
            <a:extLst>
              <a:ext uri="{FF2B5EF4-FFF2-40B4-BE49-F238E27FC236}">
                <a16:creationId xmlns:a16="http://schemas.microsoft.com/office/drawing/2014/main" id="{3F8C281D-ED8C-443F-8799-E03529001942}"/>
              </a:ext>
            </a:extLst>
          </p:cNvPr>
          <p:cNvSpPr>
            <a:spLocks noGrp="1"/>
          </p:cNvSpPr>
          <p:nvPr>
            <p:ph type="body" sz="quarter" idx="11"/>
          </p:nvPr>
        </p:nvSpPr>
        <p:spPr>
          <a:xfrm>
            <a:off x="1484768" y="1274299"/>
            <a:ext cx="9521550" cy="1023429"/>
          </a:xfrm>
        </p:spPr>
        <p:txBody>
          <a:bodyPr>
            <a:normAutofit/>
          </a:bodyPr>
          <a:lstStyle/>
          <a:p>
            <a:pPr marL="0" indent="0">
              <a:lnSpc>
                <a:spcPct val="120000"/>
              </a:lnSpc>
              <a:buNone/>
            </a:pPr>
            <a:r>
              <a:rPr lang="kk-KZ" sz="2000" dirty="0">
                <a:latin typeface="Times New Roman" panose="02020603050405020304" pitchFamily="18" charset="0"/>
                <a:cs typeface="Times New Roman" panose="02020603050405020304" pitchFamily="18" charset="0"/>
              </a:rPr>
              <a:t>2023 жылға медициналық құралдарға қосымша берілген құралдар тізімі</a:t>
            </a:r>
            <a:endParaRPr lang="ru-RU" sz="1800" dirty="0">
              <a:latin typeface="Times New Roman" panose="02020603050405020304" pitchFamily="18" charset="0"/>
              <a:cs typeface="Times New Roman" panose="02020603050405020304" pitchFamily="18" charset="0"/>
            </a:endParaRPr>
          </a:p>
        </p:txBody>
      </p:sp>
      <p:graphicFrame>
        <p:nvGraphicFramePr>
          <p:cNvPr id="5" name="Таблица 4">
            <a:extLst>
              <a:ext uri="{FF2B5EF4-FFF2-40B4-BE49-F238E27FC236}">
                <a16:creationId xmlns:a16="http://schemas.microsoft.com/office/drawing/2014/main" id="{9260A227-86FE-4EE1-A6C7-43E0B1D87FB1}"/>
              </a:ext>
            </a:extLst>
          </p:cNvPr>
          <p:cNvGraphicFramePr>
            <a:graphicFrameLocks noGrp="1"/>
          </p:cNvGraphicFramePr>
          <p:nvPr>
            <p:extLst>
              <p:ext uri="{D42A27DB-BD31-4B8C-83A1-F6EECF244321}">
                <p14:modId xmlns:p14="http://schemas.microsoft.com/office/powerpoint/2010/main" val="1766391055"/>
              </p:ext>
            </p:extLst>
          </p:nvPr>
        </p:nvGraphicFramePr>
        <p:xfrm>
          <a:off x="1814196" y="1904874"/>
          <a:ext cx="7821225" cy="3802808"/>
        </p:xfrm>
        <a:graphic>
          <a:graphicData uri="http://schemas.openxmlformats.org/drawingml/2006/table">
            <a:tbl>
              <a:tblPr>
                <a:tableStyleId>{69CF1AB2-1976-4502-BF36-3FF5EA218861}</a:tableStyleId>
              </a:tblPr>
              <a:tblGrid>
                <a:gridCol w="834501">
                  <a:extLst>
                    <a:ext uri="{9D8B030D-6E8A-4147-A177-3AD203B41FA5}">
                      <a16:colId xmlns:a16="http://schemas.microsoft.com/office/drawing/2014/main" val="4032779899"/>
                    </a:ext>
                  </a:extLst>
                </a:gridCol>
                <a:gridCol w="5821103">
                  <a:extLst>
                    <a:ext uri="{9D8B030D-6E8A-4147-A177-3AD203B41FA5}">
                      <a16:colId xmlns:a16="http://schemas.microsoft.com/office/drawing/2014/main" val="1422015913"/>
                    </a:ext>
                  </a:extLst>
                </a:gridCol>
                <a:gridCol w="1165621">
                  <a:extLst>
                    <a:ext uri="{9D8B030D-6E8A-4147-A177-3AD203B41FA5}">
                      <a16:colId xmlns:a16="http://schemas.microsoft.com/office/drawing/2014/main" val="3521621872"/>
                    </a:ext>
                  </a:extLst>
                </a:gridCol>
              </a:tblGrid>
              <a:tr h="507041">
                <a:tc>
                  <a:txBody>
                    <a:bodyPr/>
                    <a:lstStyle/>
                    <a:p>
                      <a:pPr algn="ctr"/>
                      <a:r>
                        <a:rPr lang="kk-KZ" dirty="0">
                          <a:latin typeface="Times New Roman" panose="02020603050405020304" pitchFamily="18" charset="0"/>
                          <a:cs typeface="Times New Roman" panose="02020603050405020304" pitchFamily="18" charset="0"/>
                        </a:rPr>
                        <a:t>1</a:t>
                      </a:r>
                      <a:endParaRPr lang="ru-RU"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600" u="none" strike="noStrike" dirty="0">
                          <a:effectLst/>
                          <a:latin typeface="Times New Roman" panose="02020603050405020304" pitchFamily="18" charset="0"/>
                          <a:cs typeface="Times New Roman" panose="02020603050405020304" pitchFamily="18" charset="0"/>
                        </a:rPr>
                        <a:t>Коагулятор электрохирургический</a:t>
                      </a:r>
                      <a:endParaRPr lang="ru-RU"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600" u="none" strike="noStrike" dirty="0">
                          <a:effectLst/>
                          <a:latin typeface="Times New Roman" panose="02020603050405020304" pitchFamily="18" charset="0"/>
                          <a:cs typeface="Times New Roman" panose="02020603050405020304" pitchFamily="18" charset="0"/>
                        </a:rPr>
                        <a:t>1</a:t>
                      </a:r>
                      <a:endParaRPr lang="ru-RU"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858536549"/>
                  </a:ext>
                </a:extLst>
              </a:tr>
              <a:tr h="507041">
                <a:tc>
                  <a:txBody>
                    <a:bodyPr/>
                    <a:lstStyle/>
                    <a:p>
                      <a:pPr algn="ctr"/>
                      <a:r>
                        <a:rPr lang="kk-KZ" dirty="0">
                          <a:latin typeface="Times New Roman" panose="02020603050405020304" pitchFamily="18" charset="0"/>
                          <a:cs typeface="Times New Roman" panose="02020603050405020304" pitchFamily="18" charset="0"/>
                        </a:rPr>
                        <a:t>2</a:t>
                      </a:r>
                      <a:endParaRPr lang="ru-RU"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600" u="none" strike="noStrike">
                          <a:effectLst/>
                          <a:latin typeface="Times New Roman" panose="02020603050405020304" pitchFamily="18" charset="0"/>
                          <a:cs typeface="Times New Roman" panose="02020603050405020304" pitchFamily="18" charset="0"/>
                        </a:rPr>
                        <a:t>Монитор фетальный</a:t>
                      </a:r>
                      <a:endParaRPr lang="ru-RU"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600" u="none" strike="noStrike" dirty="0">
                          <a:effectLst/>
                          <a:latin typeface="Times New Roman" panose="02020603050405020304" pitchFamily="18" charset="0"/>
                          <a:cs typeface="Times New Roman" panose="02020603050405020304" pitchFamily="18" charset="0"/>
                        </a:rPr>
                        <a:t>3</a:t>
                      </a:r>
                      <a:endParaRPr lang="ru-RU"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043653821"/>
                  </a:ext>
                </a:extLst>
              </a:tr>
              <a:tr h="507041">
                <a:tc>
                  <a:txBody>
                    <a:bodyPr/>
                    <a:lstStyle/>
                    <a:p>
                      <a:pPr algn="ctr"/>
                      <a:r>
                        <a:rPr lang="kk-KZ" dirty="0">
                          <a:latin typeface="Times New Roman" panose="02020603050405020304" pitchFamily="18" charset="0"/>
                          <a:cs typeface="Times New Roman" panose="02020603050405020304" pitchFamily="18" charset="0"/>
                        </a:rPr>
                        <a:t>3</a:t>
                      </a:r>
                      <a:endParaRPr lang="ru-RU"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600" u="none" strike="noStrike">
                          <a:effectLst/>
                          <a:latin typeface="Times New Roman" panose="02020603050405020304" pitchFamily="18" charset="0"/>
                          <a:cs typeface="Times New Roman" panose="02020603050405020304" pitchFamily="18" charset="0"/>
                        </a:rPr>
                        <a:t>Аппарат для фототерапии</a:t>
                      </a:r>
                      <a:endParaRPr lang="ru-RU"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600" u="none" strike="noStrike" dirty="0">
                          <a:effectLst/>
                          <a:latin typeface="Times New Roman" panose="02020603050405020304" pitchFamily="18" charset="0"/>
                          <a:cs typeface="Times New Roman" panose="02020603050405020304" pitchFamily="18" charset="0"/>
                        </a:rPr>
                        <a:t>5</a:t>
                      </a:r>
                      <a:endParaRPr lang="ru-RU"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661316022"/>
                  </a:ext>
                </a:extLst>
              </a:tr>
              <a:tr h="507041">
                <a:tc>
                  <a:txBody>
                    <a:bodyPr/>
                    <a:lstStyle/>
                    <a:p>
                      <a:pPr algn="ctr"/>
                      <a:r>
                        <a:rPr lang="kk-KZ" dirty="0">
                          <a:latin typeface="Times New Roman" panose="02020603050405020304" pitchFamily="18" charset="0"/>
                          <a:cs typeface="Times New Roman" panose="02020603050405020304" pitchFamily="18" charset="0"/>
                        </a:rPr>
                        <a:t>4</a:t>
                      </a:r>
                      <a:endParaRPr lang="ru-RU"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600" u="none" strike="noStrike">
                          <a:effectLst/>
                          <a:latin typeface="Times New Roman" panose="02020603050405020304" pitchFamily="18" charset="0"/>
                          <a:cs typeface="Times New Roman" panose="02020603050405020304" pitchFamily="18" charset="0"/>
                        </a:rPr>
                        <a:t>Дефибриллятор-монитор</a:t>
                      </a:r>
                      <a:endParaRPr lang="ru-RU"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600" u="none" strike="noStrike" dirty="0">
                          <a:effectLst/>
                          <a:latin typeface="Times New Roman" panose="02020603050405020304" pitchFamily="18" charset="0"/>
                          <a:cs typeface="Times New Roman" panose="02020603050405020304" pitchFamily="18" charset="0"/>
                        </a:rPr>
                        <a:t>2</a:t>
                      </a:r>
                      <a:endParaRPr lang="ru-RU"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182786524"/>
                  </a:ext>
                </a:extLst>
              </a:tr>
              <a:tr h="507041">
                <a:tc>
                  <a:txBody>
                    <a:bodyPr/>
                    <a:lstStyle/>
                    <a:p>
                      <a:pPr algn="ctr"/>
                      <a:r>
                        <a:rPr lang="kk-KZ" dirty="0">
                          <a:latin typeface="Times New Roman" panose="02020603050405020304" pitchFamily="18" charset="0"/>
                          <a:cs typeface="Times New Roman" panose="02020603050405020304" pitchFamily="18" charset="0"/>
                        </a:rPr>
                        <a:t>5</a:t>
                      </a:r>
                      <a:endParaRPr lang="ru-RU"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600" u="none" strike="noStrike">
                          <a:effectLst/>
                          <a:latin typeface="Times New Roman" panose="02020603050405020304" pitchFamily="18" charset="0"/>
                          <a:cs typeface="Times New Roman" panose="02020603050405020304" pitchFamily="18" charset="0"/>
                        </a:rPr>
                        <a:t>кресло трансформер для родов</a:t>
                      </a:r>
                      <a:endParaRPr lang="ru-RU"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600" u="none" strike="noStrike" dirty="0">
                          <a:effectLst/>
                          <a:latin typeface="Times New Roman" panose="02020603050405020304" pitchFamily="18" charset="0"/>
                          <a:cs typeface="Times New Roman" panose="02020603050405020304" pitchFamily="18" charset="0"/>
                        </a:rPr>
                        <a:t>4</a:t>
                      </a:r>
                      <a:endParaRPr lang="ru-RU"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235134221"/>
                  </a:ext>
                </a:extLst>
              </a:tr>
              <a:tr h="507041">
                <a:tc>
                  <a:txBody>
                    <a:bodyPr/>
                    <a:lstStyle/>
                    <a:p>
                      <a:pPr algn="ctr"/>
                      <a:r>
                        <a:rPr lang="kk-KZ" dirty="0">
                          <a:latin typeface="Times New Roman" panose="02020603050405020304" pitchFamily="18" charset="0"/>
                          <a:cs typeface="Times New Roman" panose="02020603050405020304" pitchFamily="18" charset="0"/>
                        </a:rPr>
                        <a:t>6</a:t>
                      </a:r>
                      <a:endParaRPr lang="ru-RU"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600" u="none" strike="noStrike">
                          <a:effectLst/>
                          <a:latin typeface="Times New Roman" panose="02020603050405020304" pitchFamily="18" charset="0"/>
                          <a:cs typeface="Times New Roman" panose="02020603050405020304" pitchFamily="18" charset="0"/>
                        </a:rPr>
                        <a:t>Реанимационный аппарат Т - система </a:t>
                      </a:r>
                      <a:endParaRPr lang="ru-RU"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600" u="none" strike="noStrike" dirty="0">
                          <a:effectLst/>
                          <a:latin typeface="Times New Roman" panose="02020603050405020304" pitchFamily="18" charset="0"/>
                          <a:cs typeface="Times New Roman" panose="02020603050405020304" pitchFamily="18" charset="0"/>
                        </a:rPr>
                        <a:t>5</a:t>
                      </a:r>
                      <a:endParaRPr lang="ru-RU"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851667356"/>
                  </a:ext>
                </a:extLst>
              </a:tr>
              <a:tr h="760562">
                <a:tc>
                  <a:txBody>
                    <a:bodyPr/>
                    <a:lstStyle/>
                    <a:p>
                      <a:pPr algn="ctr"/>
                      <a:r>
                        <a:rPr lang="kk-KZ" dirty="0">
                          <a:latin typeface="Times New Roman" panose="02020603050405020304" pitchFamily="18" charset="0"/>
                          <a:cs typeface="Times New Roman" panose="02020603050405020304" pitchFamily="18" charset="0"/>
                        </a:rPr>
                        <a:t>7</a:t>
                      </a:r>
                      <a:endParaRPr lang="ru-RU"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600" u="none" strike="noStrike" dirty="0">
                          <a:effectLst/>
                          <a:latin typeface="Times New Roman" panose="02020603050405020304" pitchFamily="18" charset="0"/>
                          <a:cs typeface="Times New Roman" panose="02020603050405020304" pitchFamily="18" charset="0"/>
                        </a:rPr>
                        <a:t>Аппарат для искусственной вентиляции легких для детей и новорожденных с СРАР системой</a:t>
                      </a:r>
                      <a:endParaRPr lang="ru-RU"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600" u="none" strike="noStrike" dirty="0">
                          <a:effectLst/>
                          <a:latin typeface="Times New Roman" panose="02020603050405020304" pitchFamily="18" charset="0"/>
                          <a:cs typeface="Times New Roman" panose="02020603050405020304" pitchFamily="18" charset="0"/>
                        </a:rPr>
                        <a:t>2</a:t>
                      </a:r>
                      <a:endParaRPr lang="ru-RU"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653664126"/>
                  </a:ext>
                </a:extLst>
              </a:tr>
            </a:tbl>
          </a:graphicData>
        </a:graphic>
      </p:graphicFrame>
      <p:pic>
        <p:nvPicPr>
          <p:cNvPr id="6" name="Рисунок 5">
            <a:extLst>
              <a:ext uri="{FF2B5EF4-FFF2-40B4-BE49-F238E27FC236}">
                <a16:creationId xmlns:a16="http://schemas.microsoft.com/office/drawing/2014/main" id="{FAB6B027-33EA-4057-915C-2DCA93BBD8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80210" y="110042"/>
            <a:ext cx="2456892" cy="438909"/>
          </a:xfrm>
          <a:prstGeom prst="rect">
            <a:avLst/>
          </a:prstGeom>
        </p:spPr>
      </p:pic>
    </p:spTree>
    <p:extLst>
      <p:ext uri="{BB962C8B-B14F-4D97-AF65-F5344CB8AC3E}">
        <p14:creationId xmlns:p14="http://schemas.microsoft.com/office/powerpoint/2010/main" val="615865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D844DF40-7353-44B2-82FA-DDC11C09A134}"/>
              </a:ext>
            </a:extLst>
          </p:cNvPr>
          <p:cNvSpPr>
            <a:spLocks noGrp="1"/>
          </p:cNvSpPr>
          <p:nvPr>
            <p:ph type="title"/>
          </p:nvPr>
        </p:nvSpPr>
        <p:spPr>
          <a:xfrm>
            <a:off x="4436355" y="243840"/>
            <a:ext cx="7418946" cy="1325563"/>
          </a:xfrm>
        </p:spPr>
        <p:txBody>
          <a:bodyPr>
            <a:noAutofit/>
          </a:bodyPr>
          <a:lstStyle/>
          <a:p>
            <a:pPr algn="ctr"/>
            <a:r>
              <a:rPr lang="ru-RU" sz="2000" i="1" dirty="0">
                <a:solidFill>
                  <a:prstClr val="black"/>
                </a:solidFill>
                <a:latin typeface="Times New Roman" pitchFamily="18" charset="0"/>
                <a:cs typeface="Times New Roman" pitchFamily="18" charset="0"/>
              </a:rPr>
              <a:t>2023 </a:t>
            </a:r>
            <a:r>
              <a:rPr lang="ru-RU" sz="2000" i="1" dirty="0" err="1">
                <a:solidFill>
                  <a:prstClr val="black"/>
                </a:solidFill>
                <a:latin typeface="Times New Roman" pitchFamily="18" charset="0"/>
                <a:cs typeface="Times New Roman" pitchFamily="18" charset="0"/>
              </a:rPr>
              <a:t>жылға</a:t>
            </a:r>
            <a:r>
              <a:rPr lang="ru-RU" sz="2000" i="1" dirty="0">
                <a:solidFill>
                  <a:prstClr val="black"/>
                </a:solidFill>
                <a:latin typeface="Times New Roman" pitchFamily="18" charset="0"/>
                <a:cs typeface="Times New Roman" pitchFamily="18" charset="0"/>
              </a:rPr>
              <a:t> </a:t>
            </a:r>
            <a:r>
              <a:rPr lang="kk-KZ" sz="2000" i="1" dirty="0">
                <a:solidFill>
                  <a:prstClr val="black"/>
                </a:solidFill>
                <a:latin typeface="Times New Roman" pitchFamily="18" charset="0"/>
                <a:cs typeface="Times New Roman" pitchFamily="18" charset="0"/>
              </a:rPr>
              <a:t>қаралған бюджет және 7 айға төлемге қабылданған қаражат (тенге)</a:t>
            </a:r>
            <a:br>
              <a:rPr lang="ru-RU" sz="2000" b="0" i="1" dirty="0">
                <a:solidFill>
                  <a:prstClr val="black"/>
                </a:solidFill>
                <a:latin typeface="Calibri"/>
              </a:rPr>
            </a:br>
            <a:endParaRPr lang="ru-RU" sz="2000" i="1" dirty="0"/>
          </a:p>
        </p:txBody>
      </p:sp>
      <p:graphicFrame>
        <p:nvGraphicFramePr>
          <p:cNvPr id="5" name="Объект 2">
            <a:extLst>
              <a:ext uri="{FF2B5EF4-FFF2-40B4-BE49-F238E27FC236}">
                <a16:creationId xmlns:a16="http://schemas.microsoft.com/office/drawing/2014/main" id="{92D3CCC5-C112-4F1F-98C7-AD41C01220D4}"/>
              </a:ext>
            </a:extLst>
          </p:cNvPr>
          <p:cNvGraphicFramePr>
            <a:graphicFrameLocks/>
          </p:cNvGraphicFramePr>
          <p:nvPr>
            <p:extLst>
              <p:ext uri="{D42A27DB-BD31-4B8C-83A1-F6EECF244321}">
                <p14:modId xmlns:p14="http://schemas.microsoft.com/office/powerpoint/2010/main" val="2350160216"/>
              </p:ext>
            </p:extLst>
          </p:nvPr>
        </p:nvGraphicFramePr>
        <p:xfrm>
          <a:off x="499729" y="1127051"/>
          <a:ext cx="11355572" cy="2694148"/>
        </p:xfrm>
        <a:graphic>
          <a:graphicData uri="http://schemas.openxmlformats.org/drawingml/2006/table">
            <a:tbl>
              <a:tblPr>
                <a:tableStyleId>{616DA210-FB5B-4158-B5E0-FEB733F419BA}</a:tableStyleId>
              </a:tblPr>
              <a:tblGrid>
                <a:gridCol w="3657379">
                  <a:extLst>
                    <a:ext uri="{9D8B030D-6E8A-4147-A177-3AD203B41FA5}">
                      <a16:colId xmlns:a16="http://schemas.microsoft.com/office/drawing/2014/main" val="20000"/>
                    </a:ext>
                  </a:extLst>
                </a:gridCol>
                <a:gridCol w="2448085">
                  <a:extLst>
                    <a:ext uri="{9D8B030D-6E8A-4147-A177-3AD203B41FA5}">
                      <a16:colId xmlns:a16="http://schemas.microsoft.com/office/drawing/2014/main" val="20001"/>
                    </a:ext>
                  </a:extLst>
                </a:gridCol>
                <a:gridCol w="2802023">
                  <a:extLst>
                    <a:ext uri="{9D8B030D-6E8A-4147-A177-3AD203B41FA5}">
                      <a16:colId xmlns:a16="http://schemas.microsoft.com/office/drawing/2014/main" val="20002"/>
                    </a:ext>
                  </a:extLst>
                </a:gridCol>
                <a:gridCol w="2448085">
                  <a:extLst>
                    <a:ext uri="{9D8B030D-6E8A-4147-A177-3AD203B41FA5}">
                      <a16:colId xmlns:a16="http://schemas.microsoft.com/office/drawing/2014/main" val="20003"/>
                    </a:ext>
                  </a:extLst>
                </a:gridCol>
              </a:tblGrid>
              <a:tr h="249549">
                <a:tc rowSpan="2">
                  <a:txBody>
                    <a:bodyPr/>
                    <a:lstStyle/>
                    <a:p>
                      <a:pPr algn="ctr" rtl="0" fontAlgn="ctr"/>
                      <a:r>
                        <a:rPr lang="ru-RU" sz="1100" b="1" u="none" strike="noStrike" dirty="0">
                          <a:solidFill>
                            <a:schemeClr val="tx1"/>
                          </a:solidFill>
                          <a:effectLst/>
                          <a:latin typeface="Times New Roman" panose="02020603050405020304" pitchFamily="18" charset="0"/>
                          <a:cs typeface="Times New Roman" panose="02020603050405020304" pitchFamily="18" charset="0"/>
                        </a:rPr>
                        <a:t>Вид услуг </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tc rowSpan="2">
                  <a:txBody>
                    <a:bodyPr/>
                    <a:lstStyle/>
                    <a:p>
                      <a:pPr algn="ctr" rtl="0" fontAlgn="ctr"/>
                      <a:r>
                        <a:rPr lang="ru-RU" sz="1100" b="1" u="none" strike="noStrike" dirty="0">
                          <a:solidFill>
                            <a:schemeClr val="tx1"/>
                          </a:solidFill>
                          <a:effectLst/>
                          <a:latin typeface="Times New Roman" panose="02020603050405020304" pitchFamily="18" charset="0"/>
                          <a:cs typeface="Times New Roman" panose="02020603050405020304" pitchFamily="18" charset="0"/>
                        </a:rPr>
                        <a:t>Сумма заключенных договоров</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tc gridSpan="2">
                  <a:txBody>
                    <a:bodyPr/>
                    <a:lstStyle/>
                    <a:p>
                      <a:pPr algn="ctr" rtl="0" fontAlgn="ctr"/>
                      <a:r>
                        <a:rPr lang="ru-RU" sz="1100" b="1" u="none" strike="noStrike" dirty="0">
                          <a:solidFill>
                            <a:schemeClr val="tx1"/>
                          </a:solidFill>
                          <a:effectLst/>
                          <a:latin typeface="Times New Roman" panose="02020603050405020304" pitchFamily="18" charset="0"/>
                          <a:cs typeface="Times New Roman" panose="02020603050405020304" pitchFamily="18" charset="0"/>
                        </a:rPr>
                        <a:t>Исполнение за 7 месяцев в рамках ГОБМП</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tc hMerge="1">
                  <a:txBody>
                    <a:bodyPr/>
                    <a:lstStyle/>
                    <a:p>
                      <a:endParaRPr lang="ru-RU"/>
                    </a:p>
                  </a:txBody>
                  <a:tcPr/>
                </a:tc>
                <a:extLst>
                  <a:ext uri="{0D108BD9-81ED-4DB2-BD59-A6C34878D82A}">
                    <a16:rowId xmlns:a16="http://schemas.microsoft.com/office/drawing/2014/main" val="10000"/>
                  </a:ext>
                </a:extLst>
              </a:tr>
              <a:tr h="254371">
                <a:tc vMerge="1">
                  <a:txBody>
                    <a:bodyPr/>
                    <a:lstStyle/>
                    <a:p>
                      <a:endParaRPr lang="ru-RU"/>
                    </a:p>
                  </a:txBody>
                  <a:tcPr/>
                </a:tc>
                <a:tc vMerge="1">
                  <a:txBody>
                    <a:bodyPr/>
                    <a:lstStyle/>
                    <a:p>
                      <a:endParaRPr lang="ru-RU"/>
                    </a:p>
                  </a:txBody>
                  <a:tcPr/>
                </a:tc>
                <a:tc>
                  <a:txBody>
                    <a:bodyPr/>
                    <a:lstStyle/>
                    <a:p>
                      <a:pPr algn="ctr" rtl="0" fontAlgn="ctr"/>
                      <a:r>
                        <a:rPr lang="ru-RU" sz="1100" b="1" u="none" strike="noStrike" dirty="0">
                          <a:solidFill>
                            <a:schemeClr val="tx1"/>
                          </a:solidFill>
                          <a:effectLst/>
                          <a:latin typeface="Times New Roman" panose="02020603050405020304" pitchFamily="18" charset="0"/>
                          <a:cs typeface="Times New Roman" panose="02020603050405020304" pitchFamily="18" charset="0"/>
                        </a:rPr>
                        <a:t>Предъявлено к оплате</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tc>
                  <a:txBody>
                    <a:bodyPr/>
                    <a:lstStyle/>
                    <a:p>
                      <a:pPr algn="ctr" rtl="0" fontAlgn="ctr"/>
                      <a:r>
                        <a:rPr lang="ru-RU" sz="1100" b="1" u="none" strike="noStrike" dirty="0">
                          <a:solidFill>
                            <a:schemeClr val="tx1"/>
                          </a:solidFill>
                          <a:effectLst/>
                          <a:latin typeface="Times New Roman" panose="02020603050405020304" pitchFamily="18" charset="0"/>
                          <a:cs typeface="Times New Roman" panose="02020603050405020304" pitchFamily="18" charset="0"/>
                        </a:rPr>
                        <a:t>Принято к оплате</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extLst>
                  <a:ext uri="{0D108BD9-81ED-4DB2-BD59-A6C34878D82A}">
                    <a16:rowId xmlns:a16="http://schemas.microsoft.com/office/drawing/2014/main" val="10001"/>
                  </a:ext>
                </a:extLst>
              </a:tr>
              <a:tr h="326261">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100" b="1" u="none" strike="noStrike" kern="1200" dirty="0">
                          <a:solidFill>
                            <a:schemeClr val="tx1"/>
                          </a:solidFill>
                          <a:effectLst/>
                          <a:latin typeface="Times New Roman" panose="02020603050405020304" pitchFamily="18" charset="0"/>
                          <a:ea typeface="+mn-ea"/>
                          <a:cs typeface="Times New Roman" panose="02020603050405020304" pitchFamily="18" charset="0"/>
                        </a:rPr>
                        <a:t>ВСЕГО ГОБМП+ОСМС</a:t>
                      </a:r>
                    </a:p>
                    <a:p>
                      <a:pPr algn="l" rtl="0" fontAlgn="ct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100" b="1" i="0" u="none" strike="noStrike" dirty="0">
                          <a:solidFill>
                            <a:schemeClr val="tx1"/>
                          </a:solidFill>
                          <a:effectLst/>
                          <a:latin typeface="Times New Roman" pitchFamily="18" charset="0"/>
                          <a:cs typeface="Times New Roman" pitchFamily="18" charset="0"/>
                        </a:rPr>
                        <a:t>6 175 539 956,85</a:t>
                      </a:r>
                    </a:p>
                    <a:p>
                      <a:pPr algn="ctr" fontAlgn="b"/>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rtl="0" fontAlgn="b"/>
                      <a:r>
                        <a:rPr lang="ru-RU" sz="1100" b="1" i="0" u="none" strike="noStrike" dirty="0">
                          <a:solidFill>
                            <a:schemeClr val="tx1"/>
                          </a:solidFill>
                          <a:effectLst/>
                          <a:latin typeface="Times New Roman" pitchFamily="18" charset="0"/>
                          <a:cs typeface="Times New Roman" pitchFamily="18" charset="0"/>
                        </a:rPr>
                        <a:t> 4 039 254 600,47</a:t>
                      </a:r>
                    </a:p>
                  </a:txBody>
                  <a:tcPr marL="9525" marR="9525" marT="9525" marB="0" anchor="b"/>
                </a:tc>
                <a:tc>
                  <a:txBody>
                    <a:bodyPr/>
                    <a:lstStyle/>
                    <a:p>
                      <a:pPr algn="ctr" rtl="0" fontAlgn="b"/>
                      <a:r>
                        <a:rPr lang="ru-RU" sz="1100" b="1" i="0" u="none" strike="noStrike" dirty="0">
                          <a:solidFill>
                            <a:schemeClr val="tx1"/>
                          </a:solidFill>
                          <a:effectLst/>
                          <a:latin typeface="Times New Roman" pitchFamily="18" charset="0"/>
                          <a:cs typeface="Times New Roman" pitchFamily="18" charset="0"/>
                        </a:rPr>
                        <a:t>3 800 843 031,83</a:t>
                      </a:r>
                    </a:p>
                  </a:txBody>
                  <a:tcPr marL="9525" marR="9525" marT="9525" marB="0" anchor="b"/>
                </a:tc>
                <a:extLst>
                  <a:ext uri="{0D108BD9-81ED-4DB2-BD59-A6C34878D82A}">
                    <a16:rowId xmlns:a16="http://schemas.microsoft.com/office/drawing/2014/main" val="10005"/>
                  </a:ext>
                </a:extLst>
              </a:tr>
              <a:tr h="260390">
                <a:tc>
                  <a:txBody>
                    <a:bodyPr/>
                    <a:lstStyle/>
                    <a:p>
                      <a:pPr algn="l" rtl="0" fontAlgn="ctr"/>
                      <a:r>
                        <a:rPr lang="ru-RU" sz="1100" b="1" u="none" strike="noStrike" dirty="0">
                          <a:solidFill>
                            <a:schemeClr val="tx1"/>
                          </a:solidFill>
                          <a:effectLst/>
                          <a:latin typeface="Times New Roman" panose="02020603050405020304" pitchFamily="18" charset="0"/>
                          <a:cs typeface="Times New Roman" panose="02020603050405020304" pitchFamily="18" charset="0"/>
                        </a:rPr>
                        <a:t>ВСЕГО  по ГОБМП</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ru-RU" sz="1100" b="1" u="none" strike="noStrike" dirty="0">
                          <a:solidFill>
                            <a:schemeClr val="tx1"/>
                          </a:solidFill>
                          <a:effectLst/>
                          <a:latin typeface="Times New Roman" panose="02020603050405020304" pitchFamily="18" charset="0"/>
                          <a:cs typeface="Times New Roman" panose="02020603050405020304" pitchFamily="18" charset="0"/>
                        </a:rPr>
                        <a:t>1 911 871 680,97</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rtl="0" fontAlgn="b"/>
                      <a:r>
                        <a:rPr lang="ru-RU" sz="1100" b="1" u="none" strike="noStrike" dirty="0">
                          <a:solidFill>
                            <a:schemeClr val="tx1"/>
                          </a:solidFill>
                          <a:effectLst/>
                          <a:latin typeface="Times New Roman" panose="02020603050405020304" pitchFamily="18" charset="0"/>
                          <a:cs typeface="Times New Roman" panose="02020603050405020304" pitchFamily="18" charset="0"/>
                        </a:rPr>
                        <a:t>1 243 910 526,90</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rtl="0" fontAlgn="b"/>
                      <a:r>
                        <a:rPr lang="ru-RU" sz="1100" b="1" u="none" strike="noStrike" dirty="0">
                          <a:solidFill>
                            <a:schemeClr val="tx1"/>
                          </a:solidFill>
                          <a:effectLst/>
                          <a:latin typeface="Times New Roman" panose="02020603050405020304" pitchFamily="18" charset="0"/>
                          <a:cs typeface="Times New Roman" panose="02020603050405020304" pitchFamily="18" charset="0"/>
                        </a:rPr>
                        <a:t>1 141 880 535,19</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02"/>
                  </a:ext>
                </a:extLst>
              </a:tr>
              <a:tr h="241337">
                <a:tc>
                  <a:txBody>
                    <a:bodyPr/>
                    <a:lstStyle/>
                    <a:p>
                      <a:pPr algn="l" rtl="0" fontAlgn="ctr"/>
                      <a:r>
                        <a:rPr lang="ru-RU" sz="1100" u="none" strike="noStrike" dirty="0">
                          <a:solidFill>
                            <a:schemeClr val="tx1"/>
                          </a:solidFill>
                          <a:effectLst/>
                          <a:latin typeface="Times New Roman" panose="02020603050405020304" pitchFamily="18" charset="0"/>
                          <a:cs typeface="Times New Roman" panose="02020603050405020304" pitchFamily="18" charset="0"/>
                        </a:rPr>
                        <a:t>Стационар </a:t>
                      </a:r>
                      <a:endParaRPr lang="ru-RU" sz="11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1 000 856 307,30</a:t>
                      </a:r>
                      <a:endParaRPr lang="ru-RU" sz="1200" b="0"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rtl="0" fontAlgn="b"/>
                      <a:r>
                        <a:rPr lang="ru-RU" sz="1100" u="none" strike="noStrike" dirty="0">
                          <a:solidFill>
                            <a:schemeClr val="tx1"/>
                          </a:solidFill>
                          <a:effectLst/>
                          <a:latin typeface="Times New Roman" panose="02020603050405020304" pitchFamily="18" charset="0"/>
                          <a:cs typeface="Times New Roman" panose="02020603050405020304" pitchFamily="18" charset="0"/>
                        </a:rPr>
                        <a:t>669 766 098,21</a:t>
                      </a:r>
                      <a:endParaRPr lang="ru-RU" sz="1100" b="0"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rtl="0" fontAlgn="b"/>
                      <a:r>
                        <a:rPr lang="ru-RU" sz="1100" u="none" strike="noStrike" dirty="0">
                          <a:solidFill>
                            <a:schemeClr val="tx1"/>
                          </a:solidFill>
                          <a:effectLst/>
                          <a:latin typeface="Times New Roman" panose="02020603050405020304" pitchFamily="18" charset="0"/>
                          <a:cs typeface="Times New Roman" panose="02020603050405020304" pitchFamily="18" charset="0"/>
                        </a:rPr>
                        <a:t>584 021 427,78</a:t>
                      </a:r>
                      <a:endParaRPr lang="ru-RU" sz="1100" b="0" i="0" u="none" strike="noStrike" dirty="0">
                        <a:solidFill>
                          <a:schemeClr val="tx1"/>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03"/>
                  </a:ext>
                </a:extLst>
              </a:tr>
              <a:tr h="229533">
                <a:tc>
                  <a:txBody>
                    <a:bodyPr/>
                    <a:lstStyle/>
                    <a:p>
                      <a:pPr algn="l" fontAlgn="b"/>
                      <a:r>
                        <a:rPr lang="ru-RU" sz="1100" u="none" strike="noStrike" dirty="0">
                          <a:solidFill>
                            <a:schemeClr val="tx1"/>
                          </a:solidFill>
                          <a:effectLst/>
                          <a:latin typeface="Times New Roman" panose="02020603050405020304" pitchFamily="18" charset="0"/>
                          <a:cs typeface="Times New Roman" panose="02020603050405020304" pitchFamily="18" charset="0"/>
                        </a:rPr>
                        <a:t>Поликлиника </a:t>
                      </a:r>
                      <a:endParaRPr lang="ru-RU" sz="1100" b="0"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911 015 373,67</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100" u="none" strike="noStrike" dirty="0">
                          <a:solidFill>
                            <a:schemeClr val="tx1"/>
                          </a:solidFill>
                          <a:effectLst/>
                          <a:latin typeface="Times New Roman" panose="02020603050405020304" pitchFamily="18" charset="0"/>
                          <a:cs typeface="Times New Roman" panose="02020603050405020304" pitchFamily="18" charset="0"/>
                        </a:rPr>
                        <a:t>574 144 428,69</a:t>
                      </a:r>
                      <a:endParaRPr lang="ru-RU" sz="1100" b="0"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100" u="none" strike="noStrike" dirty="0">
                          <a:solidFill>
                            <a:schemeClr val="tx1"/>
                          </a:solidFill>
                          <a:effectLst/>
                          <a:latin typeface="Times New Roman" panose="02020603050405020304" pitchFamily="18" charset="0"/>
                          <a:cs typeface="Times New Roman" panose="02020603050405020304" pitchFamily="18" charset="0"/>
                        </a:rPr>
                        <a:t>557 859 107,41</a:t>
                      </a:r>
                      <a:endParaRPr lang="ru-RU" sz="1100" b="0" i="0" u="none" strike="noStrike" dirty="0">
                        <a:solidFill>
                          <a:schemeClr val="tx1"/>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04"/>
                  </a:ext>
                </a:extLst>
              </a:tr>
              <a:tr h="242707">
                <a:tc rowSpan="2">
                  <a:txBody>
                    <a:bodyPr/>
                    <a:lstStyle/>
                    <a:p>
                      <a:pPr algn="ctr" rtl="0" fontAlgn="ctr"/>
                      <a:r>
                        <a:rPr lang="ru-RU" sz="1100" b="1" u="none" strike="noStrike" dirty="0">
                          <a:solidFill>
                            <a:schemeClr val="tx1"/>
                          </a:solidFill>
                          <a:effectLst/>
                          <a:latin typeface="Times New Roman" panose="02020603050405020304" pitchFamily="18" charset="0"/>
                          <a:cs typeface="Times New Roman" panose="02020603050405020304" pitchFamily="18" charset="0"/>
                        </a:rPr>
                        <a:t>Вид услуг</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tc rowSpan="2">
                  <a:txBody>
                    <a:bodyPr/>
                    <a:lstStyle/>
                    <a:p>
                      <a:pPr algn="ctr" rtl="0" fontAlgn="ctr"/>
                      <a:r>
                        <a:rPr lang="ru-RU" sz="1100" b="1" u="none" strike="noStrike" dirty="0">
                          <a:solidFill>
                            <a:schemeClr val="tx1"/>
                          </a:solidFill>
                          <a:effectLst/>
                          <a:latin typeface="Times New Roman" panose="02020603050405020304" pitchFamily="18" charset="0"/>
                          <a:cs typeface="Times New Roman" panose="02020603050405020304" pitchFamily="18" charset="0"/>
                        </a:rPr>
                        <a:t>Сумма заключенных договоров</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tc gridSpan="2">
                  <a:txBody>
                    <a:bodyPr/>
                    <a:lstStyle/>
                    <a:p>
                      <a:pPr algn="ctr" rtl="0" fontAlgn="ctr"/>
                      <a:r>
                        <a:rPr lang="ru-RU" sz="1100" b="1" u="none" strike="noStrike" dirty="0">
                          <a:solidFill>
                            <a:schemeClr val="tx1"/>
                          </a:solidFill>
                          <a:effectLst/>
                          <a:latin typeface="Times New Roman" panose="02020603050405020304" pitchFamily="18" charset="0"/>
                          <a:cs typeface="Times New Roman" panose="02020603050405020304" pitchFamily="18" charset="0"/>
                        </a:rPr>
                        <a:t>Исполнение за 7 месяцев в рамках ОСМС</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tc hMerge="1">
                  <a:txBody>
                    <a:bodyPr/>
                    <a:lstStyle/>
                    <a:p>
                      <a:endParaRPr lang="ru-RU"/>
                    </a:p>
                  </a:txBody>
                  <a:tcPr/>
                </a:tc>
                <a:extLst>
                  <a:ext uri="{0D108BD9-81ED-4DB2-BD59-A6C34878D82A}">
                    <a16:rowId xmlns:a16="http://schemas.microsoft.com/office/drawing/2014/main" val="10007"/>
                  </a:ext>
                </a:extLst>
              </a:tr>
              <a:tr h="238121">
                <a:tc vMerge="1">
                  <a:txBody>
                    <a:bodyPr/>
                    <a:lstStyle/>
                    <a:p>
                      <a:endParaRPr lang="ru-RU"/>
                    </a:p>
                  </a:txBody>
                  <a:tcPr/>
                </a:tc>
                <a:tc vMerge="1">
                  <a:txBody>
                    <a:bodyPr/>
                    <a:lstStyle/>
                    <a:p>
                      <a:endParaRPr lang="ru-RU"/>
                    </a:p>
                  </a:txBody>
                  <a:tcPr/>
                </a:tc>
                <a:tc>
                  <a:txBody>
                    <a:bodyPr/>
                    <a:lstStyle/>
                    <a:p>
                      <a:pPr algn="ctr" rtl="0" fontAlgn="ctr"/>
                      <a:r>
                        <a:rPr lang="ru-RU" sz="1100" b="1" u="none" strike="noStrike" dirty="0">
                          <a:solidFill>
                            <a:schemeClr val="tx1"/>
                          </a:solidFill>
                          <a:effectLst/>
                          <a:latin typeface="Times New Roman" panose="02020603050405020304" pitchFamily="18" charset="0"/>
                          <a:cs typeface="Times New Roman" panose="02020603050405020304" pitchFamily="18" charset="0"/>
                        </a:rPr>
                        <a:t>Предъявлено к оплате</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tc>
                  <a:txBody>
                    <a:bodyPr/>
                    <a:lstStyle/>
                    <a:p>
                      <a:pPr algn="ctr" rtl="0" fontAlgn="ctr"/>
                      <a:r>
                        <a:rPr lang="ru-RU" sz="1100" b="1" u="none" strike="noStrike" dirty="0">
                          <a:solidFill>
                            <a:schemeClr val="tx1"/>
                          </a:solidFill>
                          <a:effectLst/>
                          <a:latin typeface="Times New Roman" panose="02020603050405020304" pitchFamily="18" charset="0"/>
                          <a:cs typeface="Times New Roman" panose="02020603050405020304" pitchFamily="18" charset="0"/>
                        </a:rPr>
                        <a:t>Принято к оплате</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extLst>
                  <a:ext uri="{0D108BD9-81ED-4DB2-BD59-A6C34878D82A}">
                    <a16:rowId xmlns:a16="http://schemas.microsoft.com/office/drawing/2014/main" val="10008"/>
                  </a:ext>
                </a:extLst>
              </a:tr>
              <a:tr h="220946">
                <a:tc>
                  <a:txBody>
                    <a:bodyPr/>
                    <a:lstStyle/>
                    <a:p>
                      <a:pPr algn="l" rtl="0" fontAlgn="ctr"/>
                      <a:r>
                        <a:rPr lang="ru-RU" sz="1100" b="1" u="none" strike="noStrike" dirty="0">
                          <a:solidFill>
                            <a:schemeClr val="tx1"/>
                          </a:solidFill>
                          <a:effectLst/>
                          <a:latin typeface="Times New Roman" panose="02020603050405020304" pitchFamily="18" charset="0"/>
                          <a:cs typeface="Times New Roman" panose="02020603050405020304" pitchFamily="18" charset="0"/>
                        </a:rPr>
                        <a:t>ВСЕГО по ОСМС</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ru-RU" sz="1100" b="1" i="0" u="none" strike="noStrike" dirty="0">
                          <a:solidFill>
                            <a:schemeClr val="tx1"/>
                          </a:solidFill>
                          <a:effectLst/>
                          <a:latin typeface="Times New Roman" panose="02020603050405020304" pitchFamily="18" charset="0"/>
                          <a:cs typeface="Times New Roman" panose="02020603050405020304" pitchFamily="18" charset="0"/>
                        </a:rPr>
                        <a:t>4</a:t>
                      </a:r>
                      <a:r>
                        <a:rPr lang="ru-RU" sz="1100" b="1" i="0" u="none" strike="noStrike" baseline="0" dirty="0">
                          <a:solidFill>
                            <a:schemeClr val="tx1"/>
                          </a:solidFill>
                          <a:effectLst/>
                          <a:latin typeface="Times New Roman" panose="02020603050405020304" pitchFamily="18" charset="0"/>
                          <a:cs typeface="Times New Roman" panose="02020603050405020304" pitchFamily="18" charset="0"/>
                        </a:rPr>
                        <a:t> 263 668 275,88</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rtl="0" fontAlgn="b"/>
                      <a:r>
                        <a:rPr lang="ru-RU" sz="1100" b="1" u="none" strike="noStrike" dirty="0">
                          <a:solidFill>
                            <a:schemeClr val="tx1"/>
                          </a:solidFill>
                          <a:effectLst/>
                          <a:latin typeface="Times New Roman" panose="02020603050405020304" pitchFamily="18" charset="0"/>
                          <a:cs typeface="Times New Roman" panose="02020603050405020304" pitchFamily="18" charset="0"/>
                        </a:rPr>
                        <a:t>2 795 344 073,57</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rtl="0" fontAlgn="b"/>
                      <a:r>
                        <a:rPr lang="ru-RU" sz="1100" b="1" u="none" strike="noStrike" dirty="0">
                          <a:solidFill>
                            <a:schemeClr val="tx1"/>
                          </a:solidFill>
                          <a:effectLst/>
                          <a:latin typeface="Times New Roman" panose="02020603050405020304" pitchFamily="18" charset="0"/>
                          <a:cs typeface="Times New Roman" panose="02020603050405020304" pitchFamily="18" charset="0"/>
                        </a:rPr>
                        <a:t>2 658 962 496,64</a:t>
                      </a:r>
                      <a:endParaRPr lang="ru-RU" sz="1100" b="1" i="0" u="none" strike="noStrike" dirty="0">
                        <a:solidFill>
                          <a:schemeClr val="tx1"/>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09"/>
                  </a:ext>
                </a:extLst>
              </a:tr>
              <a:tr h="210924">
                <a:tc>
                  <a:txBody>
                    <a:bodyPr/>
                    <a:lstStyle/>
                    <a:p>
                      <a:pPr algn="ctr" rtl="0" fontAlgn="ctr"/>
                      <a:r>
                        <a:rPr lang="ru-RU" sz="1100" u="none" strike="noStrike" dirty="0">
                          <a:solidFill>
                            <a:schemeClr val="tx1"/>
                          </a:solidFill>
                          <a:effectLst/>
                          <a:latin typeface="Times New Roman" panose="02020603050405020304" pitchFamily="18" charset="0"/>
                          <a:cs typeface="Times New Roman" panose="02020603050405020304" pitchFamily="18" charset="0"/>
                        </a:rPr>
                        <a:t>Стационар </a:t>
                      </a:r>
                      <a:endParaRPr lang="ru-RU" sz="11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3 776 117 244,54</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rtl="0" fontAlgn="b"/>
                      <a:r>
                        <a:rPr lang="ru-RU" sz="1100" u="none" strike="noStrike" dirty="0">
                          <a:solidFill>
                            <a:schemeClr val="tx1"/>
                          </a:solidFill>
                          <a:effectLst/>
                          <a:latin typeface="Times New Roman" panose="02020603050405020304" pitchFamily="18" charset="0"/>
                          <a:cs typeface="Times New Roman" panose="02020603050405020304" pitchFamily="18" charset="0"/>
                        </a:rPr>
                        <a:t>2 485 027 439,71</a:t>
                      </a:r>
                      <a:endParaRPr lang="ru-RU" sz="1100" b="0"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rtl="0" fontAlgn="b"/>
                      <a:r>
                        <a:rPr lang="ru-RU" sz="1100" u="none" strike="noStrike" dirty="0">
                          <a:solidFill>
                            <a:schemeClr val="tx1"/>
                          </a:solidFill>
                          <a:effectLst/>
                          <a:latin typeface="Times New Roman" panose="02020603050405020304" pitchFamily="18" charset="0"/>
                          <a:cs typeface="Times New Roman" panose="02020603050405020304" pitchFamily="18" charset="0"/>
                        </a:rPr>
                        <a:t>2 423 438 546,77</a:t>
                      </a:r>
                      <a:endParaRPr lang="ru-RU" sz="1100" b="0" i="0" u="none" strike="noStrike" dirty="0">
                        <a:solidFill>
                          <a:schemeClr val="tx1"/>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10"/>
                  </a:ext>
                </a:extLst>
              </a:tr>
              <a:tr h="201465">
                <a:tc>
                  <a:txBody>
                    <a:bodyPr/>
                    <a:lstStyle/>
                    <a:p>
                      <a:pPr algn="ctr" fontAlgn="b"/>
                      <a:r>
                        <a:rPr lang="ru-RU" sz="1100" u="none" strike="noStrike">
                          <a:solidFill>
                            <a:schemeClr val="tx1"/>
                          </a:solidFill>
                          <a:effectLst/>
                          <a:latin typeface="Times New Roman" panose="02020603050405020304" pitchFamily="18" charset="0"/>
                          <a:cs typeface="Times New Roman" panose="02020603050405020304" pitchFamily="18" charset="0"/>
                        </a:rPr>
                        <a:t>Поликлиника </a:t>
                      </a:r>
                      <a:endParaRPr lang="ru-RU" sz="1100" b="0" i="0" u="none" strike="noStrike">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487 551 031,34</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100" u="none" strike="noStrike" dirty="0">
                          <a:solidFill>
                            <a:schemeClr val="tx1"/>
                          </a:solidFill>
                          <a:effectLst/>
                          <a:latin typeface="Times New Roman" panose="02020603050405020304" pitchFamily="18" charset="0"/>
                          <a:cs typeface="Times New Roman" panose="02020603050405020304" pitchFamily="18" charset="0"/>
                        </a:rPr>
                        <a:t>310 316 633,86</a:t>
                      </a:r>
                      <a:endParaRPr lang="ru-RU" sz="1100" b="0"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100" u="none" strike="noStrike" dirty="0">
                          <a:solidFill>
                            <a:schemeClr val="tx1"/>
                          </a:solidFill>
                          <a:effectLst/>
                          <a:latin typeface="Times New Roman" panose="02020603050405020304" pitchFamily="18" charset="0"/>
                          <a:cs typeface="Times New Roman" panose="02020603050405020304" pitchFamily="18" charset="0"/>
                        </a:rPr>
                        <a:t>235  523 949,87</a:t>
                      </a:r>
                      <a:endParaRPr lang="ru-RU" sz="1100" b="0" i="0" u="none" strike="noStrike" dirty="0">
                        <a:solidFill>
                          <a:schemeClr val="tx1"/>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11"/>
                  </a:ext>
                </a:extLst>
              </a:tr>
            </a:tbl>
          </a:graphicData>
        </a:graphic>
      </p:graphicFrame>
      <p:sp>
        <p:nvSpPr>
          <p:cNvPr id="7" name="TextBox 6">
            <a:extLst>
              <a:ext uri="{FF2B5EF4-FFF2-40B4-BE49-F238E27FC236}">
                <a16:creationId xmlns:a16="http://schemas.microsoft.com/office/drawing/2014/main" id="{BA143861-A520-4E8A-B8A4-A6D7DA7485A1}"/>
              </a:ext>
            </a:extLst>
          </p:cNvPr>
          <p:cNvSpPr txBox="1"/>
          <p:nvPr/>
        </p:nvSpPr>
        <p:spPr>
          <a:xfrm>
            <a:off x="3751292" y="3957167"/>
            <a:ext cx="5201569" cy="369332"/>
          </a:xfrm>
          <a:prstGeom prst="rect">
            <a:avLst/>
          </a:prstGeom>
          <a:noFill/>
        </p:spPr>
        <p:txBody>
          <a:bodyPr wrap="square">
            <a:spAutoFit/>
          </a:bodyPr>
          <a:lstStyle/>
          <a:p>
            <a:pPr algn="ctr" defTabSz="914400">
              <a:defRPr/>
            </a:pPr>
            <a:r>
              <a:rPr lang="ru-RU" b="1" i="1" dirty="0">
                <a:solidFill>
                  <a:prstClr val="black"/>
                </a:solidFill>
                <a:latin typeface="Times New Roman" pitchFamily="18" charset="0"/>
                <a:cs typeface="Times New Roman" pitchFamily="18" charset="0"/>
              </a:rPr>
              <a:t>2023 </a:t>
            </a:r>
            <a:r>
              <a:rPr lang="ru-RU" b="1" i="1" dirty="0" err="1">
                <a:solidFill>
                  <a:prstClr val="black"/>
                </a:solidFill>
                <a:latin typeface="Times New Roman" pitchFamily="18" charset="0"/>
                <a:cs typeface="Times New Roman" pitchFamily="18" charset="0"/>
              </a:rPr>
              <a:t>жылға</a:t>
            </a:r>
            <a:r>
              <a:rPr lang="ru-RU" b="1" i="1" dirty="0">
                <a:solidFill>
                  <a:prstClr val="black"/>
                </a:solidFill>
                <a:latin typeface="Times New Roman" pitchFamily="18" charset="0"/>
                <a:cs typeface="Times New Roman" pitchFamily="18" charset="0"/>
              </a:rPr>
              <a:t> </a:t>
            </a:r>
            <a:r>
              <a:rPr lang="kk-KZ" b="1" i="1" dirty="0">
                <a:solidFill>
                  <a:prstClr val="black"/>
                </a:solidFill>
                <a:latin typeface="Times New Roman" pitchFamily="18" charset="0"/>
                <a:cs typeface="Times New Roman" pitchFamily="18" charset="0"/>
              </a:rPr>
              <a:t>бөлінген қаражат (теңге)</a:t>
            </a:r>
            <a:endParaRPr lang="ru-RU" i="1" dirty="0">
              <a:solidFill>
                <a:prstClr val="black"/>
              </a:solidFill>
              <a:latin typeface="Calibri"/>
            </a:endParaRPr>
          </a:p>
        </p:txBody>
      </p:sp>
      <p:graphicFrame>
        <p:nvGraphicFramePr>
          <p:cNvPr id="8" name="Объект 7">
            <a:extLst>
              <a:ext uri="{FF2B5EF4-FFF2-40B4-BE49-F238E27FC236}">
                <a16:creationId xmlns:a16="http://schemas.microsoft.com/office/drawing/2014/main" id="{60D2B806-53B9-4374-872D-6152EC4CCD08}"/>
              </a:ext>
            </a:extLst>
          </p:cNvPr>
          <p:cNvGraphicFramePr>
            <a:graphicFrameLocks/>
          </p:cNvGraphicFramePr>
          <p:nvPr>
            <p:extLst>
              <p:ext uri="{D42A27DB-BD31-4B8C-83A1-F6EECF244321}">
                <p14:modId xmlns:p14="http://schemas.microsoft.com/office/powerpoint/2010/main" val="36968074"/>
              </p:ext>
            </p:extLst>
          </p:nvPr>
        </p:nvGraphicFramePr>
        <p:xfrm>
          <a:off x="499729" y="4364390"/>
          <a:ext cx="11355572" cy="2151693"/>
        </p:xfrm>
        <a:graphic>
          <a:graphicData uri="http://schemas.openxmlformats.org/drawingml/2006/table">
            <a:tbl>
              <a:tblPr>
                <a:tableStyleId>{5940675A-B579-460E-94D1-54222C63F5DA}</a:tableStyleId>
              </a:tblPr>
              <a:tblGrid>
                <a:gridCol w="4520182">
                  <a:extLst>
                    <a:ext uri="{9D8B030D-6E8A-4147-A177-3AD203B41FA5}">
                      <a16:colId xmlns:a16="http://schemas.microsoft.com/office/drawing/2014/main" val="20000"/>
                    </a:ext>
                  </a:extLst>
                </a:gridCol>
                <a:gridCol w="3086951">
                  <a:extLst>
                    <a:ext uri="{9D8B030D-6E8A-4147-A177-3AD203B41FA5}">
                      <a16:colId xmlns:a16="http://schemas.microsoft.com/office/drawing/2014/main" val="20001"/>
                    </a:ext>
                  </a:extLst>
                </a:gridCol>
                <a:gridCol w="3748439">
                  <a:extLst>
                    <a:ext uri="{9D8B030D-6E8A-4147-A177-3AD203B41FA5}">
                      <a16:colId xmlns:a16="http://schemas.microsoft.com/office/drawing/2014/main" val="20002"/>
                    </a:ext>
                  </a:extLst>
                </a:gridCol>
              </a:tblGrid>
              <a:tr h="316978">
                <a:tc>
                  <a:txBody>
                    <a:bodyPr/>
                    <a:lstStyle/>
                    <a:p>
                      <a:pPr algn="ctr" fontAlgn="ctr"/>
                      <a:r>
                        <a:rPr lang="ru-RU" sz="1200" b="1" u="none" strike="noStrike" dirty="0">
                          <a:solidFill>
                            <a:schemeClr val="tx1"/>
                          </a:solidFill>
                          <a:effectLst/>
                          <a:latin typeface="Times New Roman" panose="02020603050405020304" pitchFamily="18" charset="0"/>
                          <a:cs typeface="Times New Roman" panose="02020603050405020304" pitchFamily="18" charset="0"/>
                        </a:rPr>
                        <a:t>Вид медицинской помощи</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tc>
                  <a:txBody>
                    <a:bodyPr/>
                    <a:lstStyle/>
                    <a:p>
                      <a:pPr algn="ctr" fontAlgn="ctr"/>
                      <a:r>
                        <a:rPr lang="ru-RU" sz="1200" b="1" u="none" strike="noStrike" dirty="0">
                          <a:solidFill>
                            <a:schemeClr val="tx1"/>
                          </a:solidFill>
                          <a:effectLst/>
                          <a:latin typeface="Times New Roman" panose="02020603050405020304" pitchFamily="18" charset="0"/>
                          <a:cs typeface="Times New Roman" panose="02020603050405020304" pitchFamily="18" charset="0"/>
                        </a:rPr>
                        <a:t>Количество услуг</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tc>
                  <a:txBody>
                    <a:bodyPr/>
                    <a:lstStyle/>
                    <a:p>
                      <a:pPr algn="ctr" fontAlgn="ctr"/>
                      <a:r>
                        <a:rPr lang="ru-RU" sz="1200" b="1" u="none" strike="noStrike" dirty="0">
                          <a:solidFill>
                            <a:schemeClr val="tx1"/>
                          </a:solidFill>
                          <a:effectLst/>
                          <a:latin typeface="Times New Roman" panose="02020603050405020304" pitchFamily="18" charset="0"/>
                          <a:cs typeface="Times New Roman" panose="02020603050405020304" pitchFamily="18" charset="0"/>
                        </a:rPr>
                        <a:t>Сумма в тенге</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ctr">
                    <a:solidFill>
                      <a:schemeClr val="accent1">
                        <a:lumMod val="20000"/>
                        <a:lumOff val="80000"/>
                      </a:schemeClr>
                    </a:solidFill>
                  </a:tcPr>
                </a:tc>
                <a:extLst>
                  <a:ext uri="{0D108BD9-81ED-4DB2-BD59-A6C34878D82A}">
                    <a16:rowId xmlns:a16="http://schemas.microsoft.com/office/drawing/2014/main" val="10000"/>
                  </a:ext>
                </a:extLst>
              </a:tr>
              <a:tr h="257504">
                <a:tc>
                  <a:txBody>
                    <a:bodyPr/>
                    <a:lstStyle/>
                    <a:p>
                      <a:pPr algn="l" fontAlgn="ctr"/>
                      <a:r>
                        <a:rPr lang="ru-RU" sz="1200" b="1" i="0" u="none" strike="noStrike" dirty="0">
                          <a:solidFill>
                            <a:schemeClr val="tx1"/>
                          </a:solidFill>
                          <a:effectLst/>
                          <a:latin typeface="Times New Roman" pitchFamily="18" charset="0"/>
                          <a:cs typeface="Times New Roman" pitchFamily="18" charset="0"/>
                        </a:rPr>
                        <a:t>ВСЕГО ГОБМП+ОСМС</a:t>
                      </a:r>
                    </a:p>
                  </a:txBody>
                  <a:tcPr marL="9525" marR="9525" marT="9525" marB="0" anchor="ctr"/>
                </a:tc>
                <a:tc>
                  <a:txBody>
                    <a:bodyPr/>
                    <a:lstStyle/>
                    <a:p>
                      <a:pPr algn="ctr" fontAlgn="b"/>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200" b="1" i="0" u="none" strike="noStrike" dirty="0">
                          <a:solidFill>
                            <a:schemeClr val="tx1"/>
                          </a:solidFill>
                          <a:effectLst/>
                          <a:latin typeface="Times New Roman" pitchFamily="18" charset="0"/>
                          <a:cs typeface="Times New Roman" pitchFamily="18" charset="0"/>
                        </a:rPr>
                        <a:t>6 175 539 956,85</a:t>
                      </a:r>
                    </a:p>
                  </a:txBody>
                  <a:tcPr marL="9525" marR="9525" marT="9525" marB="0" anchor="b"/>
                </a:tc>
                <a:extLst>
                  <a:ext uri="{0D108BD9-81ED-4DB2-BD59-A6C34878D82A}">
                    <a16:rowId xmlns:a16="http://schemas.microsoft.com/office/drawing/2014/main" val="10001"/>
                  </a:ext>
                </a:extLst>
              </a:tr>
              <a:tr h="257504">
                <a:tc>
                  <a:txBody>
                    <a:bodyPr/>
                    <a:lstStyle/>
                    <a:p>
                      <a:pPr algn="l" fontAlgn="ctr"/>
                      <a:r>
                        <a:rPr lang="ru-RU" sz="1200" b="1" u="none" strike="noStrike" dirty="0">
                          <a:solidFill>
                            <a:schemeClr val="tx1"/>
                          </a:solidFill>
                          <a:effectLst/>
                          <a:latin typeface="Times New Roman" panose="02020603050405020304" pitchFamily="18" charset="0"/>
                          <a:cs typeface="Times New Roman" panose="02020603050405020304" pitchFamily="18" charset="0"/>
                        </a:rPr>
                        <a:t>Всего по ГОБМП</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200" b="1" u="none" strike="noStrike" dirty="0">
                          <a:solidFill>
                            <a:schemeClr val="tx1"/>
                          </a:solidFill>
                          <a:effectLst/>
                          <a:latin typeface="Times New Roman" panose="02020603050405020304" pitchFamily="18" charset="0"/>
                          <a:cs typeface="Times New Roman" panose="02020603050405020304" pitchFamily="18" charset="0"/>
                        </a:rPr>
                        <a:t>1 911 871 680,97</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02"/>
                  </a:ext>
                </a:extLst>
              </a:tr>
              <a:tr h="257504">
                <a:tc>
                  <a:txBody>
                    <a:bodyPr/>
                    <a:lstStyle/>
                    <a:p>
                      <a:pPr algn="l" fontAlgn="ctr"/>
                      <a:r>
                        <a:rPr lang="ru-RU" sz="1200" u="none" strike="noStrike" dirty="0">
                          <a:solidFill>
                            <a:schemeClr val="tx1"/>
                          </a:solidFill>
                          <a:effectLst/>
                          <a:latin typeface="Times New Roman" panose="02020603050405020304" pitchFamily="18" charset="0"/>
                          <a:cs typeface="Times New Roman" panose="02020603050405020304" pitchFamily="18" charset="0"/>
                        </a:rPr>
                        <a:t>Стационар</a:t>
                      </a:r>
                      <a:endParaRPr lang="ru-RU" sz="12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6 678</a:t>
                      </a:r>
                      <a:endParaRPr lang="ru-RU" sz="1200" b="0"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1 000 856 307,30</a:t>
                      </a:r>
                      <a:endParaRPr lang="ru-RU" sz="1200" b="0" i="0" u="none" strike="noStrike" dirty="0">
                        <a:solidFill>
                          <a:schemeClr val="tx1"/>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03"/>
                  </a:ext>
                </a:extLst>
              </a:tr>
              <a:tr h="289691">
                <a:tc>
                  <a:txBody>
                    <a:bodyPr/>
                    <a:lstStyle/>
                    <a:p>
                      <a:pPr algn="l" fontAlgn="ctr"/>
                      <a:r>
                        <a:rPr lang="ru-RU" sz="1200" u="none" strike="noStrike" dirty="0">
                          <a:solidFill>
                            <a:schemeClr val="tx1"/>
                          </a:solidFill>
                          <a:effectLst/>
                          <a:latin typeface="Times New Roman" panose="02020603050405020304" pitchFamily="18" charset="0"/>
                          <a:cs typeface="Times New Roman" panose="02020603050405020304" pitchFamily="18" charset="0"/>
                        </a:rPr>
                        <a:t>Поликлиника </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89 748</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911 015 373,67</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04"/>
                  </a:ext>
                </a:extLst>
              </a:tr>
              <a:tr h="257504">
                <a:tc>
                  <a:txBody>
                    <a:bodyPr/>
                    <a:lstStyle/>
                    <a:p>
                      <a:pPr algn="l" fontAlgn="ctr"/>
                      <a:r>
                        <a:rPr lang="ru-RU" sz="1200" b="1" u="none" strike="noStrike" dirty="0">
                          <a:solidFill>
                            <a:schemeClr val="tx1"/>
                          </a:solidFill>
                          <a:effectLst/>
                          <a:latin typeface="Times New Roman" panose="02020603050405020304" pitchFamily="18" charset="0"/>
                          <a:cs typeface="Times New Roman" panose="02020603050405020304" pitchFamily="18" charset="0"/>
                        </a:rPr>
                        <a:t>Всего по ОСМС</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200" b="1" i="0" u="none" strike="noStrike" dirty="0">
                          <a:solidFill>
                            <a:schemeClr val="tx1"/>
                          </a:solidFill>
                          <a:effectLst/>
                          <a:latin typeface="Times New Roman" panose="02020603050405020304" pitchFamily="18" charset="0"/>
                          <a:cs typeface="Times New Roman" panose="02020603050405020304" pitchFamily="18" charset="0"/>
                        </a:rPr>
                        <a:t>4</a:t>
                      </a:r>
                      <a:r>
                        <a:rPr lang="ru-RU" sz="1200" b="1" i="0" u="none" strike="noStrike" baseline="0" dirty="0">
                          <a:solidFill>
                            <a:schemeClr val="tx1"/>
                          </a:solidFill>
                          <a:effectLst/>
                          <a:latin typeface="Times New Roman" panose="02020603050405020304" pitchFamily="18" charset="0"/>
                          <a:cs typeface="Times New Roman" panose="02020603050405020304" pitchFamily="18" charset="0"/>
                        </a:rPr>
                        <a:t> 263 668 275,88</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05"/>
                  </a:ext>
                </a:extLst>
              </a:tr>
              <a:tr h="257504">
                <a:tc>
                  <a:txBody>
                    <a:bodyPr/>
                    <a:lstStyle/>
                    <a:p>
                      <a:pPr algn="l" fontAlgn="ctr"/>
                      <a:r>
                        <a:rPr lang="ru-RU" sz="1200" u="none" strike="noStrike">
                          <a:solidFill>
                            <a:schemeClr val="tx1"/>
                          </a:solidFill>
                          <a:effectLst/>
                          <a:latin typeface="Times New Roman" panose="02020603050405020304" pitchFamily="18" charset="0"/>
                          <a:cs typeface="Times New Roman" panose="02020603050405020304" pitchFamily="18" charset="0"/>
                        </a:rPr>
                        <a:t>Стационар</a:t>
                      </a:r>
                      <a:endParaRPr lang="ru-RU" sz="1200" b="1" i="0" u="none" strike="noStrike">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45 217</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3 776 117 244,54</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06"/>
                  </a:ext>
                </a:extLst>
              </a:tr>
              <a:tr h="257504">
                <a:tc>
                  <a:txBody>
                    <a:bodyPr/>
                    <a:lstStyle/>
                    <a:p>
                      <a:pPr algn="l" fontAlgn="ctr"/>
                      <a:r>
                        <a:rPr lang="ru-RU" sz="1200" u="none" strike="noStrike">
                          <a:solidFill>
                            <a:schemeClr val="tx1"/>
                          </a:solidFill>
                          <a:effectLst/>
                          <a:latin typeface="Times New Roman" panose="02020603050405020304" pitchFamily="18" charset="0"/>
                          <a:cs typeface="Times New Roman" panose="02020603050405020304" pitchFamily="18" charset="0"/>
                        </a:rPr>
                        <a:t>Поликлиника </a:t>
                      </a:r>
                      <a:endParaRPr lang="ru-RU" sz="1200" b="1" i="0" u="none" strike="noStrike">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182 290</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487 551 031,34</a:t>
                      </a:r>
                      <a:endParaRPr lang="ru-RU" sz="1200" b="1" i="0" u="none" strike="noStrike" dirty="0">
                        <a:solidFill>
                          <a:schemeClr val="tx1"/>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07"/>
                  </a:ext>
                </a:extLst>
              </a:tr>
            </a:tbl>
          </a:graphicData>
        </a:graphic>
      </p:graphicFrame>
      <p:pic>
        <p:nvPicPr>
          <p:cNvPr id="9" name="Рисунок 8">
            <a:extLst>
              <a:ext uri="{FF2B5EF4-FFF2-40B4-BE49-F238E27FC236}">
                <a16:creationId xmlns:a16="http://schemas.microsoft.com/office/drawing/2014/main" id="{DFA990D7-D7A3-4EDA-A2A0-B324E48B5D5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0" y="127452"/>
            <a:ext cx="2456892" cy="438909"/>
          </a:xfrm>
          <a:prstGeom prst="rect">
            <a:avLst/>
          </a:prstGeom>
        </p:spPr>
      </p:pic>
    </p:spTree>
    <p:extLst>
      <p:ext uri="{BB962C8B-B14F-4D97-AF65-F5344CB8AC3E}">
        <p14:creationId xmlns:p14="http://schemas.microsoft.com/office/powerpoint/2010/main" val="176672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Диаграмма 8"/>
          <p:cNvGraphicFramePr/>
          <p:nvPr>
            <p:extLst>
              <p:ext uri="{D42A27DB-BD31-4B8C-83A1-F6EECF244321}">
                <p14:modId xmlns:p14="http://schemas.microsoft.com/office/powerpoint/2010/main" val="679229458"/>
              </p:ext>
            </p:extLst>
          </p:nvPr>
        </p:nvGraphicFramePr>
        <p:xfrm>
          <a:off x="1743031" y="3100690"/>
          <a:ext cx="9293564" cy="333149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63C153C1-45BC-4C3D-94FA-6FB5D1798B4E}"/>
              </a:ext>
            </a:extLst>
          </p:cNvPr>
          <p:cNvSpPr txBox="1"/>
          <p:nvPr/>
        </p:nvSpPr>
        <p:spPr>
          <a:xfrm>
            <a:off x="4583545" y="331813"/>
            <a:ext cx="4585854" cy="646331"/>
          </a:xfrm>
          <a:prstGeom prst="rect">
            <a:avLst/>
          </a:prstGeom>
          <a:noFill/>
        </p:spPr>
        <p:txBody>
          <a:bodyPr wrap="square">
            <a:spAutoFit/>
          </a:bodyPr>
          <a:lstStyle/>
          <a:p>
            <a:pPr algn="ctr" fontAlgn="b"/>
            <a:r>
              <a:rPr lang="ru-RU" b="1" dirty="0">
                <a:latin typeface="Times New Roman" pitchFamily="18" charset="0"/>
                <a:cs typeface="Times New Roman" pitchFamily="18" charset="0"/>
              </a:rPr>
              <a:t>2019-2023 </a:t>
            </a:r>
            <a:r>
              <a:rPr lang="ru-RU" b="1" dirty="0" err="1">
                <a:latin typeface="Times New Roman" pitchFamily="18" charset="0"/>
                <a:cs typeface="Times New Roman" pitchFamily="18" charset="0"/>
              </a:rPr>
              <a:t>ж.ж</a:t>
            </a:r>
            <a:r>
              <a:rPr lang="ru-RU" b="1" dirty="0">
                <a:latin typeface="Times New Roman" pitchFamily="18" charset="0"/>
                <a:cs typeface="Times New Roman" pitchFamily="18" charset="0"/>
              </a:rPr>
              <a:t>. "ӘМСҚ" КЕАҚ мен </a:t>
            </a:r>
            <a:r>
              <a:rPr lang="ru-RU" b="1" dirty="0" err="1">
                <a:latin typeface="Times New Roman" pitchFamily="18" charset="0"/>
                <a:cs typeface="Times New Roman" pitchFamily="18" charset="0"/>
              </a:rPr>
              <a:t>түзілген</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келісім-шарттардың</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талдауы</a:t>
            </a:r>
            <a:endParaRPr lang="ru-RU" b="1" dirty="0">
              <a:solidFill>
                <a:srgbClr val="000000"/>
              </a:solidFill>
              <a:latin typeface="Times New Roman" pitchFamily="18" charset="0"/>
              <a:cs typeface="Times New Roman" pitchFamily="18" charset="0"/>
            </a:endParaRPr>
          </a:p>
        </p:txBody>
      </p:sp>
      <p:graphicFrame>
        <p:nvGraphicFramePr>
          <p:cNvPr id="4" name="Рисунок 3"/>
          <p:cNvGraphicFramePr>
            <a:graphicFrameLocks noGrp="1"/>
          </p:cNvGraphicFramePr>
          <p:nvPr>
            <p:ph type="pic" sz="quarter" idx="10"/>
            <p:extLst>
              <p:ext uri="{D42A27DB-BD31-4B8C-83A1-F6EECF244321}">
                <p14:modId xmlns:p14="http://schemas.microsoft.com/office/powerpoint/2010/main" val="2157445879"/>
              </p:ext>
            </p:extLst>
          </p:nvPr>
        </p:nvGraphicFramePr>
        <p:xfrm>
          <a:off x="1265275" y="1109817"/>
          <a:ext cx="9909545" cy="1869439"/>
        </p:xfrm>
        <a:graphic>
          <a:graphicData uri="http://schemas.openxmlformats.org/drawingml/2006/table">
            <a:tbl>
              <a:tblPr>
                <a:tableStyleId>{BC89EF96-8CEA-46FF-86C4-4CE0E7609802}</a:tableStyleId>
              </a:tblPr>
              <a:tblGrid>
                <a:gridCol w="2788549">
                  <a:extLst>
                    <a:ext uri="{9D8B030D-6E8A-4147-A177-3AD203B41FA5}">
                      <a16:colId xmlns:a16="http://schemas.microsoft.com/office/drawing/2014/main" val="20000"/>
                    </a:ext>
                  </a:extLst>
                </a:gridCol>
                <a:gridCol w="1455485">
                  <a:extLst>
                    <a:ext uri="{9D8B030D-6E8A-4147-A177-3AD203B41FA5}">
                      <a16:colId xmlns:a16="http://schemas.microsoft.com/office/drawing/2014/main" val="20001"/>
                    </a:ext>
                  </a:extLst>
                </a:gridCol>
                <a:gridCol w="1458885">
                  <a:extLst>
                    <a:ext uri="{9D8B030D-6E8A-4147-A177-3AD203B41FA5}">
                      <a16:colId xmlns:a16="http://schemas.microsoft.com/office/drawing/2014/main" val="20002"/>
                    </a:ext>
                  </a:extLst>
                </a:gridCol>
                <a:gridCol w="1401077">
                  <a:extLst>
                    <a:ext uri="{9D8B030D-6E8A-4147-A177-3AD203B41FA5}">
                      <a16:colId xmlns:a16="http://schemas.microsoft.com/office/drawing/2014/main" val="20003"/>
                    </a:ext>
                  </a:extLst>
                </a:gridCol>
                <a:gridCol w="1418077">
                  <a:extLst>
                    <a:ext uri="{9D8B030D-6E8A-4147-A177-3AD203B41FA5}">
                      <a16:colId xmlns:a16="http://schemas.microsoft.com/office/drawing/2014/main" val="20004"/>
                    </a:ext>
                  </a:extLst>
                </a:gridCol>
                <a:gridCol w="1387472">
                  <a:extLst>
                    <a:ext uri="{9D8B030D-6E8A-4147-A177-3AD203B41FA5}">
                      <a16:colId xmlns:a16="http://schemas.microsoft.com/office/drawing/2014/main" val="20005"/>
                    </a:ext>
                  </a:extLst>
                </a:gridCol>
              </a:tblGrid>
              <a:tr h="467359">
                <a:tc>
                  <a:txBody>
                    <a:bodyPr/>
                    <a:lstStyle/>
                    <a:p>
                      <a:pPr algn="ctr" fontAlgn="ctr"/>
                      <a:r>
                        <a:rPr lang="ru-RU" sz="1400" u="none" strike="noStrike" dirty="0">
                          <a:effectLst/>
                          <a:latin typeface="Times New Roman" panose="02020603050405020304" pitchFamily="18" charset="0"/>
                          <a:cs typeface="Times New Roman" panose="02020603050405020304" pitchFamily="18" charset="0"/>
                        </a:rPr>
                        <a:t> </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b="1" u="none" strike="noStrike" dirty="0">
                          <a:effectLst/>
                          <a:latin typeface="Times New Roman" panose="02020603050405020304" pitchFamily="18" charset="0"/>
                          <a:cs typeface="Times New Roman" panose="02020603050405020304" pitchFamily="18" charset="0"/>
                        </a:rPr>
                        <a:t>2019</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b="1" u="none" strike="noStrike" dirty="0">
                          <a:effectLst/>
                          <a:latin typeface="Times New Roman" panose="02020603050405020304" pitchFamily="18" charset="0"/>
                          <a:cs typeface="Times New Roman" panose="02020603050405020304" pitchFamily="18" charset="0"/>
                        </a:rPr>
                        <a:t>2020</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b="1" u="none" strike="noStrike" dirty="0">
                          <a:effectLst/>
                          <a:latin typeface="Times New Roman" panose="02020603050405020304" pitchFamily="18" charset="0"/>
                          <a:cs typeface="Times New Roman" panose="02020603050405020304" pitchFamily="18" charset="0"/>
                        </a:rPr>
                        <a:t>2021</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b="1" u="none" strike="noStrike" dirty="0">
                          <a:effectLst/>
                          <a:latin typeface="Times New Roman" panose="02020603050405020304" pitchFamily="18" charset="0"/>
                          <a:cs typeface="Times New Roman" panose="02020603050405020304" pitchFamily="18" charset="0"/>
                        </a:rPr>
                        <a:t>2022</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b="1" u="none" strike="noStrike" dirty="0">
                          <a:effectLst/>
                          <a:latin typeface="Times New Roman" panose="02020603050405020304" pitchFamily="18" charset="0"/>
                          <a:cs typeface="Times New Roman" panose="02020603050405020304" pitchFamily="18" charset="0"/>
                        </a:rPr>
                        <a:t>2023</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extLst>
                  <a:ext uri="{0D108BD9-81ED-4DB2-BD59-A6C34878D82A}">
                    <a16:rowId xmlns:a16="http://schemas.microsoft.com/office/drawing/2014/main" val="10000"/>
                  </a:ext>
                </a:extLst>
              </a:tr>
              <a:tr h="916392">
                <a:tc>
                  <a:txBody>
                    <a:bodyPr/>
                    <a:lstStyle/>
                    <a:p>
                      <a:pPr algn="ctr" fontAlgn="ctr"/>
                      <a:r>
                        <a:rPr lang="ru-RU" sz="1400" u="none" strike="noStrike" dirty="0" err="1">
                          <a:effectLst/>
                          <a:latin typeface="Times New Roman" panose="02020603050405020304" pitchFamily="18" charset="0"/>
                          <a:cs typeface="Times New Roman" panose="02020603050405020304" pitchFamily="18" charset="0"/>
                        </a:rPr>
                        <a:t>Түзілген</a:t>
                      </a:r>
                      <a:r>
                        <a:rPr lang="ru-RU" sz="1400" u="none" strike="noStrike" dirty="0">
                          <a:effectLst/>
                          <a:latin typeface="Times New Roman" panose="02020603050405020304" pitchFamily="18" charset="0"/>
                          <a:cs typeface="Times New Roman" panose="02020603050405020304" pitchFamily="18" charset="0"/>
                        </a:rPr>
                        <a:t> </a:t>
                      </a:r>
                      <a:r>
                        <a:rPr lang="ru-RU" sz="1400" u="none" strike="noStrike" dirty="0" err="1">
                          <a:effectLst/>
                          <a:latin typeface="Times New Roman" panose="02020603050405020304" pitchFamily="18" charset="0"/>
                          <a:cs typeface="Times New Roman" panose="02020603050405020304" pitchFamily="18" charset="0"/>
                        </a:rPr>
                        <a:t>келісім-шарттың</a:t>
                      </a:r>
                      <a:r>
                        <a:rPr lang="ru-RU" sz="1400" u="none" strike="noStrike" dirty="0">
                          <a:effectLst/>
                          <a:latin typeface="Times New Roman" panose="02020603050405020304" pitchFamily="18" charset="0"/>
                          <a:cs typeface="Times New Roman" panose="02020603050405020304" pitchFamily="18" charset="0"/>
                        </a:rPr>
                        <a:t> </a:t>
                      </a:r>
                      <a:r>
                        <a:rPr lang="ru-RU" sz="1400" u="none" strike="noStrike" dirty="0" err="1">
                          <a:effectLst/>
                          <a:latin typeface="Times New Roman" panose="02020603050405020304" pitchFamily="18" charset="0"/>
                          <a:cs typeface="Times New Roman" panose="02020603050405020304" pitchFamily="18" charset="0"/>
                        </a:rPr>
                        <a:t>немесе</a:t>
                      </a:r>
                      <a:r>
                        <a:rPr lang="ru-RU" sz="1400" u="none" strike="noStrike" dirty="0">
                          <a:effectLst/>
                          <a:latin typeface="Times New Roman" panose="02020603050405020304" pitchFamily="18" charset="0"/>
                          <a:cs typeface="Times New Roman" panose="02020603050405020304" pitchFamily="18" charset="0"/>
                        </a:rPr>
                        <a:t> </a:t>
                      </a:r>
                      <a:r>
                        <a:rPr lang="ru-RU" sz="1400" u="none" strike="noStrike" dirty="0" err="1">
                          <a:effectLst/>
                          <a:latin typeface="Times New Roman" panose="02020603050405020304" pitchFamily="18" charset="0"/>
                          <a:cs typeface="Times New Roman" panose="02020603050405020304" pitchFamily="18" charset="0"/>
                        </a:rPr>
                        <a:t>нақтыланған</a:t>
                      </a:r>
                      <a:r>
                        <a:rPr lang="ru-RU" sz="1400" u="none" strike="noStrike" dirty="0">
                          <a:effectLst/>
                          <a:latin typeface="Times New Roman" panose="02020603050405020304" pitchFamily="18" charset="0"/>
                          <a:cs typeface="Times New Roman" panose="02020603050405020304" pitchFamily="18" charset="0"/>
                        </a:rPr>
                        <a:t> </a:t>
                      </a:r>
                      <a:r>
                        <a:rPr lang="ru-RU" sz="1400" u="none" strike="noStrike" dirty="0" err="1">
                          <a:effectLst/>
                          <a:latin typeface="Times New Roman" panose="02020603050405020304" pitchFamily="18" charset="0"/>
                          <a:cs typeface="Times New Roman" panose="02020603050405020304" pitchFamily="18" charset="0"/>
                        </a:rPr>
                        <a:t>жоспардың</a:t>
                      </a:r>
                      <a:r>
                        <a:rPr lang="ru-RU" sz="1400" u="none" strike="noStrike" dirty="0">
                          <a:effectLst/>
                          <a:latin typeface="Times New Roman" panose="02020603050405020304" pitchFamily="18" charset="0"/>
                          <a:cs typeface="Times New Roman" panose="02020603050405020304" pitchFamily="18" charset="0"/>
                        </a:rPr>
                        <a:t> </a:t>
                      </a:r>
                      <a:r>
                        <a:rPr lang="ru-RU" sz="1400" u="none" strike="noStrike" dirty="0" err="1">
                          <a:effectLst/>
                          <a:latin typeface="Times New Roman" panose="02020603050405020304" pitchFamily="18" charset="0"/>
                          <a:cs typeface="Times New Roman" panose="02020603050405020304" pitchFamily="18" charset="0"/>
                        </a:rPr>
                        <a:t>сомасы</a:t>
                      </a:r>
                      <a:r>
                        <a:rPr lang="ru-RU" sz="1400" u="none" strike="noStrike" dirty="0">
                          <a:effectLst/>
                          <a:latin typeface="Times New Roman" panose="02020603050405020304" pitchFamily="18" charset="0"/>
                          <a:cs typeface="Times New Roman" panose="02020603050405020304" pitchFamily="18" charset="0"/>
                        </a:rPr>
                        <a:t> (</a:t>
                      </a:r>
                      <a:r>
                        <a:rPr lang="ru-RU" sz="1400" u="none" strike="noStrike" dirty="0" err="1">
                          <a:effectLst/>
                          <a:latin typeface="Times New Roman" panose="02020603050405020304" pitchFamily="18" charset="0"/>
                          <a:cs typeface="Times New Roman" panose="02020603050405020304" pitchFamily="18" charset="0"/>
                        </a:rPr>
                        <a:t>мың</a:t>
                      </a:r>
                      <a:r>
                        <a:rPr lang="ru-RU" sz="1400" u="none" strike="noStrike" dirty="0">
                          <a:effectLst/>
                          <a:latin typeface="Times New Roman" panose="02020603050405020304" pitchFamily="18" charset="0"/>
                          <a:cs typeface="Times New Roman" panose="02020603050405020304" pitchFamily="18" charset="0"/>
                        </a:rPr>
                        <a:t> </a:t>
                      </a:r>
                      <a:r>
                        <a:rPr lang="ru-RU" sz="1400" u="none" strike="noStrike" dirty="0" err="1">
                          <a:effectLst/>
                          <a:latin typeface="Times New Roman" panose="02020603050405020304" pitchFamily="18" charset="0"/>
                          <a:cs typeface="Times New Roman" panose="02020603050405020304" pitchFamily="18" charset="0"/>
                        </a:rPr>
                        <a:t>теңге</a:t>
                      </a:r>
                      <a:r>
                        <a:rPr lang="ru-RU" sz="1400" u="none" strike="noStrike" dirty="0">
                          <a:effectLst/>
                          <a:latin typeface="Times New Roman" panose="02020603050405020304" pitchFamily="18" charset="0"/>
                          <a:cs typeface="Times New Roman" panose="02020603050405020304" pitchFamily="18" charset="0"/>
                        </a:rPr>
                        <a:t>)</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u="none" strike="noStrike">
                          <a:effectLst/>
                          <a:latin typeface="Times New Roman" panose="02020603050405020304" pitchFamily="18" charset="0"/>
                          <a:cs typeface="Times New Roman" panose="02020603050405020304" pitchFamily="18" charset="0"/>
                        </a:rPr>
                        <a:t>    2 259 938,90   </a:t>
                      </a:r>
                      <a:endParaRPr lang="ru-RU"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u="none" strike="noStrike" dirty="0">
                          <a:effectLst/>
                          <a:latin typeface="Times New Roman" panose="02020603050405020304" pitchFamily="18" charset="0"/>
                          <a:cs typeface="Times New Roman" panose="02020603050405020304" pitchFamily="18" charset="0"/>
                        </a:rPr>
                        <a:t>     2 664 796,90   </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u="none" strike="noStrike" dirty="0">
                          <a:effectLst/>
                          <a:latin typeface="Times New Roman" panose="02020603050405020304" pitchFamily="18" charset="0"/>
                          <a:cs typeface="Times New Roman" panose="02020603050405020304" pitchFamily="18" charset="0"/>
                        </a:rPr>
                        <a:t>   4 382 857,95   </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u="none" strike="noStrike" dirty="0">
                          <a:effectLst/>
                          <a:latin typeface="Times New Roman" panose="02020603050405020304" pitchFamily="18" charset="0"/>
                          <a:cs typeface="Times New Roman" panose="02020603050405020304" pitchFamily="18" charset="0"/>
                        </a:rPr>
                        <a:t>    5 627 884,60   </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u="none" strike="noStrike" dirty="0">
                          <a:effectLst/>
                          <a:latin typeface="Times New Roman" panose="02020603050405020304" pitchFamily="18" charset="0"/>
                          <a:cs typeface="Times New Roman" panose="02020603050405020304" pitchFamily="18" charset="0"/>
                        </a:rPr>
                        <a:t>   6 175 539,95   </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extLst>
                  <a:ext uri="{0D108BD9-81ED-4DB2-BD59-A6C34878D82A}">
                    <a16:rowId xmlns:a16="http://schemas.microsoft.com/office/drawing/2014/main" val="10001"/>
                  </a:ext>
                </a:extLst>
              </a:tr>
              <a:tr h="485688">
                <a:tc>
                  <a:txBody>
                    <a:bodyPr/>
                    <a:lstStyle/>
                    <a:p>
                      <a:pPr algn="ctr" fontAlgn="ctr"/>
                      <a:r>
                        <a:rPr lang="ru-RU" sz="1400" b="1" u="none" strike="noStrike" dirty="0" err="1">
                          <a:effectLst/>
                          <a:latin typeface="Times New Roman" panose="02020603050405020304" pitchFamily="18" charset="0"/>
                          <a:cs typeface="Times New Roman" panose="02020603050405020304" pitchFamily="18" charset="0"/>
                        </a:rPr>
                        <a:t>Пайыз</a:t>
                      </a:r>
                      <a:r>
                        <a:rPr lang="ru-RU" sz="1400" b="1" u="none" strike="noStrike" dirty="0">
                          <a:effectLst/>
                          <a:latin typeface="Times New Roman" panose="02020603050405020304" pitchFamily="18" charset="0"/>
                          <a:cs typeface="Times New Roman" panose="02020603050405020304" pitchFamily="18" charset="0"/>
                        </a:rPr>
                        <a:t> </a:t>
                      </a:r>
                      <a:r>
                        <a:rPr lang="ru-RU" sz="1400" b="1" u="none" strike="noStrike" dirty="0" err="1">
                          <a:effectLst/>
                          <a:latin typeface="Times New Roman" panose="02020603050405020304" pitchFamily="18" charset="0"/>
                          <a:cs typeface="Times New Roman" panose="02020603050405020304" pitchFamily="18" charset="0"/>
                        </a:rPr>
                        <a:t>көрсеткіші</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l" fontAlgn="b"/>
                      <a:r>
                        <a:rPr lang="ru-RU" sz="1400" b="1" u="none" strike="noStrike" dirty="0">
                          <a:effectLst/>
                          <a:latin typeface="Times New Roman" panose="02020603050405020304" pitchFamily="18" charset="0"/>
                          <a:cs typeface="Times New Roman" panose="02020603050405020304" pitchFamily="18" charset="0"/>
                        </a:rPr>
                        <a:t> </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b"/>
                </a:tc>
                <a:tc>
                  <a:txBody>
                    <a:bodyPr/>
                    <a:lstStyle/>
                    <a:p>
                      <a:pPr algn="ctr" fontAlgn="ctr"/>
                      <a:r>
                        <a:rPr lang="ru-RU" sz="1400" b="1" u="none" strike="noStrike">
                          <a:effectLst/>
                          <a:latin typeface="Times New Roman" panose="02020603050405020304" pitchFamily="18" charset="0"/>
                          <a:cs typeface="Times New Roman" panose="02020603050405020304" pitchFamily="18" charset="0"/>
                        </a:rPr>
                        <a:t>17,9%</a:t>
                      </a:r>
                      <a:endParaRPr lang="ru-RU" sz="1400" b="1" i="0" u="none" strike="noStrike">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b="1" u="none" strike="noStrike" dirty="0">
                          <a:effectLst/>
                          <a:latin typeface="Times New Roman" panose="02020603050405020304" pitchFamily="18" charset="0"/>
                          <a:cs typeface="Times New Roman" panose="02020603050405020304" pitchFamily="18" charset="0"/>
                        </a:rPr>
                        <a:t>64,5%</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b="1" u="none" strike="noStrike" dirty="0">
                          <a:effectLst/>
                          <a:latin typeface="Times New Roman" panose="02020603050405020304" pitchFamily="18" charset="0"/>
                          <a:cs typeface="Times New Roman" panose="02020603050405020304" pitchFamily="18" charset="0"/>
                        </a:rPr>
                        <a:t>28,4%</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tc>
                  <a:txBody>
                    <a:bodyPr/>
                    <a:lstStyle/>
                    <a:p>
                      <a:pPr algn="ctr" fontAlgn="ctr"/>
                      <a:r>
                        <a:rPr lang="ru-RU" sz="1400" b="1" u="none" strike="noStrike" dirty="0">
                          <a:effectLst/>
                          <a:latin typeface="Times New Roman" panose="02020603050405020304" pitchFamily="18" charset="0"/>
                          <a:cs typeface="Times New Roman" panose="02020603050405020304" pitchFamily="18" charset="0"/>
                        </a:rPr>
                        <a:t>9,7%</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007" marR="4007" marT="4007" marB="0" anchor="ctr"/>
                </a:tc>
                <a:extLst>
                  <a:ext uri="{0D108BD9-81ED-4DB2-BD59-A6C34878D82A}">
                    <a16:rowId xmlns:a16="http://schemas.microsoft.com/office/drawing/2014/main" val="10002"/>
                  </a:ext>
                </a:extLst>
              </a:tr>
            </a:tbl>
          </a:graphicData>
        </a:graphic>
      </p:graphicFrame>
      <p:pic>
        <p:nvPicPr>
          <p:cNvPr id="10" name="Рисунок 9">
            <a:extLst>
              <a:ext uri="{FF2B5EF4-FFF2-40B4-BE49-F238E27FC236}">
                <a16:creationId xmlns:a16="http://schemas.microsoft.com/office/drawing/2014/main" id="{3DFF6E3A-4162-4A92-839B-C52566ABA2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389" t="18766" r="18454" b="67794"/>
          <a:stretch/>
        </p:blipFill>
        <p:spPr>
          <a:xfrm>
            <a:off x="0" y="127452"/>
            <a:ext cx="2456892" cy="438909"/>
          </a:xfrm>
          <a:prstGeom prst="rect">
            <a:avLst/>
          </a:prstGeom>
        </p:spPr>
      </p:pic>
    </p:spTree>
    <p:extLst>
      <p:ext uri="{BB962C8B-B14F-4D97-AF65-F5344CB8AC3E}">
        <p14:creationId xmlns:p14="http://schemas.microsoft.com/office/powerpoint/2010/main" val="1092054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одзаголовок 2">
            <a:extLst>
              <a:ext uri="{FF2B5EF4-FFF2-40B4-BE49-F238E27FC236}">
                <a16:creationId xmlns:a16="http://schemas.microsoft.com/office/drawing/2014/main" id="{90E350EE-FE00-43C0-AB16-537A70247897}"/>
              </a:ext>
            </a:extLst>
          </p:cNvPr>
          <p:cNvSpPr txBox="1">
            <a:spLocks/>
          </p:cNvSpPr>
          <p:nvPr/>
        </p:nvSpPr>
        <p:spPr>
          <a:xfrm>
            <a:off x="1958924" y="6402176"/>
            <a:ext cx="8674349" cy="63059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endParaRPr lang="ru-RU" sz="800" dirty="0">
              <a:solidFill>
                <a:schemeClr val="tx1">
                  <a:lumMod val="85000"/>
                  <a:lumOff val="15000"/>
                </a:schemeClr>
              </a:solidFill>
              <a:latin typeface="Roboto Condensed" pitchFamily="2" charset="0"/>
              <a:ea typeface="Roboto Condensed" pitchFamily="2"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827667055"/>
              </p:ext>
            </p:extLst>
          </p:nvPr>
        </p:nvGraphicFramePr>
        <p:xfrm>
          <a:off x="520995" y="721871"/>
          <a:ext cx="11196083" cy="5803931"/>
        </p:xfrm>
        <a:graphic>
          <a:graphicData uri="http://schemas.openxmlformats.org/drawingml/2006/table">
            <a:tbl>
              <a:tblPr>
                <a:tableStyleId>{5940675A-B579-460E-94D1-54222C63F5DA}</a:tableStyleId>
              </a:tblPr>
              <a:tblGrid>
                <a:gridCol w="4941008">
                  <a:extLst>
                    <a:ext uri="{9D8B030D-6E8A-4147-A177-3AD203B41FA5}">
                      <a16:colId xmlns:a16="http://schemas.microsoft.com/office/drawing/2014/main" val="20000"/>
                    </a:ext>
                  </a:extLst>
                </a:gridCol>
                <a:gridCol w="1982826">
                  <a:extLst>
                    <a:ext uri="{9D8B030D-6E8A-4147-A177-3AD203B41FA5}">
                      <a16:colId xmlns:a16="http://schemas.microsoft.com/office/drawing/2014/main" val="20001"/>
                    </a:ext>
                  </a:extLst>
                </a:gridCol>
                <a:gridCol w="2056262">
                  <a:extLst>
                    <a:ext uri="{9D8B030D-6E8A-4147-A177-3AD203B41FA5}">
                      <a16:colId xmlns:a16="http://schemas.microsoft.com/office/drawing/2014/main" val="20002"/>
                    </a:ext>
                  </a:extLst>
                </a:gridCol>
                <a:gridCol w="2215987">
                  <a:extLst>
                    <a:ext uri="{9D8B030D-6E8A-4147-A177-3AD203B41FA5}">
                      <a16:colId xmlns:a16="http://schemas.microsoft.com/office/drawing/2014/main" val="20003"/>
                    </a:ext>
                  </a:extLst>
                </a:gridCol>
              </a:tblGrid>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2021 ж.</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2022 ж.</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1" i="0" u="none" strike="noStrike" dirty="0">
                          <a:solidFill>
                            <a:srgbClr val="000000"/>
                          </a:solidFill>
                          <a:effectLst/>
                          <a:latin typeface="Times New Roman" pitchFamily="18" charset="0"/>
                          <a:cs typeface="Times New Roman" pitchFamily="18" charset="0"/>
                        </a:rPr>
                        <a:t>01.09.2023ж.</a:t>
                      </a:r>
                    </a:p>
                  </a:txBody>
                  <a:tcPr marL="4463" marR="4463" marT="4463" marB="0" anchor="b"/>
                </a:tc>
                <a:extLst>
                  <a:ext uri="{0D108BD9-81ED-4DB2-BD59-A6C34878D82A}">
                    <a16:rowId xmlns:a16="http://schemas.microsoft.com/office/drawing/2014/main" val="10002"/>
                  </a:ext>
                </a:extLst>
              </a:tr>
              <a:tr h="147163">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БАРЛЫҒЫ</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4 614 186,7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5 894 529,2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1" i="0" u="none" strike="noStrike" dirty="0">
                          <a:solidFill>
                            <a:srgbClr val="000000"/>
                          </a:solidFill>
                          <a:effectLst/>
                          <a:latin typeface="Times New Roman" pitchFamily="18" charset="0"/>
                          <a:cs typeface="Times New Roman" pitchFamily="18" charset="0"/>
                        </a:rPr>
                        <a:t>4 453 930,21</a:t>
                      </a:r>
                    </a:p>
                  </a:txBody>
                  <a:tcPr marL="4463" marR="4463" marT="4463" marB="0" anchor="b"/>
                </a:tc>
                <a:extLst>
                  <a:ext uri="{0D108BD9-81ED-4DB2-BD59-A6C34878D82A}">
                    <a16:rowId xmlns:a16="http://schemas.microsoft.com/office/drawing/2014/main" val="10003"/>
                  </a:ext>
                </a:extLst>
              </a:tr>
              <a:tr h="147163">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ЖАЛАҚЫ</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2 438 934,5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3 427 748,0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1" i="0" u="none" strike="noStrike" dirty="0">
                          <a:solidFill>
                            <a:srgbClr val="000000"/>
                          </a:solidFill>
                          <a:effectLst/>
                          <a:latin typeface="Times New Roman" pitchFamily="18" charset="0"/>
                          <a:cs typeface="Times New Roman" pitchFamily="18" charset="0"/>
                        </a:rPr>
                        <a:t>2 806 215,60</a:t>
                      </a:r>
                    </a:p>
                  </a:txBody>
                  <a:tcPr marL="4463" marR="4463" marT="4463" marB="0" anchor="b"/>
                </a:tc>
                <a:extLst>
                  <a:ext uri="{0D108BD9-81ED-4DB2-BD59-A6C34878D82A}">
                    <a16:rowId xmlns:a16="http://schemas.microsoft.com/office/drawing/2014/main" val="10004"/>
                  </a:ext>
                </a:extLst>
              </a:tr>
              <a:tr h="147163">
                <a:tc>
                  <a:txBody>
                    <a:bodyPr/>
                    <a:lstStyle/>
                    <a:p>
                      <a:pPr algn="l" fontAlgn="b"/>
                      <a:r>
                        <a:rPr lang="ru-RU" sz="1000" u="none" strike="noStrike">
                          <a:effectLst/>
                          <a:latin typeface="Times New Roman" panose="02020603050405020304" pitchFamily="18" charset="0"/>
                          <a:cs typeface="Times New Roman" panose="02020603050405020304" pitchFamily="18" charset="0"/>
                        </a:rPr>
                        <a:t>Оның ішінде</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extLst>
                  <a:ext uri="{0D108BD9-81ED-4DB2-BD59-A6C34878D82A}">
                    <a16:rowId xmlns:a16="http://schemas.microsoft.com/office/drawing/2014/main" val="10005"/>
                  </a:ext>
                </a:extLst>
              </a:tr>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 </a:t>
                      </a:r>
                      <a:r>
                        <a:rPr lang="ru-RU" sz="1000" u="none" strike="noStrike" dirty="0" err="1">
                          <a:effectLst/>
                          <a:latin typeface="Times New Roman" panose="02020603050405020304" pitchFamily="18" charset="0"/>
                          <a:cs typeface="Times New Roman" panose="02020603050405020304" pitchFamily="18" charset="0"/>
                        </a:rPr>
                        <a:t>Еңбекақы</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еңбек</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демалысы</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және</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сауықтыруға</a:t>
                      </a:r>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2 209 075,8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3 088 017,0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2</a:t>
                      </a:r>
                      <a:r>
                        <a:rPr lang="ru-RU" sz="1000" b="0" i="0" u="none" strike="noStrike" baseline="0" dirty="0">
                          <a:solidFill>
                            <a:srgbClr val="000000"/>
                          </a:solidFill>
                          <a:effectLst/>
                          <a:latin typeface="Times New Roman" pitchFamily="18" charset="0"/>
                          <a:cs typeface="Times New Roman" pitchFamily="18" charset="0"/>
                        </a:rPr>
                        <a:t> 532 843,49</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extLst>
                  <a:ext uri="{0D108BD9-81ED-4DB2-BD59-A6C34878D82A}">
                    <a16:rowId xmlns:a16="http://schemas.microsoft.com/office/drawing/2014/main" val="10006"/>
                  </a:ext>
                </a:extLst>
              </a:tr>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  </a:t>
                      </a:r>
                      <a:r>
                        <a:rPr lang="ru-RU" sz="1000" u="none" strike="noStrike" dirty="0" err="1">
                          <a:effectLst/>
                          <a:latin typeface="Times New Roman" panose="02020603050405020304" pitchFamily="18" charset="0"/>
                          <a:cs typeface="Times New Roman" panose="02020603050405020304" pitchFamily="18" charset="0"/>
                        </a:rPr>
                        <a:t>Әлеуметтік</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салық</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127 786,5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175 015,1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142 301,63</a:t>
                      </a:r>
                    </a:p>
                  </a:txBody>
                  <a:tcPr marL="4463" marR="4463" marT="4463" marB="0" anchor="b"/>
                </a:tc>
                <a:extLst>
                  <a:ext uri="{0D108BD9-81ED-4DB2-BD59-A6C34878D82A}">
                    <a16:rowId xmlns:a16="http://schemas.microsoft.com/office/drawing/2014/main" val="10007"/>
                  </a:ext>
                </a:extLst>
              </a:tr>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  </a:t>
                      </a:r>
                      <a:r>
                        <a:rPr lang="ru-RU" sz="1000" u="none" strike="noStrike" dirty="0" err="1">
                          <a:effectLst/>
                          <a:latin typeface="Times New Roman" panose="02020603050405020304" pitchFamily="18" charset="0"/>
                          <a:cs typeface="Times New Roman" panose="02020603050405020304" pitchFamily="18" charset="0"/>
                        </a:rPr>
                        <a:t>Әлеуметтік</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аударым</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62 813,6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85 835,2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68 202,11</a:t>
                      </a:r>
                    </a:p>
                  </a:txBody>
                  <a:tcPr marL="4463" marR="4463" marT="4463" marB="0" anchor="b"/>
                </a:tc>
                <a:extLst>
                  <a:ext uri="{0D108BD9-81ED-4DB2-BD59-A6C34878D82A}">
                    <a16:rowId xmlns:a16="http://schemas.microsoft.com/office/drawing/2014/main" val="10008"/>
                  </a:ext>
                </a:extLst>
              </a:tr>
              <a:tr h="147163">
                <a:tc>
                  <a:txBody>
                    <a:bodyPr/>
                    <a:lstStyle/>
                    <a:p>
                      <a:pPr algn="l" fontAlgn="b"/>
                      <a:r>
                        <a:rPr lang="ru-RU" sz="1000" u="none" strike="noStrike">
                          <a:effectLst/>
                          <a:latin typeface="Times New Roman" panose="02020603050405020304" pitchFamily="18" charset="0"/>
                          <a:cs typeface="Times New Roman" panose="02020603050405020304" pitchFamily="18" charset="0"/>
                        </a:rPr>
                        <a:t> -  МӘМС</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39 258,6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78 880,7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62 868,26</a:t>
                      </a:r>
                    </a:p>
                  </a:txBody>
                  <a:tcPr marL="4463" marR="4463" marT="4463" marB="0" anchor="b"/>
                </a:tc>
                <a:extLst>
                  <a:ext uri="{0D108BD9-81ED-4DB2-BD59-A6C34878D82A}">
                    <a16:rowId xmlns:a16="http://schemas.microsoft.com/office/drawing/2014/main" val="10009"/>
                  </a:ext>
                </a:extLst>
              </a:tr>
              <a:tr h="147163">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АЗЫҚ-ТҮЛІК</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a:effectLst/>
                          <a:latin typeface="Times New Roman" panose="02020603050405020304" pitchFamily="18" charset="0"/>
                          <a:cs typeface="Times New Roman" panose="02020603050405020304" pitchFamily="18" charset="0"/>
                        </a:rPr>
                        <a:t> </a:t>
                      </a:r>
                      <a:endParaRPr lang="ru-RU" sz="1000" b="1"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extLst>
                  <a:ext uri="{0D108BD9-81ED-4DB2-BD59-A6C34878D82A}">
                    <a16:rowId xmlns:a16="http://schemas.microsoft.com/office/drawing/2014/main" val="10010"/>
                  </a:ext>
                </a:extLst>
              </a:tr>
              <a:tr h="147163">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ДӘРІ-ДӘРМЕКТЕР</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a:effectLst/>
                          <a:latin typeface="Times New Roman" panose="02020603050405020304" pitchFamily="18" charset="0"/>
                          <a:cs typeface="Times New Roman" panose="02020603050405020304" pitchFamily="18" charset="0"/>
                        </a:rPr>
                        <a:t>              1 284 491,8   </a:t>
                      </a:r>
                      <a:endParaRPr lang="ru-RU" sz="1000" b="1"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1 522 639,3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1" i="0" u="none" strike="noStrike" dirty="0">
                          <a:solidFill>
                            <a:srgbClr val="000000"/>
                          </a:solidFill>
                          <a:effectLst/>
                          <a:latin typeface="Times New Roman" pitchFamily="18" charset="0"/>
                          <a:cs typeface="Times New Roman" pitchFamily="18" charset="0"/>
                        </a:rPr>
                        <a:t>1 062 987,25</a:t>
                      </a:r>
                    </a:p>
                  </a:txBody>
                  <a:tcPr marL="4463" marR="4463" marT="4463" marB="0" anchor="b"/>
                </a:tc>
                <a:extLst>
                  <a:ext uri="{0D108BD9-81ED-4DB2-BD59-A6C34878D82A}">
                    <a16:rowId xmlns:a16="http://schemas.microsoft.com/office/drawing/2014/main" val="10011"/>
                  </a:ext>
                </a:extLst>
              </a:tr>
              <a:tr h="147163">
                <a:tc>
                  <a:txBody>
                    <a:bodyPr/>
                    <a:lstStyle/>
                    <a:p>
                      <a:pPr algn="l" fontAlgn="b"/>
                      <a:r>
                        <a:rPr lang="ru-RU" sz="1000" u="none" strike="noStrike" dirty="0" err="1">
                          <a:effectLst/>
                          <a:latin typeface="Times New Roman" panose="02020603050405020304" pitchFamily="18" charset="0"/>
                          <a:cs typeface="Times New Roman" panose="02020603050405020304" pitchFamily="18" charset="0"/>
                        </a:rPr>
                        <a:t>Оның</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ішінде</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extLst>
                  <a:ext uri="{0D108BD9-81ED-4DB2-BD59-A6C34878D82A}">
                    <a16:rowId xmlns:a16="http://schemas.microsoft.com/office/drawing/2014/main" val="10012"/>
                  </a:ext>
                </a:extLst>
              </a:tr>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 СК фармация</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472 669,8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513 135,1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342 784,84</a:t>
                      </a:r>
                    </a:p>
                  </a:txBody>
                  <a:tcPr marL="4463" marR="4463" marT="4463" marB="0" anchor="b"/>
                </a:tc>
                <a:extLst>
                  <a:ext uri="{0D108BD9-81ED-4DB2-BD59-A6C34878D82A}">
                    <a16:rowId xmlns:a16="http://schemas.microsoft.com/office/drawing/2014/main" val="10013"/>
                  </a:ext>
                </a:extLst>
              </a:tr>
              <a:tr h="147163">
                <a:tc>
                  <a:txBody>
                    <a:bodyPr/>
                    <a:lstStyle/>
                    <a:p>
                      <a:pPr algn="l" fontAlgn="b"/>
                      <a:r>
                        <a:rPr lang="ru-RU" sz="1000" u="none" strike="noStrike">
                          <a:effectLst/>
                          <a:latin typeface="Times New Roman" panose="02020603050405020304" pitchFamily="18" charset="0"/>
                          <a:cs typeface="Times New Roman" panose="02020603050405020304" pitchFamily="18" charset="0"/>
                        </a:rPr>
                        <a:t> -  Дәрілік заттар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811 822,0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1 009 504,2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720 202,41</a:t>
                      </a:r>
                    </a:p>
                  </a:txBody>
                  <a:tcPr marL="4463" marR="4463" marT="4463" marB="0" anchor="b"/>
                </a:tc>
                <a:extLst>
                  <a:ext uri="{0D108BD9-81ED-4DB2-BD59-A6C34878D82A}">
                    <a16:rowId xmlns:a16="http://schemas.microsoft.com/office/drawing/2014/main" val="10014"/>
                  </a:ext>
                </a:extLst>
              </a:tr>
              <a:tr h="147163">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ЖАНАР ЖАҒАРМАЙ</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 5 763,0</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4 004,0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1" i="0" u="none" strike="noStrike" dirty="0">
                          <a:solidFill>
                            <a:srgbClr val="000000"/>
                          </a:solidFill>
                          <a:effectLst/>
                          <a:latin typeface="Times New Roman" pitchFamily="18" charset="0"/>
                          <a:cs typeface="Times New Roman" pitchFamily="18" charset="0"/>
                        </a:rPr>
                        <a:t>2 821,0</a:t>
                      </a:r>
                    </a:p>
                  </a:txBody>
                  <a:tcPr marL="4463" marR="4463" marT="4463" marB="0" anchor="b"/>
                </a:tc>
                <a:extLst>
                  <a:ext uri="{0D108BD9-81ED-4DB2-BD59-A6C34878D82A}">
                    <a16:rowId xmlns:a16="http://schemas.microsoft.com/office/drawing/2014/main" val="10015"/>
                  </a:ext>
                </a:extLst>
              </a:tr>
              <a:tr h="147163">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ТАУАРЛАР</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66 149,1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48 738,5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1" i="0" u="none" strike="noStrike" dirty="0">
                          <a:solidFill>
                            <a:srgbClr val="000000"/>
                          </a:solidFill>
                          <a:effectLst/>
                          <a:latin typeface="Times New Roman" pitchFamily="18" charset="0"/>
                          <a:cs typeface="Times New Roman" pitchFamily="18" charset="0"/>
                        </a:rPr>
                        <a:t>29 394,43</a:t>
                      </a:r>
                    </a:p>
                  </a:txBody>
                  <a:tcPr marL="4463" marR="4463" marT="4463" marB="0" anchor="b"/>
                </a:tc>
                <a:extLst>
                  <a:ext uri="{0D108BD9-81ED-4DB2-BD59-A6C34878D82A}">
                    <a16:rowId xmlns:a16="http://schemas.microsoft.com/office/drawing/2014/main" val="10016"/>
                  </a:ext>
                </a:extLst>
              </a:tr>
              <a:tr h="147163">
                <a:tc>
                  <a:txBody>
                    <a:bodyPr/>
                    <a:lstStyle/>
                    <a:p>
                      <a:pPr algn="l" fontAlgn="b"/>
                      <a:r>
                        <a:rPr lang="ru-RU" sz="1000" u="none" strike="noStrike" dirty="0" err="1">
                          <a:effectLst/>
                          <a:latin typeface="Times New Roman" panose="02020603050405020304" pitchFamily="18" charset="0"/>
                          <a:cs typeface="Times New Roman" panose="02020603050405020304" pitchFamily="18" charset="0"/>
                        </a:rPr>
                        <a:t>Оның</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ішінде</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extLst>
                  <a:ext uri="{0D108BD9-81ED-4DB2-BD59-A6C34878D82A}">
                    <a16:rowId xmlns:a16="http://schemas.microsoft.com/office/drawing/2014/main" val="10017"/>
                  </a:ext>
                </a:extLst>
              </a:tr>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  </a:t>
                      </a:r>
                      <a:r>
                        <a:rPr lang="ru-RU" sz="1000" u="none" strike="noStrike" dirty="0" err="1">
                          <a:effectLst/>
                          <a:latin typeface="Times New Roman" panose="02020603050405020304" pitchFamily="18" charset="0"/>
                          <a:cs typeface="Times New Roman" panose="02020603050405020304" pitchFamily="18" charset="0"/>
                        </a:rPr>
                        <a:t>Шаруашылық</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заттар</a:t>
                      </a:r>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47 802,1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44 775,4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16 799,33</a:t>
                      </a:r>
                    </a:p>
                  </a:txBody>
                  <a:tcPr marL="4463" marR="4463" marT="4463" marB="0" anchor="b"/>
                </a:tc>
                <a:extLst>
                  <a:ext uri="{0D108BD9-81ED-4DB2-BD59-A6C34878D82A}">
                    <a16:rowId xmlns:a16="http://schemas.microsoft.com/office/drawing/2014/main" val="10018"/>
                  </a:ext>
                </a:extLst>
              </a:tr>
              <a:tr h="147163">
                <a:tc>
                  <a:txBody>
                    <a:bodyPr/>
                    <a:lstStyle/>
                    <a:p>
                      <a:pPr algn="l" fontAlgn="b"/>
                      <a:r>
                        <a:rPr lang="ru-RU" sz="1000" u="none" strike="noStrike">
                          <a:effectLst/>
                          <a:latin typeface="Times New Roman" panose="02020603050405020304" pitchFamily="18" charset="0"/>
                          <a:cs typeface="Times New Roman" panose="02020603050405020304" pitchFamily="18" charset="0"/>
                        </a:rPr>
                        <a:t> -  Жұмсақ заттар инвентарь</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8 073,1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693,2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5 962,46</a:t>
                      </a:r>
                    </a:p>
                  </a:txBody>
                  <a:tcPr marL="4463" marR="4463" marT="4463" marB="0" anchor="b"/>
                </a:tc>
                <a:extLst>
                  <a:ext uri="{0D108BD9-81ED-4DB2-BD59-A6C34878D82A}">
                    <a16:rowId xmlns:a16="http://schemas.microsoft.com/office/drawing/2014/main" val="10019"/>
                  </a:ext>
                </a:extLst>
              </a:tr>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  Кислород  </a:t>
                      </a:r>
                      <a:r>
                        <a:rPr lang="ru-RU" sz="1000" u="none" strike="noStrike" dirty="0" err="1">
                          <a:effectLst/>
                          <a:latin typeface="Times New Roman" panose="02020603050405020304" pitchFamily="18" charset="0"/>
                          <a:cs typeface="Times New Roman" panose="02020603050405020304" pitchFamily="18" charset="0"/>
                        </a:rPr>
                        <a:t>балондары</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қажеттілікке</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байланысты</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4 510,9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3 269,9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6 632,64</a:t>
                      </a:r>
                    </a:p>
                  </a:txBody>
                  <a:tcPr marL="4463" marR="4463" marT="4463" marB="0" anchor="b"/>
                </a:tc>
                <a:extLst>
                  <a:ext uri="{0D108BD9-81ED-4DB2-BD59-A6C34878D82A}">
                    <a16:rowId xmlns:a16="http://schemas.microsoft.com/office/drawing/2014/main" val="10020"/>
                  </a:ext>
                </a:extLst>
              </a:tr>
              <a:tr h="147163">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КОММУНАЛДЫҚ ҚЫЗМЕТТЕР</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a:effectLst/>
                          <a:latin typeface="Times New Roman" panose="02020603050405020304" pitchFamily="18" charset="0"/>
                          <a:cs typeface="Times New Roman" panose="02020603050405020304" pitchFamily="18" charset="0"/>
                        </a:rPr>
                        <a:t>                 118 279,3   </a:t>
                      </a:r>
                      <a:endParaRPr lang="ru-RU" sz="1000" b="1"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153 347,6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1" i="0" u="none" strike="noStrike" dirty="0">
                          <a:solidFill>
                            <a:srgbClr val="000000"/>
                          </a:solidFill>
                          <a:effectLst/>
                          <a:latin typeface="Times New Roman" pitchFamily="18" charset="0"/>
                          <a:cs typeface="Times New Roman" pitchFamily="18" charset="0"/>
                        </a:rPr>
                        <a:t>173 233,40</a:t>
                      </a:r>
                    </a:p>
                  </a:txBody>
                  <a:tcPr marL="4463" marR="4463" marT="4463" marB="0" anchor="b"/>
                </a:tc>
                <a:extLst>
                  <a:ext uri="{0D108BD9-81ED-4DB2-BD59-A6C34878D82A}">
                    <a16:rowId xmlns:a16="http://schemas.microsoft.com/office/drawing/2014/main" val="10021"/>
                  </a:ext>
                </a:extLst>
              </a:tr>
              <a:tr h="147163">
                <a:tc>
                  <a:txBody>
                    <a:bodyPr/>
                    <a:lstStyle/>
                    <a:p>
                      <a:pPr algn="l" fontAlgn="b"/>
                      <a:r>
                        <a:rPr lang="ru-RU" sz="1000" u="none" strike="noStrike" dirty="0" err="1">
                          <a:effectLst/>
                          <a:latin typeface="Times New Roman" panose="02020603050405020304" pitchFamily="18" charset="0"/>
                          <a:cs typeface="Times New Roman" panose="02020603050405020304" pitchFamily="18" charset="0"/>
                        </a:rPr>
                        <a:t>Оның</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ішінде</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extLst>
                  <a:ext uri="{0D108BD9-81ED-4DB2-BD59-A6C34878D82A}">
                    <a16:rowId xmlns:a16="http://schemas.microsoft.com/office/drawing/2014/main" val="10022"/>
                  </a:ext>
                </a:extLst>
              </a:tr>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 </a:t>
                      </a:r>
                      <a:r>
                        <a:rPr lang="ru-RU" sz="1000" u="none" strike="noStrike" dirty="0" err="1">
                          <a:effectLst/>
                          <a:latin typeface="Times New Roman" panose="02020603050405020304" pitchFamily="18" charset="0"/>
                          <a:cs typeface="Times New Roman" panose="02020603050405020304" pitchFamily="18" charset="0"/>
                        </a:rPr>
                        <a:t>Жарық</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45 553,1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59 504,1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71 969,55</a:t>
                      </a:r>
                    </a:p>
                  </a:txBody>
                  <a:tcPr marL="4463" marR="4463" marT="4463" marB="0" anchor="b"/>
                </a:tc>
                <a:extLst>
                  <a:ext uri="{0D108BD9-81ED-4DB2-BD59-A6C34878D82A}">
                    <a16:rowId xmlns:a16="http://schemas.microsoft.com/office/drawing/2014/main" val="10023"/>
                  </a:ext>
                </a:extLst>
              </a:tr>
              <a:tr h="147163">
                <a:tc>
                  <a:txBody>
                    <a:bodyPr/>
                    <a:lstStyle/>
                    <a:p>
                      <a:pPr algn="l" fontAlgn="b"/>
                      <a:r>
                        <a:rPr lang="ru-RU" sz="1000" u="none" strike="noStrike">
                          <a:effectLst/>
                          <a:latin typeface="Times New Roman" panose="02020603050405020304" pitchFamily="18" charset="0"/>
                          <a:cs typeface="Times New Roman" panose="02020603050405020304" pitchFamily="18" charset="0"/>
                        </a:rPr>
                        <a:t> - Жылу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46 399,9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78 592,3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51 381, 94</a:t>
                      </a:r>
                    </a:p>
                  </a:txBody>
                  <a:tcPr marL="4463" marR="4463" marT="4463" marB="0" anchor="b"/>
                </a:tc>
                <a:extLst>
                  <a:ext uri="{0D108BD9-81ED-4DB2-BD59-A6C34878D82A}">
                    <a16:rowId xmlns:a16="http://schemas.microsoft.com/office/drawing/2014/main" val="10024"/>
                  </a:ext>
                </a:extLst>
              </a:tr>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 Су </a:t>
                      </a:r>
                      <a:r>
                        <a:rPr lang="ru-RU" sz="1000" u="none" strike="noStrike" dirty="0" err="1">
                          <a:effectLst/>
                          <a:latin typeface="Times New Roman" panose="02020603050405020304" pitchFamily="18" charset="0"/>
                          <a:cs typeface="Times New Roman" panose="02020603050405020304" pitchFamily="18" charset="0"/>
                        </a:rPr>
                        <a:t>және</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құбыр</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26 326,2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15 251,2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26 772,68</a:t>
                      </a:r>
                    </a:p>
                  </a:txBody>
                  <a:tcPr marL="4463" marR="4463" marT="4463" marB="0" anchor="b"/>
                </a:tc>
                <a:extLst>
                  <a:ext uri="{0D108BD9-81ED-4DB2-BD59-A6C34878D82A}">
                    <a16:rowId xmlns:a16="http://schemas.microsoft.com/office/drawing/2014/main" val="10025"/>
                  </a:ext>
                </a:extLst>
              </a:tr>
              <a:tr h="147163">
                <a:tc>
                  <a:txBody>
                    <a:bodyPr/>
                    <a:lstStyle/>
                    <a:p>
                      <a:pPr algn="l" fontAlgn="b"/>
                      <a:r>
                        <a:rPr lang="ru-RU" sz="1000" b="1" u="none" strike="noStrike">
                          <a:effectLst/>
                          <a:latin typeface="Times New Roman" panose="02020603050405020304" pitchFamily="18" charset="0"/>
                          <a:cs typeface="Times New Roman" panose="02020603050405020304" pitchFamily="18" charset="0"/>
                        </a:rPr>
                        <a:t>БАЙЛАНЫС ҚЫЗМЕТІ</a:t>
                      </a:r>
                      <a:endParaRPr lang="ru-RU" sz="1000" b="1"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a:effectLst/>
                          <a:latin typeface="Times New Roman" panose="02020603050405020304" pitchFamily="18" charset="0"/>
                          <a:cs typeface="Times New Roman" panose="02020603050405020304" pitchFamily="18" charset="0"/>
                        </a:rPr>
                        <a:t>                     2 865,7   </a:t>
                      </a:r>
                      <a:endParaRPr lang="ru-RU" sz="1000" b="1"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3 053,0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1" i="0" u="none" strike="noStrike" dirty="0">
                          <a:solidFill>
                            <a:srgbClr val="000000"/>
                          </a:solidFill>
                          <a:effectLst/>
                          <a:latin typeface="Times New Roman" pitchFamily="18" charset="0"/>
                          <a:cs typeface="Times New Roman" pitchFamily="18" charset="0"/>
                        </a:rPr>
                        <a:t>1 532,19</a:t>
                      </a:r>
                    </a:p>
                  </a:txBody>
                  <a:tcPr marL="4463" marR="4463" marT="4463" marB="0" anchor="b"/>
                </a:tc>
                <a:extLst>
                  <a:ext uri="{0D108BD9-81ED-4DB2-BD59-A6C34878D82A}">
                    <a16:rowId xmlns:a16="http://schemas.microsoft.com/office/drawing/2014/main" val="10026"/>
                  </a:ext>
                </a:extLst>
              </a:tr>
              <a:tr h="147163">
                <a:tc>
                  <a:txBody>
                    <a:bodyPr/>
                    <a:lstStyle/>
                    <a:p>
                      <a:pPr algn="l" fontAlgn="b"/>
                      <a:r>
                        <a:rPr lang="ru-RU" sz="1000" b="1" u="none" strike="noStrike">
                          <a:effectLst/>
                          <a:latin typeface="Times New Roman" panose="02020603050405020304" pitchFamily="18" charset="0"/>
                          <a:cs typeface="Times New Roman" panose="02020603050405020304" pitchFamily="18" charset="0"/>
                        </a:rPr>
                        <a:t>БАСҚА ДА ҚЫЗМЕТТЕР</a:t>
                      </a:r>
                      <a:endParaRPr lang="ru-RU" sz="1000" b="1"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a:effectLst/>
                          <a:latin typeface="Times New Roman" panose="02020603050405020304" pitchFamily="18" charset="0"/>
                          <a:cs typeface="Times New Roman" panose="02020603050405020304" pitchFamily="18" charset="0"/>
                        </a:rPr>
                        <a:t>                 703 466,4   </a:t>
                      </a:r>
                      <a:endParaRPr lang="ru-RU" sz="1000" b="1"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b="1" u="none" strike="noStrike" dirty="0">
                          <a:effectLst/>
                          <a:latin typeface="Times New Roman" panose="02020603050405020304" pitchFamily="18" charset="0"/>
                          <a:cs typeface="Times New Roman" panose="02020603050405020304" pitchFamily="18" charset="0"/>
                        </a:rPr>
                        <a:t>               734 998,8   </a:t>
                      </a:r>
                      <a:endParaRPr lang="ru-RU" sz="1000" b="1"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1" i="0" u="none" strike="noStrike" dirty="0">
                          <a:solidFill>
                            <a:srgbClr val="000000"/>
                          </a:solidFill>
                          <a:effectLst/>
                          <a:latin typeface="Times New Roman" pitchFamily="18" charset="0"/>
                          <a:cs typeface="Times New Roman" pitchFamily="18" charset="0"/>
                        </a:rPr>
                        <a:t>377 746,51</a:t>
                      </a:r>
                    </a:p>
                  </a:txBody>
                  <a:tcPr marL="4463" marR="4463" marT="4463" marB="0" anchor="b"/>
                </a:tc>
                <a:extLst>
                  <a:ext uri="{0D108BD9-81ED-4DB2-BD59-A6C34878D82A}">
                    <a16:rowId xmlns:a16="http://schemas.microsoft.com/office/drawing/2014/main" val="10027"/>
                  </a:ext>
                </a:extLst>
              </a:tr>
              <a:tr h="147163">
                <a:tc>
                  <a:txBody>
                    <a:bodyPr/>
                    <a:lstStyle/>
                    <a:p>
                      <a:pPr algn="l" fontAlgn="b"/>
                      <a:r>
                        <a:rPr lang="ru-RU" sz="1000" u="none" strike="noStrike">
                          <a:effectLst/>
                          <a:latin typeface="Times New Roman" panose="02020603050405020304" pitchFamily="18" charset="0"/>
                          <a:cs typeface="Times New Roman" panose="02020603050405020304" pitchFamily="18" charset="0"/>
                        </a:rPr>
                        <a:t>Оның ішінде</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extLst>
                  <a:ext uri="{0D108BD9-81ED-4DB2-BD59-A6C34878D82A}">
                    <a16:rowId xmlns:a16="http://schemas.microsoft.com/office/drawing/2014/main" val="10028"/>
                  </a:ext>
                </a:extLst>
              </a:tr>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 Аутсорсинг </a:t>
                      </a:r>
                      <a:r>
                        <a:rPr lang="ru-RU" sz="1000" u="none" strike="noStrike" dirty="0" err="1">
                          <a:effectLst/>
                          <a:latin typeface="Times New Roman" panose="02020603050405020304" pitchFamily="18" charset="0"/>
                          <a:cs typeface="Times New Roman" panose="02020603050405020304" pitchFamily="18" charset="0"/>
                        </a:rPr>
                        <a:t>қызметі</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Тамақтандыру</a:t>
                      </a:r>
                      <a:r>
                        <a:rPr lang="ru-RU" sz="1000" u="none" strike="noStrike" dirty="0">
                          <a:effectLst/>
                          <a:latin typeface="Times New Roman" panose="02020603050405020304" pitchFamily="18" charset="0"/>
                          <a:cs typeface="Times New Roman" panose="02020603050405020304" pitchFamily="18" charset="0"/>
                        </a:rPr>
                        <a:t>)</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76 990,8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122 437,9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96 507,93</a:t>
                      </a:r>
                    </a:p>
                  </a:txBody>
                  <a:tcPr marL="4463" marR="4463" marT="4463" marB="0" anchor="b"/>
                </a:tc>
                <a:extLst>
                  <a:ext uri="{0D108BD9-81ED-4DB2-BD59-A6C34878D82A}">
                    <a16:rowId xmlns:a16="http://schemas.microsoft.com/office/drawing/2014/main" val="10029"/>
                  </a:ext>
                </a:extLst>
              </a:tr>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 </a:t>
                      </a:r>
                      <a:r>
                        <a:rPr lang="ru-RU" sz="1000" u="none" strike="noStrike" dirty="0" err="1">
                          <a:effectLst/>
                          <a:latin typeface="Times New Roman" panose="02020603050405020304" pitchFamily="18" charset="0"/>
                          <a:cs typeface="Times New Roman" panose="02020603050405020304" pitchFamily="18" charset="0"/>
                        </a:rPr>
                        <a:t>Кір</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жуу</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19 505,8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31 485,0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18 540,79</a:t>
                      </a:r>
                    </a:p>
                  </a:txBody>
                  <a:tcPr marL="4463" marR="4463" marT="4463" marB="0" anchor="b"/>
                </a:tc>
                <a:extLst>
                  <a:ext uri="{0D108BD9-81ED-4DB2-BD59-A6C34878D82A}">
                    <a16:rowId xmlns:a16="http://schemas.microsoft.com/office/drawing/2014/main" val="10030"/>
                  </a:ext>
                </a:extLst>
              </a:tr>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 </a:t>
                      </a:r>
                      <a:r>
                        <a:rPr lang="ru-RU" sz="1000" u="none" strike="noStrike" dirty="0" err="1">
                          <a:effectLst/>
                          <a:latin typeface="Times New Roman" panose="02020603050405020304" pitchFamily="18" charset="0"/>
                          <a:cs typeface="Times New Roman" panose="02020603050405020304" pitchFamily="18" charset="0"/>
                        </a:rPr>
                        <a:t>Залалсыздандыру</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қызметі</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19 096,2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33 288,1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34 509,01</a:t>
                      </a:r>
                    </a:p>
                  </a:txBody>
                  <a:tcPr marL="4463" marR="4463" marT="4463" marB="0" anchor="b"/>
                </a:tc>
                <a:extLst>
                  <a:ext uri="{0D108BD9-81ED-4DB2-BD59-A6C34878D82A}">
                    <a16:rowId xmlns:a16="http://schemas.microsoft.com/office/drawing/2014/main" val="10031"/>
                  </a:ext>
                </a:extLst>
              </a:tr>
              <a:tr h="147163">
                <a:tc>
                  <a:txBody>
                    <a:bodyPr/>
                    <a:lstStyle/>
                    <a:p>
                      <a:pPr algn="l" fontAlgn="b"/>
                      <a:r>
                        <a:rPr lang="ru-RU" sz="1000" u="none" strike="noStrike">
                          <a:effectLst/>
                          <a:latin typeface="Times New Roman" panose="02020603050405020304" pitchFamily="18" charset="0"/>
                          <a:cs typeface="Times New Roman" panose="02020603050405020304" pitchFamily="18" charset="0"/>
                        </a:rPr>
                        <a:t> - Медициналық заттарды жою қызметі</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14 833,4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21 665,0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28 304,89</a:t>
                      </a:r>
                    </a:p>
                  </a:txBody>
                  <a:tcPr marL="4463" marR="4463" marT="4463" marB="0" anchor="b"/>
                </a:tc>
                <a:extLst>
                  <a:ext uri="{0D108BD9-81ED-4DB2-BD59-A6C34878D82A}">
                    <a16:rowId xmlns:a16="http://schemas.microsoft.com/office/drawing/2014/main" val="10032"/>
                  </a:ext>
                </a:extLst>
              </a:tr>
              <a:tr h="147163">
                <a:tc>
                  <a:txBody>
                    <a:bodyPr/>
                    <a:lstStyle/>
                    <a:p>
                      <a:pPr algn="l" fontAlgn="b"/>
                      <a:r>
                        <a:rPr lang="ru-RU" sz="1000" u="none" strike="noStrike">
                          <a:effectLst/>
                          <a:latin typeface="Times New Roman" panose="02020603050405020304" pitchFamily="18" charset="0"/>
                          <a:cs typeface="Times New Roman" panose="02020603050405020304" pitchFamily="18" charset="0"/>
                        </a:rPr>
                        <a:t> - Қоқыс шығару</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1 300,0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1 792,0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804,6</a:t>
                      </a:r>
                    </a:p>
                  </a:txBody>
                  <a:tcPr marL="4463" marR="4463" marT="4463" marB="0" anchor="b"/>
                </a:tc>
                <a:extLst>
                  <a:ext uri="{0D108BD9-81ED-4DB2-BD59-A6C34878D82A}">
                    <a16:rowId xmlns:a16="http://schemas.microsoft.com/office/drawing/2014/main" val="10033"/>
                  </a:ext>
                </a:extLst>
              </a:tr>
              <a:tr h="147163">
                <a:tc>
                  <a:txBody>
                    <a:bodyPr/>
                    <a:lstStyle/>
                    <a:p>
                      <a:pPr algn="l" fontAlgn="b"/>
                      <a:r>
                        <a:rPr lang="ru-RU" sz="1000" u="none" strike="noStrike">
                          <a:effectLst/>
                          <a:latin typeface="Times New Roman" panose="02020603050405020304" pitchFamily="18" charset="0"/>
                          <a:cs typeface="Times New Roman" panose="02020603050405020304" pitchFamily="18" charset="0"/>
                        </a:rPr>
                        <a:t> - Гистологиялық талдаулар</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4 963,0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6 760,0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2 624,4</a:t>
                      </a:r>
                    </a:p>
                  </a:txBody>
                  <a:tcPr marL="4463" marR="4463" marT="4463" marB="0" anchor="b"/>
                </a:tc>
                <a:extLst>
                  <a:ext uri="{0D108BD9-81ED-4DB2-BD59-A6C34878D82A}">
                    <a16:rowId xmlns:a16="http://schemas.microsoft.com/office/drawing/2014/main" val="10034"/>
                  </a:ext>
                </a:extLst>
              </a:tr>
              <a:tr h="147163">
                <a:tc>
                  <a:txBody>
                    <a:bodyPr/>
                    <a:lstStyle/>
                    <a:p>
                      <a:pPr algn="l" fontAlgn="b"/>
                      <a:r>
                        <a:rPr lang="ru-RU" sz="1000" u="none" strike="noStrike">
                          <a:effectLst/>
                          <a:latin typeface="Times New Roman" panose="02020603050405020304" pitchFamily="18" charset="0"/>
                          <a:cs typeface="Times New Roman" panose="02020603050405020304" pitchFamily="18" charset="0"/>
                        </a:rPr>
                        <a:t> - Негізі құралдары жөндеу және қызмет көрсету</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4 630,0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8 250,0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8 800,0</a:t>
                      </a:r>
                    </a:p>
                  </a:txBody>
                  <a:tcPr marL="4463" marR="4463" marT="4463" marB="0" anchor="b"/>
                </a:tc>
                <a:extLst>
                  <a:ext uri="{0D108BD9-81ED-4DB2-BD59-A6C34878D82A}">
                    <a16:rowId xmlns:a16="http://schemas.microsoft.com/office/drawing/2014/main" val="10035"/>
                  </a:ext>
                </a:extLst>
              </a:tr>
              <a:tr h="147163">
                <a:tc>
                  <a:txBody>
                    <a:bodyPr/>
                    <a:lstStyle/>
                    <a:p>
                      <a:pPr algn="l" fontAlgn="b"/>
                      <a:r>
                        <a:rPr lang="ru-RU" sz="1000" u="none" strike="noStrike">
                          <a:effectLst/>
                          <a:latin typeface="Times New Roman" panose="02020603050405020304" pitchFamily="18" charset="0"/>
                          <a:cs typeface="Times New Roman" panose="02020603050405020304" pitchFamily="18" charset="0"/>
                        </a:rPr>
                        <a:t> - Компьютер және бейнебақылау қызметі</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5 139,0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8 675,0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extLst>
                  <a:ext uri="{0D108BD9-81ED-4DB2-BD59-A6C34878D82A}">
                    <a16:rowId xmlns:a16="http://schemas.microsoft.com/office/drawing/2014/main" val="10036"/>
                  </a:ext>
                </a:extLst>
              </a:tr>
              <a:tr h="147163">
                <a:tc>
                  <a:txBody>
                    <a:bodyPr/>
                    <a:lstStyle/>
                    <a:p>
                      <a:pPr algn="l" fontAlgn="b"/>
                      <a:r>
                        <a:rPr lang="ru-RU" sz="1000" u="none" strike="noStrike">
                          <a:effectLst/>
                          <a:latin typeface="Times New Roman" panose="02020603050405020304" pitchFamily="18" charset="0"/>
                          <a:cs typeface="Times New Roman" panose="02020603050405020304" pitchFamily="18" charset="0"/>
                        </a:rPr>
                        <a:t> - Күзет қызметі</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10 270,3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8 220,73</a:t>
                      </a:r>
                    </a:p>
                  </a:txBody>
                  <a:tcPr marL="4463" marR="4463" marT="4463" marB="0" anchor="b"/>
                </a:tc>
                <a:extLst>
                  <a:ext uri="{0D108BD9-81ED-4DB2-BD59-A6C34878D82A}">
                    <a16:rowId xmlns:a16="http://schemas.microsoft.com/office/drawing/2014/main" val="10037"/>
                  </a:ext>
                </a:extLst>
              </a:tr>
              <a:tr h="147163">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 </a:t>
                      </a:r>
                      <a:r>
                        <a:rPr lang="ru-RU" sz="1000" u="none" strike="noStrike" dirty="0" err="1">
                          <a:effectLst/>
                          <a:latin typeface="Times New Roman" panose="02020603050405020304" pitchFamily="18" charset="0"/>
                          <a:cs typeface="Times New Roman" panose="02020603050405020304" pitchFamily="18" charset="0"/>
                        </a:rPr>
                        <a:t>Бірлесіп</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орындаушы</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қызмет</a:t>
                      </a:r>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err="1">
                          <a:effectLst/>
                          <a:latin typeface="Times New Roman" panose="02020603050405020304" pitchFamily="18" charset="0"/>
                          <a:cs typeface="Times New Roman" panose="02020603050405020304" pitchFamily="18" charset="0"/>
                        </a:rPr>
                        <a:t>Соисполнение</a:t>
                      </a:r>
                      <a:r>
                        <a:rPr lang="ru-RU" sz="1000" u="none" strike="noStrike" dirty="0">
                          <a:effectLst/>
                          <a:latin typeface="Times New Roman" panose="02020603050405020304" pitchFamily="18" charset="0"/>
                          <a:cs typeface="Times New Roman" panose="02020603050405020304" pitchFamily="18" charset="0"/>
                        </a:rPr>
                        <a:t>)</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                      557 008,2   </a:t>
                      </a:r>
                      <a:endParaRPr lang="ru-RU" sz="1000" b="0" i="0" u="none" strike="noStrike">
                        <a:solidFill>
                          <a:srgbClr val="000000"/>
                        </a:solidFill>
                        <a:effectLst/>
                        <a:latin typeface="Times New Roman" pitchFamily="18" charset="0"/>
                        <a:cs typeface="Times New Roman" pitchFamily="18" charset="0"/>
                      </a:endParaRPr>
                    </a:p>
                  </a:txBody>
                  <a:tcPr marL="4463" marR="4463" marT="4463" marB="0" anchor="b"/>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490 375,6   </a:t>
                      </a:r>
                      <a:endParaRPr lang="ru-RU" sz="1000" b="0" i="0" u="none" strike="noStrike" dirty="0">
                        <a:solidFill>
                          <a:srgbClr val="000000"/>
                        </a:solidFill>
                        <a:effectLst/>
                        <a:latin typeface="Times New Roman" pitchFamily="18" charset="0"/>
                        <a:cs typeface="Times New Roman" pitchFamily="18" charset="0"/>
                      </a:endParaRPr>
                    </a:p>
                  </a:txBody>
                  <a:tcPr marL="4463" marR="4463" marT="4463" marB="0" anchor="b"/>
                </a:tc>
                <a:tc>
                  <a:txBody>
                    <a:bodyPr/>
                    <a:lstStyle/>
                    <a:p>
                      <a:pPr algn="ctr" fontAlgn="b"/>
                      <a:r>
                        <a:rPr lang="ru-RU" sz="1000" b="0" i="0" u="none" strike="noStrike" dirty="0">
                          <a:solidFill>
                            <a:srgbClr val="000000"/>
                          </a:solidFill>
                          <a:effectLst/>
                          <a:latin typeface="Times New Roman" pitchFamily="18" charset="0"/>
                          <a:cs typeface="Times New Roman" pitchFamily="18" charset="0"/>
                        </a:rPr>
                        <a:t>179 434,16</a:t>
                      </a:r>
                    </a:p>
                  </a:txBody>
                  <a:tcPr marL="4463" marR="4463" marT="4463" marB="0" anchor="b"/>
                </a:tc>
                <a:extLst>
                  <a:ext uri="{0D108BD9-81ED-4DB2-BD59-A6C34878D82A}">
                    <a16:rowId xmlns:a16="http://schemas.microsoft.com/office/drawing/2014/main" val="10038"/>
                  </a:ext>
                </a:extLst>
              </a:tr>
            </a:tbl>
          </a:graphicData>
        </a:graphic>
      </p:graphicFrame>
      <p:sp>
        <p:nvSpPr>
          <p:cNvPr id="6" name="TextBox 5">
            <a:extLst>
              <a:ext uri="{FF2B5EF4-FFF2-40B4-BE49-F238E27FC236}">
                <a16:creationId xmlns:a16="http://schemas.microsoft.com/office/drawing/2014/main" id="{DB15BD32-8913-4AE6-A71A-4ADFB466AA17}"/>
              </a:ext>
            </a:extLst>
          </p:cNvPr>
          <p:cNvSpPr txBox="1"/>
          <p:nvPr/>
        </p:nvSpPr>
        <p:spPr>
          <a:xfrm>
            <a:off x="4862001" y="315354"/>
            <a:ext cx="5708346" cy="338554"/>
          </a:xfrm>
          <a:prstGeom prst="rect">
            <a:avLst/>
          </a:prstGeom>
          <a:noFill/>
        </p:spPr>
        <p:txBody>
          <a:bodyPr wrap="square">
            <a:spAutoFit/>
          </a:bodyPr>
          <a:lstStyle/>
          <a:p>
            <a:pPr algn="ctr" fontAlgn="b"/>
            <a:r>
              <a:rPr lang="ru-RU" sz="1600" b="1" i="1" dirty="0">
                <a:latin typeface="Times New Roman" panose="02020603050405020304" pitchFamily="18" charset="0"/>
                <a:cs typeface="Times New Roman" panose="02020603050405020304" pitchFamily="18" charset="0"/>
              </a:rPr>
              <a:t>2021-2022 -2023 </a:t>
            </a:r>
            <a:r>
              <a:rPr lang="ru-RU" sz="1600" b="1" i="1" dirty="0" err="1">
                <a:latin typeface="Times New Roman" panose="02020603050405020304" pitchFamily="18" charset="0"/>
                <a:cs typeface="Times New Roman" panose="02020603050405020304" pitchFamily="18" charset="0"/>
              </a:rPr>
              <a:t>жылға</a:t>
            </a:r>
            <a:r>
              <a:rPr lang="ru-RU" sz="1600" b="1" i="1" dirty="0">
                <a:latin typeface="Times New Roman" panose="02020603050405020304" pitchFamily="18" charset="0"/>
                <a:cs typeface="Times New Roman" panose="02020603050405020304" pitchFamily="18" charset="0"/>
              </a:rPr>
              <a:t> бюджет </a:t>
            </a:r>
            <a:r>
              <a:rPr lang="ru-RU" sz="1600" b="1" i="1" dirty="0" err="1">
                <a:latin typeface="Times New Roman" panose="02020603050405020304" pitchFamily="18" charset="0"/>
                <a:cs typeface="Times New Roman" panose="02020603050405020304" pitchFamily="18" charset="0"/>
              </a:rPr>
              <a:t>бойынша</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қаржылық</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есеп</a:t>
            </a:r>
            <a:r>
              <a:rPr lang="ru-RU" sz="1600" b="1" i="1" dirty="0">
                <a:latin typeface="Times New Roman" panose="02020603050405020304" pitchFamily="18" charset="0"/>
                <a:cs typeface="Times New Roman" panose="02020603050405020304" pitchFamily="18" charset="0"/>
              </a:rPr>
              <a:t>  </a:t>
            </a:r>
            <a:endParaRPr lang="ru-RU" sz="1600" b="1" i="1" dirty="0">
              <a:solidFill>
                <a:srgbClr val="000000"/>
              </a:solidFill>
              <a:latin typeface="Times New Roman" pitchFamily="18" charset="0"/>
              <a:cs typeface="Times New Roman" pitchFamily="18" charset="0"/>
            </a:endParaRPr>
          </a:p>
        </p:txBody>
      </p:sp>
      <p:pic>
        <p:nvPicPr>
          <p:cNvPr id="7" name="Рисунок 6">
            <a:extLst>
              <a:ext uri="{FF2B5EF4-FFF2-40B4-BE49-F238E27FC236}">
                <a16:creationId xmlns:a16="http://schemas.microsoft.com/office/drawing/2014/main" id="{1D3C2FB3-D7B8-4B98-B52E-40AF78C149D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0" y="127452"/>
            <a:ext cx="2456892" cy="438909"/>
          </a:xfrm>
          <a:prstGeom prst="rect">
            <a:avLst/>
          </a:prstGeom>
        </p:spPr>
      </p:pic>
    </p:spTree>
    <p:extLst>
      <p:ext uri="{BB962C8B-B14F-4D97-AF65-F5344CB8AC3E}">
        <p14:creationId xmlns:p14="http://schemas.microsoft.com/office/powerpoint/2010/main" val="25040523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одзаголовок 2">
            <a:extLst>
              <a:ext uri="{FF2B5EF4-FFF2-40B4-BE49-F238E27FC236}">
                <a16:creationId xmlns:a16="http://schemas.microsoft.com/office/drawing/2014/main" id="{90E350EE-FE00-43C0-AB16-537A70247897}"/>
              </a:ext>
            </a:extLst>
          </p:cNvPr>
          <p:cNvSpPr txBox="1">
            <a:spLocks/>
          </p:cNvSpPr>
          <p:nvPr/>
        </p:nvSpPr>
        <p:spPr>
          <a:xfrm>
            <a:off x="1958924" y="6402176"/>
            <a:ext cx="8674349" cy="63059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endParaRPr lang="ru-RU" sz="800" dirty="0">
              <a:solidFill>
                <a:schemeClr val="tx1">
                  <a:lumMod val="85000"/>
                  <a:lumOff val="15000"/>
                </a:schemeClr>
              </a:solidFill>
              <a:latin typeface="Roboto Condensed" pitchFamily="2" charset="0"/>
              <a:ea typeface="Roboto Condensed" pitchFamily="2"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821923776"/>
              </p:ext>
            </p:extLst>
          </p:nvPr>
        </p:nvGraphicFramePr>
        <p:xfrm>
          <a:off x="1304112" y="747518"/>
          <a:ext cx="9983972" cy="5654658"/>
        </p:xfrm>
        <a:graphic>
          <a:graphicData uri="http://schemas.openxmlformats.org/drawingml/2006/table">
            <a:tbl>
              <a:tblPr>
                <a:tableStyleId>{5940675A-B579-460E-94D1-54222C63F5DA}</a:tableStyleId>
              </a:tblPr>
              <a:tblGrid>
                <a:gridCol w="6225425">
                  <a:extLst>
                    <a:ext uri="{9D8B030D-6E8A-4147-A177-3AD203B41FA5}">
                      <a16:colId xmlns:a16="http://schemas.microsoft.com/office/drawing/2014/main" val="20000"/>
                    </a:ext>
                  </a:extLst>
                </a:gridCol>
                <a:gridCol w="1926917">
                  <a:extLst>
                    <a:ext uri="{9D8B030D-6E8A-4147-A177-3AD203B41FA5}">
                      <a16:colId xmlns:a16="http://schemas.microsoft.com/office/drawing/2014/main" val="20001"/>
                    </a:ext>
                  </a:extLst>
                </a:gridCol>
                <a:gridCol w="1831630">
                  <a:extLst>
                    <a:ext uri="{9D8B030D-6E8A-4147-A177-3AD203B41FA5}">
                      <a16:colId xmlns:a16="http://schemas.microsoft.com/office/drawing/2014/main" val="20002"/>
                    </a:ext>
                  </a:extLst>
                </a:gridCol>
              </a:tblGrid>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b"/>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Бюджет </a:t>
                      </a:r>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b"/>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Ақылы</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қызмет</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b"/>
                </a:tc>
                <a:extLst>
                  <a:ext uri="{0D108BD9-81ED-4DB2-BD59-A6C34878D82A}">
                    <a16:rowId xmlns:a16="http://schemas.microsoft.com/office/drawing/2014/main" val="10001"/>
                  </a:ext>
                </a:extLst>
              </a:tr>
              <a:tr h="180452">
                <a:tc>
                  <a:txBody>
                    <a:bodyPr/>
                    <a:lstStyle/>
                    <a:p>
                      <a:pPr algn="ctr" fontAlgn="b"/>
                      <a:r>
                        <a:rPr lang="ru-RU" sz="1200" b="1" u="none" strike="noStrike" dirty="0">
                          <a:solidFill>
                            <a:schemeClr val="tx1"/>
                          </a:solidFill>
                          <a:effectLst/>
                          <a:latin typeface="Times New Roman" panose="02020603050405020304" pitchFamily="18" charset="0"/>
                          <a:cs typeface="Times New Roman" panose="02020603050405020304" pitchFamily="18" charset="0"/>
                        </a:rPr>
                        <a:t>БАРЛЫҒЫ</a:t>
                      </a:r>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b="1" u="none" strike="noStrike" dirty="0">
                          <a:solidFill>
                            <a:schemeClr val="tx1"/>
                          </a:solidFill>
                          <a:effectLst/>
                          <a:latin typeface="Times New Roman" panose="02020603050405020304" pitchFamily="18" charset="0"/>
                          <a:cs typeface="Times New Roman" panose="02020603050405020304" pitchFamily="18" charset="0"/>
                        </a:rPr>
                        <a:t>762 257,8</a:t>
                      </a:r>
                    </a:p>
                  </a:txBody>
                  <a:tcPr marL="5802" marR="5802" marT="5802" marB="0" anchor="ctr"/>
                </a:tc>
                <a:tc>
                  <a:txBody>
                    <a:bodyPr/>
                    <a:lstStyle/>
                    <a:p>
                      <a:pPr algn="ctr" fontAlgn="b"/>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02"/>
                  </a:ext>
                </a:extLst>
              </a:tr>
              <a:tr h="180452">
                <a:tc>
                  <a:txBody>
                    <a:bodyPr/>
                    <a:lstStyle/>
                    <a:p>
                      <a:pPr algn="l" fontAlgn="b"/>
                      <a:r>
                        <a:rPr lang="ru-RU" sz="1200" b="1" u="none" strike="noStrike" dirty="0">
                          <a:solidFill>
                            <a:schemeClr val="tx1"/>
                          </a:solidFill>
                          <a:effectLst/>
                          <a:latin typeface="Times New Roman" panose="02020603050405020304" pitchFamily="18" charset="0"/>
                          <a:cs typeface="Times New Roman" panose="02020603050405020304" pitchFamily="18" charset="0"/>
                        </a:rPr>
                        <a:t>ДӘРІ-ДӘРМЕКТЕР</a:t>
                      </a:r>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b="1" u="none" strike="noStrike" dirty="0">
                          <a:solidFill>
                            <a:schemeClr val="tx1"/>
                          </a:solidFill>
                          <a:effectLst/>
                          <a:latin typeface="Times New Roman" panose="02020603050405020304" pitchFamily="18" charset="0"/>
                          <a:cs typeface="Times New Roman" panose="02020603050405020304" pitchFamily="18" charset="0"/>
                        </a:rPr>
                        <a:t>629 499,2</a:t>
                      </a:r>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03"/>
                  </a:ext>
                </a:extLst>
              </a:tr>
              <a:tr h="180452">
                <a:tc>
                  <a:txBody>
                    <a:bodyPr/>
                    <a:lstStyle/>
                    <a:p>
                      <a:pPr algn="l" fontAlgn="b"/>
                      <a:r>
                        <a:rPr lang="ru-RU" sz="1200" u="none" strike="noStrike" dirty="0" err="1">
                          <a:solidFill>
                            <a:schemeClr val="tx1"/>
                          </a:solidFill>
                          <a:effectLst/>
                          <a:latin typeface="Times New Roman" panose="02020603050405020304" pitchFamily="18" charset="0"/>
                          <a:cs typeface="Times New Roman" panose="02020603050405020304" pitchFamily="18" charset="0"/>
                        </a:rPr>
                        <a:t>Оның</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ішінде</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04"/>
                  </a:ext>
                </a:extLst>
              </a:tr>
              <a:tr h="0">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СК фармация</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142 574,2</a:t>
                      </a: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05"/>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Дәрілік</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заттар</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486 925,0</a:t>
                      </a: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06"/>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Медициналық-құралдар</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07"/>
                  </a:ext>
                </a:extLst>
              </a:tr>
              <a:tr h="180452">
                <a:tc>
                  <a:txBody>
                    <a:bodyPr/>
                    <a:lstStyle/>
                    <a:p>
                      <a:pPr algn="l" fontAlgn="b"/>
                      <a:r>
                        <a:rPr lang="ru-RU" sz="1200" b="1" u="none" strike="noStrike" dirty="0">
                          <a:solidFill>
                            <a:schemeClr val="tx1"/>
                          </a:solidFill>
                          <a:effectLst/>
                          <a:latin typeface="Times New Roman" panose="02020603050405020304" pitchFamily="18" charset="0"/>
                          <a:cs typeface="Times New Roman" panose="02020603050405020304" pitchFamily="18" charset="0"/>
                        </a:rPr>
                        <a:t>ТАУАРЛАР</a:t>
                      </a:r>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b="1" u="none" strike="noStrike" dirty="0">
                          <a:solidFill>
                            <a:schemeClr val="tx1"/>
                          </a:solidFill>
                          <a:effectLst/>
                          <a:latin typeface="Times New Roman" panose="02020603050405020304" pitchFamily="18" charset="0"/>
                          <a:cs typeface="Times New Roman" panose="02020603050405020304" pitchFamily="18" charset="0"/>
                        </a:rPr>
                        <a:t>6 629,0</a:t>
                      </a:r>
                    </a:p>
                  </a:txBody>
                  <a:tcPr marL="5802" marR="5802" marT="5802" marB="0" anchor="ctr"/>
                </a:tc>
                <a:tc>
                  <a:txBody>
                    <a:bodyPr/>
                    <a:lstStyle/>
                    <a:p>
                      <a:pPr algn="ctr" fontAlgn="b"/>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08"/>
                  </a:ext>
                </a:extLst>
              </a:tr>
              <a:tr h="180452">
                <a:tc>
                  <a:txBody>
                    <a:bodyPr/>
                    <a:lstStyle/>
                    <a:p>
                      <a:pPr algn="l" fontAlgn="b"/>
                      <a:r>
                        <a:rPr lang="ru-RU" sz="1200" u="none" strike="noStrike" dirty="0" err="1">
                          <a:solidFill>
                            <a:schemeClr val="tx1"/>
                          </a:solidFill>
                          <a:effectLst/>
                          <a:latin typeface="Times New Roman" panose="02020603050405020304" pitchFamily="18" charset="0"/>
                          <a:cs typeface="Times New Roman" panose="02020603050405020304" pitchFamily="18" charset="0"/>
                        </a:rPr>
                        <a:t>Оның</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ішінде</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09"/>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Кеңсе</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заттары</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10"/>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Шаруашылық</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заттар</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6 629,0</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11"/>
                  </a:ext>
                </a:extLst>
              </a:tr>
              <a:tr h="180452">
                <a:tc>
                  <a:txBody>
                    <a:bodyPr/>
                    <a:lstStyle/>
                    <a:p>
                      <a:pPr algn="l" fontAlgn="b"/>
                      <a:r>
                        <a:rPr lang="ru-RU" sz="1200" u="none" strike="noStrike">
                          <a:solidFill>
                            <a:schemeClr val="tx1"/>
                          </a:solidFill>
                          <a:effectLst/>
                          <a:latin typeface="Times New Roman" panose="02020603050405020304" pitchFamily="18" charset="0"/>
                          <a:cs typeface="Times New Roman" panose="02020603050405020304" pitchFamily="18" charset="0"/>
                        </a:rPr>
                        <a:t> -  Жұмсақ заттар инвентарь</a:t>
                      </a:r>
                      <a:endParaRPr lang="ru-RU" sz="1200" b="0" i="0" u="none" strike="noStrike">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12"/>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Кислород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балондары</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қажеттілікке</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байланысты</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13"/>
                  </a:ext>
                </a:extLst>
              </a:tr>
              <a:tr h="180452">
                <a:tc>
                  <a:txBody>
                    <a:bodyPr/>
                    <a:lstStyle/>
                    <a:p>
                      <a:pPr algn="l" fontAlgn="b"/>
                      <a:r>
                        <a:rPr lang="ru-RU" sz="1200" b="0" u="none" strike="noStrike" dirty="0">
                          <a:solidFill>
                            <a:schemeClr val="tx1"/>
                          </a:solidFill>
                          <a:effectLst/>
                          <a:latin typeface="Times New Roman" panose="02020603050405020304" pitchFamily="18" charset="0"/>
                          <a:cs typeface="Times New Roman" panose="02020603050405020304" pitchFamily="18" charset="0"/>
                        </a:rPr>
                        <a:t> -  </a:t>
                      </a:r>
                      <a:r>
                        <a:rPr lang="ru-RU" sz="1200" b="0" u="none" strike="noStrike" dirty="0" err="1">
                          <a:solidFill>
                            <a:schemeClr val="tx1"/>
                          </a:solidFill>
                          <a:effectLst/>
                          <a:latin typeface="Times New Roman" panose="02020603050405020304" pitchFamily="18" charset="0"/>
                          <a:cs typeface="Times New Roman" panose="02020603050405020304" pitchFamily="18" charset="0"/>
                        </a:rPr>
                        <a:t>Құрылыс</a:t>
                      </a:r>
                      <a:r>
                        <a:rPr lang="ru-RU" sz="1200" b="0" u="none" strike="noStrike" dirty="0">
                          <a:solidFill>
                            <a:schemeClr val="tx1"/>
                          </a:solidFill>
                          <a:effectLst/>
                          <a:latin typeface="Times New Roman" panose="02020603050405020304" pitchFamily="18" charset="0"/>
                          <a:cs typeface="Times New Roman" panose="02020603050405020304" pitchFamily="18" charset="0"/>
                        </a:rPr>
                        <a:t> </a:t>
                      </a:r>
                      <a:r>
                        <a:rPr lang="ru-RU" sz="1200" b="0" u="none" strike="noStrike" dirty="0" err="1">
                          <a:solidFill>
                            <a:schemeClr val="tx1"/>
                          </a:solidFill>
                          <a:effectLst/>
                          <a:latin typeface="Times New Roman" panose="02020603050405020304" pitchFamily="18" charset="0"/>
                          <a:cs typeface="Times New Roman" panose="02020603050405020304" pitchFamily="18" charset="0"/>
                        </a:rPr>
                        <a:t>заттары</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b="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14"/>
                  </a:ext>
                </a:extLst>
              </a:tr>
              <a:tr h="180452">
                <a:tc>
                  <a:txBody>
                    <a:bodyPr/>
                    <a:lstStyle/>
                    <a:p>
                      <a:pPr algn="l" fontAlgn="b"/>
                      <a:r>
                        <a:rPr lang="ru-RU" sz="1200" b="1" u="none" strike="noStrike" dirty="0">
                          <a:solidFill>
                            <a:schemeClr val="tx1"/>
                          </a:solidFill>
                          <a:effectLst/>
                          <a:latin typeface="Times New Roman" panose="02020603050405020304" pitchFamily="18" charset="0"/>
                          <a:cs typeface="Times New Roman" panose="02020603050405020304" pitchFamily="18" charset="0"/>
                        </a:rPr>
                        <a:t>КОММУНАЛДЫҚ ҚЫЗМЕТТЕР</a:t>
                      </a:r>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b="1"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15"/>
                  </a:ext>
                </a:extLst>
              </a:tr>
              <a:tr h="180452">
                <a:tc>
                  <a:txBody>
                    <a:bodyPr/>
                    <a:lstStyle/>
                    <a:p>
                      <a:pPr algn="l" fontAlgn="b"/>
                      <a:r>
                        <a:rPr lang="ru-RU" sz="1200" u="none" strike="noStrike" dirty="0" err="1">
                          <a:solidFill>
                            <a:schemeClr val="tx1"/>
                          </a:solidFill>
                          <a:effectLst/>
                          <a:latin typeface="Times New Roman" panose="02020603050405020304" pitchFamily="18" charset="0"/>
                          <a:cs typeface="Times New Roman" panose="02020603050405020304" pitchFamily="18" charset="0"/>
                        </a:rPr>
                        <a:t>Оның</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ішінде</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16"/>
                  </a:ext>
                </a:extLst>
              </a:tr>
              <a:tr h="180452">
                <a:tc>
                  <a:txBody>
                    <a:bodyPr/>
                    <a:lstStyle/>
                    <a:p>
                      <a:pPr algn="l" fontAlgn="b"/>
                      <a:r>
                        <a:rPr lang="ru-RU" sz="1200" u="none" strike="noStrike">
                          <a:solidFill>
                            <a:schemeClr val="tx1"/>
                          </a:solidFill>
                          <a:effectLst/>
                          <a:latin typeface="Times New Roman" panose="02020603050405020304" pitchFamily="18" charset="0"/>
                          <a:cs typeface="Times New Roman" panose="02020603050405020304" pitchFamily="18" charset="0"/>
                        </a:rPr>
                        <a:t> - Жарық</a:t>
                      </a:r>
                      <a:endParaRPr lang="ru-RU" sz="1200" b="0" i="0" u="none" strike="noStrike">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17"/>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Жылу</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18"/>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Су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және</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құбыр</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19"/>
                  </a:ext>
                </a:extLst>
              </a:tr>
              <a:tr h="180452">
                <a:tc>
                  <a:txBody>
                    <a:bodyPr/>
                    <a:lstStyle/>
                    <a:p>
                      <a:pPr algn="l" fontAlgn="b"/>
                      <a:r>
                        <a:rPr lang="ru-RU" sz="1200" b="1" u="none" strike="noStrike" dirty="0">
                          <a:solidFill>
                            <a:schemeClr val="tx1"/>
                          </a:solidFill>
                          <a:effectLst/>
                          <a:latin typeface="Times New Roman" panose="02020603050405020304" pitchFamily="18" charset="0"/>
                          <a:cs typeface="Times New Roman" panose="02020603050405020304" pitchFamily="18" charset="0"/>
                        </a:rPr>
                        <a:t>БАСҚА ДА ҚЫЗМЕТТЕР</a:t>
                      </a:r>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b="1" u="none" strike="noStrike" dirty="0">
                          <a:solidFill>
                            <a:schemeClr val="tx1"/>
                          </a:solidFill>
                          <a:effectLst/>
                          <a:latin typeface="Times New Roman" panose="02020603050405020304" pitchFamily="18" charset="0"/>
                          <a:cs typeface="Times New Roman" panose="02020603050405020304" pitchFamily="18" charset="0"/>
                        </a:rPr>
                        <a:t>126 129,6</a:t>
                      </a:r>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1"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20"/>
                  </a:ext>
                </a:extLst>
              </a:tr>
              <a:tr h="180452">
                <a:tc>
                  <a:txBody>
                    <a:bodyPr/>
                    <a:lstStyle/>
                    <a:p>
                      <a:pPr algn="l" fontAlgn="b"/>
                      <a:r>
                        <a:rPr lang="ru-RU" sz="1200" u="none" strike="noStrike" dirty="0" err="1">
                          <a:solidFill>
                            <a:schemeClr val="tx1"/>
                          </a:solidFill>
                          <a:effectLst/>
                          <a:latin typeface="Times New Roman" panose="02020603050405020304" pitchFamily="18" charset="0"/>
                          <a:cs typeface="Times New Roman" panose="02020603050405020304" pitchFamily="18" charset="0"/>
                        </a:rPr>
                        <a:t>Оның</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ішінде</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21"/>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Залалсыздандыру</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қызметі</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2 198,30</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22"/>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Медициналық</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заттарды</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жою</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қызметі</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23"/>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Қоқыс</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шығару</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24"/>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Гистологиялық</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талдаулар</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25"/>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Негізі</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құралдары</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жөндеу</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және</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қызмет</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көрсету</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6 600,00</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26"/>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Компьютер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және</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бейнебақылау</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қызметі</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27"/>
                  </a:ext>
                </a:extLst>
              </a:tr>
              <a:tr h="180452">
                <a:tc>
                  <a:txBody>
                    <a:bodyPr/>
                    <a:lstStyle/>
                    <a:p>
                      <a:pPr algn="l"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Күзет</a:t>
                      </a:r>
                      <a:r>
                        <a:rPr lang="ru-RU" sz="1200" u="none" strike="noStrike" dirty="0">
                          <a:solidFill>
                            <a:schemeClr val="tx1"/>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1"/>
                          </a:solidFill>
                          <a:effectLst/>
                          <a:latin typeface="Times New Roman" panose="02020603050405020304" pitchFamily="18" charset="0"/>
                          <a:cs typeface="Times New Roman" panose="02020603050405020304" pitchFamily="18" charset="0"/>
                        </a:rPr>
                        <a:t>қызметі</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tc>
                  <a:txBody>
                    <a:bodyPr/>
                    <a:lstStyle/>
                    <a:p>
                      <a:pPr algn="ctr" fontAlgn="b"/>
                      <a:r>
                        <a:rPr lang="ru-RU" sz="1200" u="none" strike="noStrike" dirty="0">
                          <a:solidFill>
                            <a:schemeClr val="tx1"/>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1"/>
                        </a:solidFill>
                        <a:effectLst/>
                        <a:latin typeface="Times New Roman" pitchFamily="18" charset="0"/>
                        <a:cs typeface="Times New Roman" pitchFamily="18" charset="0"/>
                      </a:endParaRPr>
                    </a:p>
                  </a:txBody>
                  <a:tcPr marL="5802" marR="5802" marT="5802" marB="0" anchor="ctr"/>
                </a:tc>
                <a:extLst>
                  <a:ext uri="{0D108BD9-81ED-4DB2-BD59-A6C34878D82A}">
                    <a16:rowId xmlns:a16="http://schemas.microsoft.com/office/drawing/2014/main" val="10028"/>
                  </a:ext>
                </a:extLst>
              </a:tr>
              <a:tr h="355354">
                <a:tc>
                  <a:txBody>
                    <a:bodyPr/>
                    <a:lstStyle/>
                    <a:p>
                      <a:pPr marL="0" algn="l" defTabSz="914400" rtl="0" eaLnBrk="1" fontAlgn="b" latinLnBrk="0" hangingPunct="1"/>
                      <a:r>
                        <a:rPr lang="ru-RU" sz="1200" u="none" strike="noStrike" kern="1200" dirty="0">
                          <a:solidFill>
                            <a:schemeClr val="tx1"/>
                          </a:solidFill>
                          <a:effectLst/>
                          <a:latin typeface="Times New Roman" panose="02020603050405020304" pitchFamily="18" charset="0"/>
                          <a:cs typeface="Times New Roman" panose="02020603050405020304" pitchFamily="18" charset="0"/>
                        </a:rPr>
                        <a:t> - </a:t>
                      </a:r>
                      <a:r>
                        <a:rPr lang="ru-RU" sz="1200" u="none" strike="noStrike" kern="1200" dirty="0" err="1">
                          <a:solidFill>
                            <a:schemeClr val="tx1"/>
                          </a:solidFill>
                          <a:effectLst/>
                          <a:latin typeface="Times New Roman" panose="02020603050405020304" pitchFamily="18" charset="0"/>
                          <a:cs typeface="Times New Roman" panose="02020603050405020304" pitchFamily="18" charset="0"/>
                        </a:rPr>
                        <a:t>Бірлесіп</a:t>
                      </a:r>
                      <a:r>
                        <a:rPr lang="ru-RU" sz="1200" u="none" strike="noStrike" kern="1200" dirty="0">
                          <a:solidFill>
                            <a:schemeClr val="tx1"/>
                          </a:solidFill>
                          <a:effectLst/>
                          <a:latin typeface="Times New Roman" panose="02020603050405020304" pitchFamily="18" charset="0"/>
                          <a:cs typeface="Times New Roman" panose="02020603050405020304" pitchFamily="18" charset="0"/>
                        </a:rPr>
                        <a:t> </a:t>
                      </a:r>
                      <a:r>
                        <a:rPr lang="ru-RU" sz="1200" u="none" strike="noStrike" kern="1200" dirty="0" err="1">
                          <a:solidFill>
                            <a:schemeClr val="tx1"/>
                          </a:solidFill>
                          <a:effectLst/>
                          <a:latin typeface="Times New Roman" panose="02020603050405020304" pitchFamily="18" charset="0"/>
                          <a:cs typeface="Times New Roman" panose="02020603050405020304" pitchFamily="18" charset="0"/>
                        </a:rPr>
                        <a:t>орындаушы</a:t>
                      </a:r>
                      <a:r>
                        <a:rPr lang="ru-RU" sz="1200" u="none" strike="noStrike" kern="1200" dirty="0">
                          <a:solidFill>
                            <a:schemeClr val="tx1"/>
                          </a:solidFill>
                          <a:effectLst/>
                          <a:latin typeface="Times New Roman" panose="02020603050405020304" pitchFamily="18" charset="0"/>
                          <a:cs typeface="Times New Roman" panose="02020603050405020304" pitchFamily="18" charset="0"/>
                        </a:rPr>
                        <a:t> </a:t>
                      </a:r>
                      <a:r>
                        <a:rPr lang="ru-RU" sz="1200" u="none" strike="noStrike" kern="1200" dirty="0" err="1">
                          <a:solidFill>
                            <a:schemeClr val="tx1"/>
                          </a:solidFill>
                          <a:effectLst/>
                          <a:latin typeface="Times New Roman" panose="02020603050405020304" pitchFamily="18" charset="0"/>
                          <a:cs typeface="Times New Roman" panose="02020603050405020304" pitchFamily="18" charset="0"/>
                        </a:rPr>
                        <a:t>қызмет</a:t>
                      </a:r>
                      <a:r>
                        <a:rPr lang="ru-RU" sz="1200" u="none" strike="noStrike" kern="1200" dirty="0">
                          <a:solidFill>
                            <a:schemeClr val="tx1"/>
                          </a:solidFill>
                          <a:effectLst/>
                          <a:latin typeface="Times New Roman" panose="02020603050405020304" pitchFamily="18" charset="0"/>
                          <a:cs typeface="Times New Roman" panose="02020603050405020304" pitchFamily="18" charset="0"/>
                        </a:rPr>
                        <a:t> (</a:t>
                      </a:r>
                      <a:r>
                        <a:rPr lang="ru-RU" sz="1200" u="none" strike="noStrike" kern="1200" dirty="0" err="1">
                          <a:solidFill>
                            <a:schemeClr val="tx1"/>
                          </a:solidFill>
                          <a:effectLst/>
                          <a:latin typeface="Times New Roman" panose="02020603050405020304" pitchFamily="18" charset="0"/>
                          <a:cs typeface="Times New Roman" panose="02020603050405020304" pitchFamily="18" charset="0"/>
                        </a:rPr>
                        <a:t>Соисполнение</a:t>
                      </a:r>
                      <a:r>
                        <a:rPr lang="ru-RU" sz="1200" u="none" strike="noStrike" kern="1200" dirty="0">
                          <a:solidFill>
                            <a:schemeClr val="tx1"/>
                          </a:solidFill>
                          <a:effectLst/>
                          <a:latin typeface="Times New Roman" panose="02020603050405020304" pitchFamily="18" charset="0"/>
                          <a:cs typeface="Times New Roman" panose="02020603050405020304" pitchFamily="18" charset="0"/>
                        </a:rPr>
                        <a:t>)</a:t>
                      </a:r>
                      <a:endParaRPr lang="ru-RU" sz="1200" u="none" strike="noStrike" kern="1200" dirty="0">
                        <a:solidFill>
                          <a:schemeClr val="tx1"/>
                        </a:solidFill>
                        <a:effectLst/>
                        <a:latin typeface="Times New Roman" pitchFamily="18" charset="0"/>
                        <a:ea typeface="+mn-ea"/>
                        <a:cs typeface="Times New Roman" pitchFamily="18" charset="0"/>
                      </a:endParaRPr>
                    </a:p>
                  </a:txBody>
                  <a:tcPr marL="5802" marR="5802" marT="5802" marB="0" anchor="ctr"/>
                </a:tc>
                <a:tc>
                  <a:txBody>
                    <a:bodyPr/>
                    <a:lstStyle/>
                    <a:p>
                      <a:pPr marL="0" algn="ctr" defTabSz="914400" rtl="0" eaLnBrk="1" fontAlgn="b" latinLnBrk="0" hangingPunct="1"/>
                      <a:r>
                        <a:rPr lang="ru-RU" sz="1200" u="none" strike="noStrike" kern="1200" dirty="0">
                          <a:solidFill>
                            <a:schemeClr val="tx1"/>
                          </a:solidFill>
                          <a:effectLst/>
                          <a:latin typeface="Times New Roman" panose="02020603050405020304" pitchFamily="18" charset="0"/>
                          <a:cs typeface="Times New Roman" panose="02020603050405020304" pitchFamily="18" charset="0"/>
                        </a:rPr>
                        <a:t> 117 331,3</a:t>
                      </a:r>
                    </a:p>
                    <a:p>
                      <a:pPr marL="0" algn="ctr" defTabSz="914400" rtl="0" eaLnBrk="1" fontAlgn="b" latinLnBrk="0" hangingPunct="1"/>
                      <a:endParaRPr lang="ru-RU" sz="1200" u="none" strike="noStrike" kern="1200" dirty="0">
                        <a:solidFill>
                          <a:schemeClr val="tx1"/>
                        </a:solidFill>
                        <a:effectLst/>
                        <a:latin typeface="Times New Roman" pitchFamily="18" charset="0"/>
                        <a:ea typeface="+mn-ea"/>
                        <a:cs typeface="Times New Roman" pitchFamily="18" charset="0"/>
                      </a:endParaRPr>
                    </a:p>
                  </a:txBody>
                  <a:tcPr marL="5802" marR="5802" marT="5802" marB="0" anchor="ctr"/>
                </a:tc>
                <a:tc>
                  <a:txBody>
                    <a:bodyPr/>
                    <a:lstStyle/>
                    <a:p>
                      <a:pPr marL="0" algn="ctr" defTabSz="914400" rtl="0" eaLnBrk="1" fontAlgn="b" latinLnBrk="0" hangingPunct="1"/>
                      <a:r>
                        <a:rPr lang="ru-RU" sz="1200" u="none" strike="noStrike" kern="1200" dirty="0">
                          <a:solidFill>
                            <a:schemeClr val="tx1"/>
                          </a:solidFill>
                          <a:effectLst/>
                          <a:latin typeface="Times New Roman" panose="02020603050405020304" pitchFamily="18" charset="0"/>
                          <a:cs typeface="Times New Roman" panose="02020603050405020304" pitchFamily="18" charset="0"/>
                        </a:rPr>
                        <a:t> </a:t>
                      </a:r>
                      <a:endParaRPr lang="ru-RU" sz="1200" u="none" strike="noStrike" kern="1200" dirty="0">
                        <a:solidFill>
                          <a:schemeClr val="tx1"/>
                        </a:solidFill>
                        <a:effectLst/>
                        <a:latin typeface="Times New Roman" pitchFamily="18" charset="0"/>
                        <a:ea typeface="+mn-ea"/>
                        <a:cs typeface="Times New Roman" pitchFamily="18" charset="0"/>
                      </a:endParaRPr>
                    </a:p>
                  </a:txBody>
                  <a:tcPr marL="5802" marR="5802" marT="5802" marB="0" anchor="ctr"/>
                </a:tc>
                <a:extLst>
                  <a:ext uri="{0D108BD9-81ED-4DB2-BD59-A6C34878D82A}">
                    <a16:rowId xmlns:a16="http://schemas.microsoft.com/office/drawing/2014/main" val="10029"/>
                  </a:ext>
                </a:extLst>
              </a:tr>
            </a:tbl>
          </a:graphicData>
        </a:graphic>
      </p:graphicFrame>
      <p:sp>
        <p:nvSpPr>
          <p:cNvPr id="7" name="TextBox 6">
            <a:extLst>
              <a:ext uri="{FF2B5EF4-FFF2-40B4-BE49-F238E27FC236}">
                <a16:creationId xmlns:a16="http://schemas.microsoft.com/office/drawing/2014/main" id="{98670EF3-2A8D-499F-9F5F-DB3B768CE082}"/>
              </a:ext>
            </a:extLst>
          </p:cNvPr>
          <p:cNvSpPr txBox="1"/>
          <p:nvPr/>
        </p:nvSpPr>
        <p:spPr>
          <a:xfrm>
            <a:off x="4799856" y="257947"/>
            <a:ext cx="6737498" cy="338554"/>
          </a:xfrm>
          <a:prstGeom prst="rect">
            <a:avLst/>
          </a:prstGeom>
          <a:noFill/>
        </p:spPr>
        <p:txBody>
          <a:bodyPr wrap="square">
            <a:spAutoFit/>
          </a:bodyPr>
          <a:lstStyle/>
          <a:p>
            <a:pPr algn="ctr" fontAlgn="b"/>
            <a:r>
              <a:rPr lang="ru-RU" sz="1600" b="1" i="1" dirty="0">
                <a:latin typeface="Times New Roman" pitchFamily="18" charset="0"/>
                <a:cs typeface="Times New Roman" pitchFamily="18" charset="0"/>
              </a:rPr>
              <a:t>КРЕДИТОРЛЫҚ БЕРЕШЕК 01.09.2023 ж.- 762 257,8  </a:t>
            </a:r>
            <a:r>
              <a:rPr lang="ru-RU" sz="1600" b="1" i="1" dirty="0" err="1">
                <a:latin typeface="Times New Roman" pitchFamily="18" charset="0"/>
                <a:cs typeface="Times New Roman" pitchFamily="18" charset="0"/>
              </a:rPr>
              <a:t>мың</a:t>
            </a:r>
            <a:r>
              <a:rPr lang="ru-RU" sz="1600" b="1" i="1" dirty="0">
                <a:latin typeface="Times New Roman" pitchFamily="18" charset="0"/>
                <a:cs typeface="Times New Roman" pitchFamily="18" charset="0"/>
              </a:rPr>
              <a:t> </a:t>
            </a:r>
            <a:r>
              <a:rPr lang="ru-RU" sz="1600" b="1" i="1" dirty="0" err="1">
                <a:latin typeface="Times New Roman" pitchFamily="18" charset="0"/>
                <a:cs typeface="Times New Roman" pitchFamily="18" charset="0"/>
              </a:rPr>
              <a:t>теңге</a:t>
            </a:r>
            <a:endParaRPr lang="ru-RU" sz="1600" b="1" i="1" dirty="0">
              <a:latin typeface="Times New Roman" pitchFamily="18" charset="0"/>
              <a:cs typeface="Times New Roman" pitchFamily="18" charset="0"/>
            </a:endParaRPr>
          </a:p>
        </p:txBody>
      </p:sp>
      <p:pic>
        <p:nvPicPr>
          <p:cNvPr id="10" name="Рисунок 9">
            <a:extLst>
              <a:ext uri="{FF2B5EF4-FFF2-40B4-BE49-F238E27FC236}">
                <a16:creationId xmlns:a16="http://schemas.microsoft.com/office/drawing/2014/main" id="{3A314D3D-C474-43AB-9466-698149006A2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0" y="127452"/>
            <a:ext cx="2456892" cy="438909"/>
          </a:xfrm>
          <a:prstGeom prst="rect">
            <a:avLst/>
          </a:prstGeom>
        </p:spPr>
      </p:pic>
    </p:spTree>
    <p:extLst>
      <p:ext uri="{BB962C8B-B14F-4D97-AF65-F5344CB8AC3E}">
        <p14:creationId xmlns:p14="http://schemas.microsoft.com/office/powerpoint/2010/main" val="2074499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3FB427EE-AC22-4C9A-B7DF-7DE0652D4121}"/>
              </a:ext>
            </a:extLst>
          </p:cNvPr>
          <p:cNvSpPr>
            <a:spLocks noGrp="1"/>
          </p:cNvSpPr>
          <p:nvPr>
            <p:ph type="title"/>
          </p:nvPr>
        </p:nvSpPr>
        <p:spPr>
          <a:xfrm>
            <a:off x="1917775" y="3464007"/>
            <a:ext cx="8552198" cy="576063"/>
          </a:xfrm>
        </p:spPr>
        <p:txBody>
          <a:bodyPr>
            <a:noAutofit/>
          </a:bodyPr>
          <a:lstStyle/>
          <a:p>
            <a:pPr lvl="0" algn="ctr"/>
            <a:r>
              <a:rPr lang="ru-RU" sz="1800" dirty="0" err="1">
                <a:latin typeface="Times New Roman" pitchFamily="18" charset="0"/>
                <a:cs typeface="Times New Roman" pitchFamily="18" charset="0"/>
              </a:rPr>
              <a:t>Ауруханаға </a:t>
            </a:r>
            <a:r>
              <a:rPr lang="ru-RU" sz="1800" dirty="0">
                <a:latin typeface="Times New Roman" pitchFamily="18" charset="0"/>
                <a:cs typeface="Times New Roman" pitchFamily="18" charset="0"/>
              </a:rPr>
              <a:t>а</a:t>
            </a:r>
            <a:r>
              <a:rPr lang="kk-KZ" sz="1800" dirty="0">
                <a:latin typeface="Times New Roman" pitchFamily="18" charset="0"/>
                <a:cs typeface="Times New Roman" pitchFamily="18" charset="0"/>
              </a:rPr>
              <a:t>қылы қызмет</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бойынша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сатып</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алынған</a:t>
            </a:r>
            <a:r>
              <a:rPr lang="kk-KZ"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дәрі-дәрмектердің</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кіріс</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шығысы</a:t>
            </a:r>
            <a:r>
              <a:rPr lang="ru-RU" sz="1800" dirty="0">
                <a:latin typeface="Times New Roman" pitchFamily="18" charset="0"/>
                <a:cs typeface="Times New Roman" pitchFamily="18" charset="0"/>
              </a:rPr>
              <a:t> (тенге)</a:t>
            </a:r>
          </a:p>
        </p:txBody>
      </p:sp>
      <p:graphicFrame>
        <p:nvGraphicFramePr>
          <p:cNvPr id="6" name="Содержимое 3">
            <a:extLst>
              <a:ext uri="{FF2B5EF4-FFF2-40B4-BE49-F238E27FC236}">
                <a16:creationId xmlns:a16="http://schemas.microsoft.com/office/drawing/2014/main" id="{B40EB5FC-2491-4AAC-AC08-FFBE06310B22}"/>
              </a:ext>
            </a:extLst>
          </p:cNvPr>
          <p:cNvGraphicFramePr>
            <a:graphicFrameLocks/>
          </p:cNvGraphicFramePr>
          <p:nvPr/>
        </p:nvGraphicFramePr>
        <p:xfrm>
          <a:off x="1856688" y="1543142"/>
          <a:ext cx="8613288" cy="1684617"/>
        </p:xfrm>
        <a:graphic>
          <a:graphicData uri="http://schemas.openxmlformats.org/drawingml/2006/table">
            <a:tbl>
              <a:tblPr firstRow="1" bandRow="1">
                <a:tableStyleId>{69CF1AB2-1976-4502-BF36-3FF5EA218861}</a:tableStyleId>
              </a:tblPr>
              <a:tblGrid>
                <a:gridCol w="2153322">
                  <a:extLst>
                    <a:ext uri="{9D8B030D-6E8A-4147-A177-3AD203B41FA5}">
                      <a16:colId xmlns:a16="http://schemas.microsoft.com/office/drawing/2014/main" val="20000"/>
                    </a:ext>
                  </a:extLst>
                </a:gridCol>
                <a:gridCol w="2153322">
                  <a:extLst>
                    <a:ext uri="{9D8B030D-6E8A-4147-A177-3AD203B41FA5}">
                      <a16:colId xmlns:a16="http://schemas.microsoft.com/office/drawing/2014/main" val="20001"/>
                    </a:ext>
                  </a:extLst>
                </a:gridCol>
                <a:gridCol w="2153322">
                  <a:extLst>
                    <a:ext uri="{9D8B030D-6E8A-4147-A177-3AD203B41FA5}">
                      <a16:colId xmlns:a16="http://schemas.microsoft.com/office/drawing/2014/main" val="20002"/>
                    </a:ext>
                  </a:extLst>
                </a:gridCol>
                <a:gridCol w="2153322">
                  <a:extLst>
                    <a:ext uri="{9D8B030D-6E8A-4147-A177-3AD203B41FA5}">
                      <a16:colId xmlns:a16="http://schemas.microsoft.com/office/drawing/2014/main" val="20003"/>
                    </a:ext>
                  </a:extLst>
                </a:gridCol>
              </a:tblGrid>
              <a:tr h="781277">
                <a:tc>
                  <a:txBody>
                    <a:bodyPr/>
                    <a:lstStyle/>
                    <a:p>
                      <a:pPr algn="ctr"/>
                      <a:r>
                        <a:rPr lang="ru-RU" sz="1600" b="1" dirty="0">
                          <a:latin typeface="Times New Roman" panose="02020603050405020304" pitchFamily="18" charset="0"/>
                          <a:cs typeface="Times New Roman" panose="02020603050405020304" pitchFamily="18" charset="0"/>
                        </a:rPr>
                        <a:t>2021 </a:t>
                      </a:r>
                      <a:r>
                        <a:rPr lang="ru-RU" sz="1600" b="1" dirty="0" err="1">
                          <a:latin typeface="Times New Roman" panose="02020603050405020304" pitchFamily="18" charset="0"/>
                          <a:cs typeface="Times New Roman" panose="02020603050405020304" pitchFamily="18" charset="0"/>
                        </a:rPr>
                        <a:t>жылдан</a:t>
                      </a:r>
                      <a:r>
                        <a:rPr lang="ru-RU" sz="1600" b="1" dirty="0">
                          <a:latin typeface="Times New Roman" panose="02020603050405020304" pitchFamily="18" charset="0"/>
                          <a:cs typeface="Times New Roman" panose="02020603050405020304" pitchFamily="18" charset="0"/>
                        </a:rPr>
                        <a:t>  </a:t>
                      </a:r>
                    </a:p>
                    <a:p>
                      <a:pPr algn="ctr"/>
                      <a:r>
                        <a:rPr lang="ru-RU" sz="1600" b="1" dirty="0">
                          <a:latin typeface="Times New Roman" panose="02020603050405020304" pitchFamily="18" charset="0"/>
                          <a:cs typeface="Times New Roman" panose="02020603050405020304" pitchFamily="18" charset="0"/>
                        </a:rPr>
                        <a:t>2022 </a:t>
                      </a:r>
                      <a:r>
                        <a:rPr lang="ru-RU" sz="1600" b="1" dirty="0" err="1">
                          <a:latin typeface="Times New Roman" panose="02020603050405020304" pitchFamily="18" charset="0"/>
                          <a:cs typeface="Times New Roman" panose="02020603050405020304" pitchFamily="18" charset="0"/>
                        </a:rPr>
                        <a:t>жылға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қалған</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қалдық</a:t>
                      </a:r>
                      <a:r>
                        <a:rPr lang="ru-RU" sz="1600" b="1" dirty="0">
                          <a:latin typeface="Times New Roman" panose="02020603050405020304" pitchFamily="18" charset="0"/>
                          <a:cs typeface="Times New Roman" panose="02020603050405020304" pitchFamily="18" charset="0"/>
                        </a:rPr>
                        <a:t> </a:t>
                      </a:r>
                      <a:r>
                        <a:rPr lang="ru-RU" sz="1600" b="1" baseline="0" dirty="0">
                          <a:latin typeface="Times New Roman" panose="02020603050405020304" pitchFamily="18" charset="0"/>
                          <a:cs typeface="Times New Roman" panose="02020603050405020304" pitchFamily="18" charset="0"/>
                        </a:rPr>
                        <a:t> </a:t>
                      </a:r>
                      <a:endParaRPr lang="ru-RU" sz="1600" b="1" dirty="0">
                        <a:solidFill>
                          <a:schemeClr val="tx1"/>
                        </a:solidFill>
                        <a:latin typeface="Times New Roman" pitchFamily="18" charset="0"/>
                        <a:cs typeface="Times New Roman" pitchFamily="18" charset="0"/>
                      </a:endParaRPr>
                    </a:p>
                  </a:txBody>
                  <a:tcPr marL="78191" marR="78191" marT="39095" marB="39095"/>
                </a:tc>
                <a:tc>
                  <a:txBody>
                    <a:bodyPr/>
                    <a:lstStyle/>
                    <a:p>
                      <a:pPr algn="ctr"/>
                      <a:r>
                        <a:rPr lang="kk-KZ" sz="1600" b="1" dirty="0">
                          <a:latin typeface="Times New Roman" panose="02020603050405020304" pitchFamily="18" charset="0"/>
                          <a:cs typeface="Times New Roman" panose="02020603050405020304" pitchFamily="18" charset="0"/>
                        </a:rPr>
                        <a:t>2022 жылдың</a:t>
                      </a:r>
                      <a:r>
                        <a:rPr lang="kk-KZ" sz="1600" b="1" baseline="0" dirty="0">
                          <a:latin typeface="Times New Roman" panose="02020603050405020304" pitchFamily="18" charset="0"/>
                          <a:cs typeface="Times New Roman" panose="02020603050405020304" pitchFamily="18" charset="0"/>
                        </a:rPr>
                        <a:t> </a:t>
                      </a:r>
                    </a:p>
                    <a:p>
                      <a:pPr algn="ctr"/>
                      <a:r>
                        <a:rPr lang="kk-KZ" sz="1600" b="1" baseline="0" dirty="0">
                          <a:latin typeface="Times New Roman" panose="02020603050405020304" pitchFamily="18" charset="0"/>
                          <a:cs typeface="Times New Roman" panose="02020603050405020304" pitchFamily="18" charset="0"/>
                        </a:rPr>
                        <a:t>12 айындағы кірісі</a:t>
                      </a:r>
                      <a:endParaRPr lang="ru-RU" sz="1600" b="1" dirty="0">
                        <a:solidFill>
                          <a:schemeClr val="tx1"/>
                        </a:solidFill>
                        <a:latin typeface="Times New Roman" pitchFamily="18" charset="0"/>
                        <a:cs typeface="Times New Roman" pitchFamily="18" charset="0"/>
                      </a:endParaRPr>
                    </a:p>
                  </a:txBody>
                  <a:tcPr marL="78191" marR="78191" marT="39095" marB="39095"/>
                </a:tc>
                <a:tc>
                  <a:txBody>
                    <a:bodyPr/>
                    <a:lstStyle/>
                    <a:p>
                      <a:pPr marL="0" marR="0" indent="0" algn="ctr" defTabSz="1042688" rtl="0" eaLnBrk="1" fontAlgn="auto" latinLnBrk="0" hangingPunct="1">
                        <a:lnSpc>
                          <a:spcPct val="100000"/>
                        </a:lnSpc>
                        <a:spcBef>
                          <a:spcPts val="0"/>
                        </a:spcBef>
                        <a:spcAft>
                          <a:spcPts val="0"/>
                        </a:spcAft>
                        <a:buClrTx/>
                        <a:buSzTx/>
                        <a:buFontTx/>
                        <a:buNone/>
                        <a:tabLst/>
                        <a:defRPr/>
                      </a:pPr>
                      <a:r>
                        <a:rPr lang="kk-KZ" sz="1600" b="1" dirty="0">
                          <a:latin typeface="Times New Roman" panose="02020603050405020304" pitchFamily="18" charset="0"/>
                          <a:cs typeface="Times New Roman" panose="02020603050405020304" pitchFamily="18" charset="0"/>
                        </a:rPr>
                        <a:t>2022 жылдың  </a:t>
                      </a:r>
                    </a:p>
                    <a:p>
                      <a:pPr marL="0" marR="0" indent="0" algn="ctr" defTabSz="1042688" rtl="0" eaLnBrk="1" fontAlgn="auto" latinLnBrk="0" hangingPunct="1">
                        <a:lnSpc>
                          <a:spcPct val="100000"/>
                        </a:lnSpc>
                        <a:spcBef>
                          <a:spcPts val="0"/>
                        </a:spcBef>
                        <a:spcAft>
                          <a:spcPts val="0"/>
                        </a:spcAft>
                        <a:buClrTx/>
                        <a:buSzTx/>
                        <a:buFontTx/>
                        <a:buNone/>
                        <a:tabLst/>
                        <a:defRPr/>
                      </a:pPr>
                      <a:r>
                        <a:rPr lang="kk-KZ" sz="1600" b="1" dirty="0">
                          <a:latin typeface="Times New Roman" panose="02020603050405020304" pitchFamily="18" charset="0"/>
                          <a:cs typeface="Times New Roman" panose="02020603050405020304" pitchFamily="18" charset="0"/>
                        </a:rPr>
                        <a:t> 12 айындағы  </a:t>
                      </a:r>
                      <a:r>
                        <a:rPr lang="kk-KZ" sz="1600" b="1" baseline="0" dirty="0">
                          <a:latin typeface="Times New Roman" panose="02020603050405020304" pitchFamily="18" charset="0"/>
                          <a:cs typeface="Times New Roman" panose="02020603050405020304" pitchFamily="18" charset="0"/>
                        </a:rPr>
                        <a:t>шығыс</a:t>
                      </a:r>
                      <a:endParaRPr lang="ru-RU" sz="1600" b="1" dirty="0">
                        <a:latin typeface="Times New Roman" panose="02020603050405020304" pitchFamily="18" charset="0"/>
                        <a:cs typeface="Times New Roman" panose="02020603050405020304" pitchFamily="18" charset="0"/>
                      </a:endParaRPr>
                    </a:p>
                  </a:txBody>
                  <a:tcPr marL="78191" marR="78191" marT="39095" marB="39095"/>
                </a:tc>
                <a:tc>
                  <a:txBody>
                    <a:bodyPr/>
                    <a:lstStyle/>
                    <a:p>
                      <a:pPr algn="ctr"/>
                      <a:r>
                        <a:rPr lang="kk-KZ" sz="1600" b="1" dirty="0">
                          <a:latin typeface="Times New Roman" panose="02020603050405020304" pitchFamily="18" charset="0"/>
                          <a:cs typeface="Times New Roman" panose="02020603050405020304" pitchFamily="18" charset="0"/>
                        </a:rPr>
                        <a:t>01.09.2023</a:t>
                      </a:r>
                      <a:r>
                        <a:rPr lang="kk-KZ" sz="1600" b="1" baseline="0" dirty="0">
                          <a:latin typeface="Times New Roman" panose="02020603050405020304" pitchFamily="18" charset="0"/>
                          <a:cs typeface="Times New Roman" panose="02020603050405020304" pitchFamily="18" charset="0"/>
                        </a:rPr>
                        <a:t> </a:t>
                      </a:r>
                      <a:r>
                        <a:rPr lang="kk-KZ" sz="1600" b="1" dirty="0">
                          <a:latin typeface="Times New Roman" panose="02020603050405020304" pitchFamily="18" charset="0"/>
                          <a:cs typeface="Times New Roman" panose="02020603050405020304" pitchFamily="18" charset="0"/>
                        </a:rPr>
                        <a:t>ж. </a:t>
                      </a:r>
                      <a:r>
                        <a:rPr kumimoji="0" lang="ru-RU" sz="1600" b="1" u="none" strike="noStrike" kern="1200" cap="none" spc="0" normalizeH="0" noProof="0" dirty="0">
                          <a:ln>
                            <a:noFill/>
                          </a:ln>
                          <a:effectLst/>
                          <a:uLnTx/>
                          <a:uFillTx/>
                          <a:latin typeface="Times New Roman" panose="02020603050405020304" pitchFamily="18" charset="0"/>
                          <a:cs typeface="Times New Roman" panose="02020603050405020304" pitchFamily="18" charset="0"/>
                        </a:rPr>
                        <a:t> </a:t>
                      </a:r>
                      <a:r>
                        <a:rPr kumimoji="0" lang="ru-RU" sz="1600" b="1" u="none" strike="noStrike" kern="1200" cap="none" spc="0" normalizeH="0" noProof="0" dirty="0" err="1">
                          <a:ln>
                            <a:noFill/>
                          </a:ln>
                          <a:effectLst/>
                          <a:uLnTx/>
                          <a:uFillTx/>
                          <a:latin typeface="Times New Roman" panose="02020603050405020304" pitchFamily="18" charset="0"/>
                          <a:cs typeface="Times New Roman" panose="02020603050405020304" pitchFamily="18" charset="0"/>
                        </a:rPr>
                        <a:t>жағдайы бойынша</a:t>
                      </a:r>
                      <a:r>
                        <a:rPr kumimoji="0" lang="ru-RU" sz="16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a:t>
                      </a:r>
                      <a:r>
                        <a:rPr lang="kk-KZ" sz="1600" b="1" baseline="0" dirty="0">
                          <a:latin typeface="Times New Roman" panose="02020603050405020304" pitchFamily="18" charset="0"/>
                          <a:cs typeface="Times New Roman" panose="02020603050405020304" pitchFamily="18" charset="0"/>
                        </a:rPr>
                        <a:t>қалдық</a:t>
                      </a:r>
                      <a:endParaRPr lang="ru-RU" sz="1600" b="1" dirty="0">
                        <a:solidFill>
                          <a:schemeClr val="tx1"/>
                        </a:solidFill>
                        <a:latin typeface="Times New Roman" pitchFamily="18" charset="0"/>
                        <a:cs typeface="Times New Roman" pitchFamily="18" charset="0"/>
                      </a:endParaRPr>
                    </a:p>
                  </a:txBody>
                  <a:tcPr marL="78191" marR="78191" marT="39095" marB="39095"/>
                </a:tc>
                <a:extLst>
                  <a:ext uri="{0D108BD9-81ED-4DB2-BD59-A6C34878D82A}">
                    <a16:rowId xmlns:a16="http://schemas.microsoft.com/office/drawing/2014/main" val="10000"/>
                  </a:ext>
                </a:extLst>
              </a:tr>
              <a:tr h="874907">
                <a:tc>
                  <a:txBody>
                    <a:bodyPr/>
                    <a:lstStyle/>
                    <a:p>
                      <a:pPr algn="ctr"/>
                      <a:endParaRPr lang="ru-RU" sz="1600" dirty="0">
                        <a:latin typeface="Times New Roman" panose="02020603050405020304" pitchFamily="18" charset="0"/>
                        <a:cs typeface="Times New Roman" panose="02020603050405020304" pitchFamily="18" charset="0"/>
                      </a:endParaRPr>
                    </a:p>
                    <a:p>
                      <a:pPr algn="ctr"/>
                      <a:r>
                        <a:rPr lang="ru-RU" sz="1600" dirty="0">
                          <a:latin typeface="Times New Roman" panose="02020603050405020304" pitchFamily="18" charset="0"/>
                          <a:cs typeface="Times New Roman" panose="02020603050405020304" pitchFamily="18" charset="0"/>
                        </a:rPr>
                        <a:t>328 951 588,31</a:t>
                      </a:r>
                    </a:p>
                  </a:txBody>
                  <a:tcPr marL="78191" marR="78191" marT="39095" marB="3909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600" kern="1200" dirty="0">
                        <a:solidFill>
                          <a:schemeClr val="dk1"/>
                        </a:solidFill>
                        <a:latin typeface="Times New Roman" panose="02020603050405020304" pitchFamily="18" charset="0"/>
                        <a:ea typeface="+mn-ea"/>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600" kern="1200" dirty="0">
                          <a:solidFill>
                            <a:schemeClr val="dk1"/>
                          </a:solidFill>
                          <a:latin typeface="Times New Roman" panose="02020603050405020304" pitchFamily="18" charset="0"/>
                          <a:ea typeface="+mn-ea"/>
                          <a:cs typeface="Times New Roman" panose="02020603050405020304" pitchFamily="18" charset="0"/>
                        </a:rPr>
                        <a:t>2 131 047 014,62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600" kern="1200" dirty="0">
                        <a:solidFill>
                          <a:schemeClr val="dk1"/>
                        </a:solidFill>
                        <a:latin typeface="Times New Roman" panose="02020603050405020304" pitchFamily="18" charset="0"/>
                        <a:ea typeface="+mn-ea"/>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600" kern="1200" dirty="0">
                          <a:solidFill>
                            <a:schemeClr val="dk1"/>
                          </a:solidFill>
                          <a:latin typeface="Times New Roman" panose="02020603050405020304" pitchFamily="18" charset="0"/>
                          <a:ea typeface="+mn-ea"/>
                          <a:cs typeface="Times New Roman" panose="02020603050405020304" pitchFamily="18" charset="0"/>
                        </a:rPr>
                        <a:t>2 006 670 870,32</a:t>
                      </a:r>
                    </a:p>
                  </a:txBody>
                  <a:tcPr/>
                </a:tc>
                <a:tc>
                  <a:txBody>
                    <a:bodyPr/>
                    <a:lstStyle/>
                    <a:p>
                      <a:pPr algn="ctr"/>
                      <a:endParaRPr lang="ru-RU" sz="1600" dirty="0">
                        <a:latin typeface="Times New Roman" panose="02020603050405020304" pitchFamily="18" charset="0"/>
                        <a:cs typeface="Times New Roman" panose="02020603050405020304" pitchFamily="18" charset="0"/>
                      </a:endParaRPr>
                    </a:p>
                    <a:p>
                      <a:pPr algn="ctr"/>
                      <a:r>
                        <a:rPr lang="ru-RU" sz="1600" dirty="0">
                          <a:latin typeface="Times New Roman" panose="02020603050405020304" pitchFamily="18" charset="0"/>
                          <a:cs typeface="Times New Roman" panose="02020603050405020304" pitchFamily="18" charset="0"/>
                        </a:rPr>
                        <a:t>344 280 816,62</a:t>
                      </a:r>
                    </a:p>
                  </a:txBody>
                  <a:tcPr marL="78191" marR="78191" marT="39095" marB="39095"/>
                </a:tc>
                <a:extLst>
                  <a:ext uri="{0D108BD9-81ED-4DB2-BD59-A6C34878D82A}">
                    <a16:rowId xmlns:a16="http://schemas.microsoft.com/office/drawing/2014/main" val="10001"/>
                  </a:ext>
                </a:extLst>
              </a:tr>
            </a:tbl>
          </a:graphicData>
        </a:graphic>
      </p:graphicFrame>
      <p:sp>
        <p:nvSpPr>
          <p:cNvPr id="7" name="Заголовок 1">
            <a:extLst>
              <a:ext uri="{FF2B5EF4-FFF2-40B4-BE49-F238E27FC236}">
                <a16:creationId xmlns:a16="http://schemas.microsoft.com/office/drawing/2014/main" id="{553485DC-1D44-4542-AB44-A01B4FBB9A99}"/>
              </a:ext>
            </a:extLst>
          </p:cNvPr>
          <p:cNvSpPr txBox="1">
            <a:spLocks/>
          </p:cNvSpPr>
          <p:nvPr/>
        </p:nvSpPr>
        <p:spPr>
          <a:xfrm>
            <a:off x="1856689" y="915404"/>
            <a:ext cx="8613285" cy="458153"/>
          </a:xfrm>
          <a:prstGeom prst="rect">
            <a:avLst/>
          </a:prstGeom>
        </p:spPr>
        <p:txBody>
          <a:bodyPr vert="horz" lIns="89161" tIns="44581" rIns="89161" bIns="44581" rtlCol="0" anchor="ctr">
            <a:noAutofit/>
          </a:bodyPr>
          <a:lstStyle/>
          <a:p>
            <a:pPr algn="ctr" defTabSz="891603">
              <a:spcBef>
                <a:spcPct val="0"/>
              </a:spcBef>
            </a:pPr>
            <a:r>
              <a:rPr lang="ru-RU" b="1" dirty="0" err="1">
                <a:latin typeface="Times New Roman" pitchFamily="18" charset="0"/>
                <a:ea typeface="+mj-ea"/>
                <a:cs typeface="Times New Roman" pitchFamily="18" charset="0"/>
              </a:rPr>
              <a:t>Ауруханаға </a:t>
            </a:r>
            <a:r>
              <a:rPr lang="ru-RU" b="1" dirty="0">
                <a:latin typeface="Times New Roman" pitchFamily="18" charset="0"/>
                <a:ea typeface="+mj-ea"/>
                <a:cs typeface="Times New Roman" pitchFamily="18" charset="0"/>
              </a:rPr>
              <a:t>бюджет </a:t>
            </a:r>
            <a:r>
              <a:rPr lang="ru-RU" b="1" dirty="0" err="1">
                <a:latin typeface="Times New Roman" pitchFamily="18" charset="0"/>
                <a:ea typeface="+mj-ea"/>
                <a:cs typeface="Times New Roman" pitchFamily="18" charset="0"/>
              </a:rPr>
              <a:t>бойынша</a:t>
            </a:r>
            <a:r>
              <a:rPr lang="ru-RU" b="1" dirty="0">
                <a:latin typeface="Times New Roman" pitchFamily="18" charset="0"/>
                <a:ea typeface="+mj-ea"/>
                <a:cs typeface="Times New Roman" pitchFamily="18" charset="0"/>
              </a:rPr>
              <a:t> </a:t>
            </a:r>
            <a:r>
              <a:rPr lang="ru-RU" b="1" dirty="0" err="1">
                <a:latin typeface="Times New Roman" pitchFamily="18" charset="0"/>
                <a:cs typeface="Times New Roman" pitchFamily="18" charset="0"/>
              </a:rPr>
              <a:t>сатып</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алынған</a:t>
            </a:r>
            <a:r>
              <a:rPr lang="kk-KZ" b="1" dirty="0">
                <a:latin typeface="Times New Roman" pitchFamily="18" charset="0"/>
                <a:cs typeface="Times New Roman" pitchFamily="18" charset="0"/>
              </a:rPr>
              <a:t> </a:t>
            </a:r>
            <a:r>
              <a:rPr lang="ru-RU" b="1" dirty="0" err="1">
                <a:latin typeface="Times New Roman" pitchFamily="18" charset="0"/>
                <a:ea typeface="+mj-ea"/>
                <a:cs typeface="Times New Roman" pitchFamily="18" charset="0"/>
              </a:rPr>
              <a:t>дәрі-дәрмектердің</a:t>
            </a:r>
            <a:r>
              <a:rPr lang="ru-RU" b="1" dirty="0">
                <a:latin typeface="Times New Roman" pitchFamily="18" charset="0"/>
                <a:ea typeface="+mj-ea"/>
                <a:cs typeface="Times New Roman" pitchFamily="18" charset="0"/>
              </a:rPr>
              <a:t> </a:t>
            </a:r>
          </a:p>
          <a:p>
            <a:pPr algn="ctr" defTabSz="891603">
              <a:spcBef>
                <a:spcPct val="0"/>
              </a:spcBef>
            </a:pPr>
            <a:r>
              <a:rPr lang="ru-RU" b="1" dirty="0" err="1">
                <a:latin typeface="Times New Roman" pitchFamily="18" charset="0"/>
                <a:ea typeface="+mj-ea"/>
                <a:cs typeface="Times New Roman" pitchFamily="18" charset="0"/>
              </a:rPr>
              <a:t>кіріс</a:t>
            </a:r>
            <a:r>
              <a:rPr lang="ru-RU" b="1" dirty="0">
                <a:latin typeface="Times New Roman" pitchFamily="18" charset="0"/>
                <a:ea typeface="+mj-ea"/>
                <a:cs typeface="Times New Roman" pitchFamily="18" charset="0"/>
              </a:rPr>
              <a:t> - </a:t>
            </a:r>
            <a:r>
              <a:rPr lang="ru-RU" b="1" dirty="0" err="1">
                <a:latin typeface="Times New Roman" pitchFamily="18" charset="0"/>
                <a:ea typeface="+mj-ea"/>
                <a:cs typeface="Times New Roman" pitchFamily="18" charset="0"/>
              </a:rPr>
              <a:t>шығысы</a:t>
            </a:r>
            <a:r>
              <a:rPr lang="ru-RU" b="1" dirty="0">
                <a:latin typeface="Times New Roman" pitchFamily="18" charset="0"/>
                <a:ea typeface="+mj-ea"/>
                <a:cs typeface="Times New Roman" pitchFamily="18" charset="0"/>
              </a:rPr>
              <a:t> (тенге)</a:t>
            </a:r>
          </a:p>
        </p:txBody>
      </p:sp>
      <p:graphicFrame>
        <p:nvGraphicFramePr>
          <p:cNvPr id="8" name="Таблица 7">
            <a:extLst>
              <a:ext uri="{FF2B5EF4-FFF2-40B4-BE49-F238E27FC236}">
                <a16:creationId xmlns:a16="http://schemas.microsoft.com/office/drawing/2014/main" id="{39971ABD-2E7D-4C44-A607-1618EC76E3A7}"/>
              </a:ext>
            </a:extLst>
          </p:cNvPr>
          <p:cNvGraphicFramePr>
            <a:graphicFrameLocks noGrp="1"/>
          </p:cNvGraphicFramePr>
          <p:nvPr/>
        </p:nvGraphicFramePr>
        <p:xfrm>
          <a:off x="1887232" y="4237661"/>
          <a:ext cx="8552196" cy="1704937"/>
        </p:xfrm>
        <a:graphic>
          <a:graphicData uri="http://schemas.openxmlformats.org/drawingml/2006/table">
            <a:tbl>
              <a:tblPr firstRow="1" bandRow="1">
                <a:tableStyleId>{69CF1AB2-1976-4502-BF36-3FF5EA218861}</a:tableStyleId>
              </a:tblPr>
              <a:tblGrid>
                <a:gridCol w="2138049">
                  <a:extLst>
                    <a:ext uri="{9D8B030D-6E8A-4147-A177-3AD203B41FA5}">
                      <a16:colId xmlns:a16="http://schemas.microsoft.com/office/drawing/2014/main" val="20000"/>
                    </a:ext>
                  </a:extLst>
                </a:gridCol>
                <a:gridCol w="2138049">
                  <a:extLst>
                    <a:ext uri="{9D8B030D-6E8A-4147-A177-3AD203B41FA5}">
                      <a16:colId xmlns:a16="http://schemas.microsoft.com/office/drawing/2014/main" val="20001"/>
                    </a:ext>
                  </a:extLst>
                </a:gridCol>
                <a:gridCol w="2138049">
                  <a:extLst>
                    <a:ext uri="{9D8B030D-6E8A-4147-A177-3AD203B41FA5}">
                      <a16:colId xmlns:a16="http://schemas.microsoft.com/office/drawing/2014/main" val="20002"/>
                    </a:ext>
                  </a:extLst>
                </a:gridCol>
                <a:gridCol w="2138049">
                  <a:extLst>
                    <a:ext uri="{9D8B030D-6E8A-4147-A177-3AD203B41FA5}">
                      <a16:colId xmlns:a16="http://schemas.microsoft.com/office/drawing/2014/main" val="20003"/>
                    </a:ext>
                  </a:extLst>
                </a:gridCol>
              </a:tblGrid>
              <a:tr h="792088">
                <a:tc>
                  <a:txBody>
                    <a:bodyPr/>
                    <a:lstStyle/>
                    <a:p>
                      <a:pPr algn="ctr"/>
                      <a:r>
                        <a:rPr lang="ru-RU" sz="1600" b="1" dirty="0">
                          <a:latin typeface="Times New Roman" panose="02020603050405020304" pitchFamily="18" charset="0"/>
                          <a:cs typeface="Times New Roman" panose="02020603050405020304" pitchFamily="18" charset="0"/>
                        </a:rPr>
                        <a:t>2021 </a:t>
                      </a:r>
                      <a:r>
                        <a:rPr lang="ru-RU" sz="1600" b="1" dirty="0" err="1">
                          <a:latin typeface="Times New Roman" panose="02020603050405020304" pitchFamily="18" charset="0"/>
                          <a:cs typeface="Times New Roman" panose="02020603050405020304" pitchFamily="18" charset="0"/>
                        </a:rPr>
                        <a:t>жылдан</a:t>
                      </a:r>
                      <a:r>
                        <a:rPr lang="ru-RU" sz="1600" b="1" dirty="0">
                          <a:latin typeface="Times New Roman" panose="02020603050405020304" pitchFamily="18" charset="0"/>
                          <a:cs typeface="Times New Roman" panose="02020603050405020304" pitchFamily="18" charset="0"/>
                        </a:rPr>
                        <a:t>  </a:t>
                      </a:r>
                    </a:p>
                    <a:p>
                      <a:pPr algn="ctr"/>
                      <a:r>
                        <a:rPr lang="ru-RU" sz="1600" b="1" dirty="0">
                          <a:latin typeface="Times New Roman" panose="02020603050405020304" pitchFamily="18" charset="0"/>
                          <a:cs typeface="Times New Roman" panose="02020603050405020304" pitchFamily="18" charset="0"/>
                        </a:rPr>
                        <a:t>2022 </a:t>
                      </a:r>
                      <a:r>
                        <a:rPr lang="ru-RU" sz="1600" b="1" dirty="0" err="1">
                          <a:latin typeface="Times New Roman" panose="02020603050405020304" pitchFamily="18" charset="0"/>
                          <a:cs typeface="Times New Roman" panose="02020603050405020304" pitchFamily="18" charset="0"/>
                        </a:rPr>
                        <a:t>жылға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қалған</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қалдық</a:t>
                      </a:r>
                      <a:r>
                        <a:rPr lang="ru-RU" sz="1600" b="1" dirty="0">
                          <a:latin typeface="Times New Roman" panose="02020603050405020304" pitchFamily="18" charset="0"/>
                          <a:cs typeface="Times New Roman" panose="02020603050405020304" pitchFamily="18" charset="0"/>
                        </a:rPr>
                        <a:t> </a:t>
                      </a:r>
                      <a:r>
                        <a:rPr lang="ru-RU" sz="1600" b="1" baseline="0" dirty="0">
                          <a:latin typeface="Times New Roman" panose="02020603050405020304" pitchFamily="18" charset="0"/>
                          <a:cs typeface="Times New Roman" panose="02020603050405020304" pitchFamily="18" charset="0"/>
                        </a:rPr>
                        <a:t> </a:t>
                      </a:r>
                      <a:endParaRPr lang="ru-RU" sz="1600" b="1" dirty="0">
                        <a:solidFill>
                          <a:schemeClr val="tx1"/>
                        </a:solidFill>
                        <a:latin typeface="Times New Roman" pitchFamily="18" charset="0"/>
                        <a:cs typeface="Times New Roman" pitchFamily="18" charset="0"/>
                      </a:endParaRPr>
                    </a:p>
                  </a:txBody>
                  <a:tcPr marL="78191" marR="78191" marT="39095" marB="39095"/>
                </a:tc>
                <a:tc>
                  <a:txBody>
                    <a:bodyPr/>
                    <a:lstStyle/>
                    <a:p>
                      <a:pPr marL="342900" indent="-342900" algn="ctr">
                        <a:buAutoNum type="arabicPlain" startAt="2022"/>
                      </a:pPr>
                      <a:r>
                        <a:rPr lang="kk-KZ" sz="1600" b="1" dirty="0">
                          <a:latin typeface="Times New Roman" panose="02020603050405020304" pitchFamily="18" charset="0"/>
                          <a:cs typeface="Times New Roman" panose="02020603050405020304" pitchFamily="18" charset="0"/>
                        </a:rPr>
                        <a:t> жылдың</a:t>
                      </a:r>
                      <a:r>
                        <a:rPr lang="kk-KZ" sz="1600" b="1" baseline="0" dirty="0">
                          <a:latin typeface="Times New Roman" panose="02020603050405020304" pitchFamily="18" charset="0"/>
                          <a:cs typeface="Times New Roman" panose="02020603050405020304" pitchFamily="18" charset="0"/>
                        </a:rPr>
                        <a:t> 12 </a:t>
                      </a:r>
                      <a:r>
                        <a:rPr kumimoji="0" lang="kk-KZ" sz="16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айындағы </a:t>
                      </a:r>
                      <a:r>
                        <a:rPr lang="kk-KZ" sz="1600" b="1" baseline="0" dirty="0">
                          <a:latin typeface="Times New Roman" panose="02020603050405020304" pitchFamily="18" charset="0"/>
                          <a:cs typeface="Times New Roman" panose="02020603050405020304" pitchFamily="18" charset="0"/>
                        </a:rPr>
                        <a:t>кірісі</a:t>
                      </a:r>
                      <a:endParaRPr lang="ru-RU" sz="1600" b="1" dirty="0">
                        <a:solidFill>
                          <a:schemeClr val="tx1"/>
                        </a:solidFill>
                        <a:latin typeface="Times New Roman" pitchFamily="18" charset="0"/>
                        <a:cs typeface="Times New Roman" pitchFamily="18" charset="0"/>
                      </a:endParaRPr>
                    </a:p>
                  </a:txBody>
                  <a:tcPr marL="78191" marR="78191" marT="39095" marB="39095"/>
                </a:tc>
                <a:tc>
                  <a:txBody>
                    <a:bodyPr/>
                    <a:lstStyle/>
                    <a:p>
                      <a:pPr marL="0" marR="0" indent="0" algn="ctr" defTabSz="1042688" rtl="0" eaLnBrk="1" fontAlgn="auto" latinLnBrk="0" hangingPunct="1">
                        <a:lnSpc>
                          <a:spcPct val="100000"/>
                        </a:lnSpc>
                        <a:spcBef>
                          <a:spcPts val="0"/>
                        </a:spcBef>
                        <a:spcAft>
                          <a:spcPts val="0"/>
                        </a:spcAft>
                        <a:buClrTx/>
                        <a:buSzTx/>
                        <a:buFontTx/>
                        <a:buNone/>
                        <a:tabLst/>
                        <a:defRPr/>
                      </a:pPr>
                      <a:r>
                        <a:rPr lang="kk-KZ" sz="1600" b="1" dirty="0">
                          <a:latin typeface="Times New Roman" panose="02020603050405020304" pitchFamily="18" charset="0"/>
                          <a:cs typeface="Times New Roman" panose="02020603050405020304" pitchFamily="18" charset="0"/>
                        </a:rPr>
                        <a:t>2022 жылдың           </a:t>
                      </a:r>
                    </a:p>
                    <a:p>
                      <a:pPr marL="0" marR="0" indent="0" algn="ctr" defTabSz="1042688" rtl="0" eaLnBrk="1" fontAlgn="auto" latinLnBrk="0" hangingPunct="1">
                        <a:lnSpc>
                          <a:spcPct val="100000"/>
                        </a:lnSpc>
                        <a:spcBef>
                          <a:spcPts val="0"/>
                        </a:spcBef>
                        <a:spcAft>
                          <a:spcPts val="0"/>
                        </a:spcAft>
                        <a:buClrTx/>
                        <a:buSzTx/>
                        <a:buFontTx/>
                        <a:buNone/>
                        <a:tabLst/>
                        <a:defRPr/>
                      </a:pPr>
                      <a:r>
                        <a:rPr lang="kk-KZ" sz="1600" b="1" dirty="0">
                          <a:latin typeface="Times New Roman" panose="02020603050405020304" pitchFamily="18" charset="0"/>
                          <a:cs typeface="Times New Roman" panose="02020603050405020304" pitchFamily="18" charset="0"/>
                        </a:rPr>
                        <a:t>12 айындағы</a:t>
                      </a:r>
                      <a:r>
                        <a:rPr lang="kk-KZ" sz="1600" b="1" baseline="0" dirty="0">
                          <a:latin typeface="Times New Roman" panose="02020603050405020304" pitchFamily="18" charset="0"/>
                          <a:cs typeface="Times New Roman" panose="02020603050405020304" pitchFamily="18" charset="0"/>
                        </a:rPr>
                        <a:t> шығыс</a:t>
                      </a:r>
                      <a:endParaRPr lang="ru-RU" sz="1600" b="1" dirty="0">
                        <a:solidFill>
                          <a:schemeClr val="tx1"/>
                        </a:solidFill>
                        <a:latin typeface="Times New Roman" pitchFamily="18" charset="0"/>
                        <a:cs typeface="Times New Roman" pitchFamily="18" charset="0"/>
                      </a:endParaRPr>
                    </a:p>
                  </a:txBody>
                  <a:tcPr marL="78191" marR="78191" marT="39095" marB="39095"/>
                </a:tc>
                <a:tc>
                  <a:txBody>
                    <a:bodyPr/>
                    <a:lstStyle/>
                    <a:p>
                      <a:pPr algn="ctr"/>
                      <a:r>
                        <a:rPr lang="kk-KZ" sz="1600" b="1" dirty="0">
                          <a:latin typeface="Times New Roman" panose="02020603050405020304" pitchFamily="18" charset="0"/>
                          <a:cs typeface="Times New Roman" panose="02020603050405020304" pitchFamily="18" charset="0"/>
                        </a:rPr>
                        <a:t>01.09.2023 ж. жағдайы бойынша қалдық</a:t>
                      </a:r>
                      <a:endParaRPr lang="ru-RU" sz="1600" b="1" dirty="0">
                        <a:solidFill>
                          <a:schemeClr val="tx1"/>
                        </a:solidFill>
                        <a:latin typeface="Times New Roman" pitchFamily="18" charset="0"/>
                        <a:cs typeface="Times New Roman" pitchFamily="18" charset="0"/>
                      </a:endParaRPr>
                    </a:p>
                  </a:txBody>
                  <a:tcPr marL="78191" marR="78191" marT="39095" marB="39095"/>
                </a:tc>
                <a:extLst>
                  <a:ext uri="{0D108BD9-81ED-4DB2-BD59-A6C34878D82A}">
                    <a16:rowId xmlns:a16="http://schemas.microsoft.com/office/drawing/2014/main" val="10000"/>
                  </a:ext>
                </a:extLst>
              </a:tr>
              <a:tr h="895227">
                <a:tc>
                  <a:txBody>
                    <a:bodyPr/>
                    <a:lstStyle/>
                    <a:p>
                      <a:pPr algn="ctr"/>
                      <a:endParaRPr lang="ru-RU" sz="1600" dirty="0">
                        <a:latin typeface="Times New Roman" panose="02020603050405020304" pitchFamily="18" charset="0"/>
                        <a:cs typeface="Times New Roman" panose="02020603050405020304" pitchFamily="18" charset="0"/>
                      </a:endParaRPr>
                    </a:p>
                    <a:p>
                      <a:pPr algn="ctr"/>
                      <a:r>
                        <a:rPr lang="ru-RU" sz="1600" dirty="0">
                          <a:latin typeface="Times New Roman" panose="02020603050405020304" pitchFamily="18" charset="0"/>
                          <a:cs typeface="Times New Roman" panose="02020603050405020304" pitchFamily="18" charset="0"/>
                        </a:rPr>
                        <a:t>431 950,00</a:t>
                      </a:r>
                    </a:p>
                  </a:txBody>
                  <a:tcPr marL="78191" marR="78191" marT="39095" marB="3909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600" kern="1200" dirty="0">
                        <a:solidFill>
                          <a:schemeClr val="dk1"/>
                        </a:solidFill>
                        <a:latin typeface="Times New Roman" panose="02020603050405020304" pitchFamily="18" charset="0"/>
                        <a:ea typeface="+mn-ea"/>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600" kern="1200" dirty="0">
                          <a:solidFill>
                            <a:schemeClr val="dk1"/>
                          </a:solidFill>
                          <a:latin typeface="Times New Roman" panose="02020603050405020304" pitchFamily="18" charset="0"/>
                          <a:ea typeface="+mn-ea"/>
                          <a:cs typeface="Times New Roman" panose="02020603050405020304" pitchFamily="18" charset="0"/>
                        </a:rPr>
                        <a:t>4 783 859,90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600" kern="1200" dirty="0">
                        <a:solidFill>
                          <a:schemeClr val="dk1"/>
                        </a:solidFill>
                        <a:latin typeface="Times New Roman" panose="02020603050405020304" pitchFamily="18" charset="0"/>
                        <a:ea typeface="+mn-ea"/>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600" kern="1200" dirty="0">
                          <a:solidFill>
                            <a:schemeClr val="dk1"/>
                          </a:solidFill>
                          <a:latin typeface="Times New Roman" panose="02020603050405020304" pitchFamily="18" charset="0"/>
                          <a:ea typeface="+mn-ea"/>
                          <a:cs typeface="Times New Roman" panose="02020603050405020304" pitchFamily="18" charset="0"/>
                        </a:rPr>
                        <a:t>5 038 248,68</a:t>
                      </a:r>
                    </a:p>
                  </a:txBody>
                  <a:tcPr/>
                </a:tc>
                <a:tc>
                  <a:txBody>
                    <a:bodyPr/>
                    <a:lstStyle/>
                    <a:p>
                      <a:pPr algn="ctr"/>
                      <a:endParaRPr lang="ru-RU" sz="1600" dirty="0">
                        <a:latin typeface="Times New Roman" panose="02020603050405020304" pitchFamily="18" charset="0"/>
                        <a:cs typeface="Times New Roman" panose="02020603050405020304" pitchFamily="18" charset="0"/>
                      </a:endParaRPr>
                    </a:p>
                    <a:p>
                      <a:pPr algn="ctr"/>
                      <a:r>
                        <a:rPr lang="kk-KZ" sz="1600" dirty="0">
                          <a:latin typeface="Times New Roman" panose="02020603050405020304" pitchFamily="18" charset="0"/>
                          <a:cs typeface="Times New Roman" panose="02020603050405020304" pitchFamily="18" charset="0"/>
                        </a:rPr>
                        <a:t>3 491,74</a:t>
                      </a:r>
                      <a:endParaRPr lang="ru-RU" sz="1600" dirty="0">
                        <a:latin typeface="Times New Roman" panose="02020603050405020304" pitchFamily="18" charset="0"/>
                        <a:cs typeface="Times New Roman" panose="02020603050405020304" pitchFamily="18" charset="0"/>
                      </a:endParaRPr>
                    </a:p>
                  </a:txBody>
                  <a:tcPr marL="78191" marR="78191" marT="39095" marB="39095"/>
                </a:tc>
                <a:extLst>
                  <a:ext uri="{0D108BD9-81ED-4DB2-BD59-A6C34878D82A}">
                    <a16:rowId xmlns:a16="http://schemas.microsoft.com/office/drawing/2014/main" val="10001"/>
                  </a:ext>
                </a:extLst>
              </a:tr>
            </a:tbl>
          </a:graphicData>
        </a:graphic>
      </p:graphicFrame>
      <p:pic>
        <p:nvPicPr>
          <p:cNvPr id="10" name="Рисунок 9">
            <a:extLst>
              <a:ext uri="{FF2B5EF4-FFF2-40B4-BE49-F238E27FC236}">
                <a16:creationId xmlns:a16="http://schemas.microsoft.com/office/drawing/2014/main" id="{93BD4851-263B-4D8F-BDF3-191C58CBFF2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0" y="127452"/>
            <a:ext cx="2456892" cy="438909"/>
          </a:xfrm>
          <a:prstGeom prst="rect">
            <a:avLst/>
          </a:prstGeom>
        </p:spPr>
      </p:pic>
    </p:spTree>
    <p:extLst>
      <p:ext uri="{BB962C8B-B14F-4D97-AF65-F5344CB8AC3E}">
        <p14:creationId xmlns:p14="http://schemas.microsoft.com/office/powerpoint/2010/main" val="173664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a:extLst>
              <a:ext uri="{FF2B5EF4-FFF2-40B4-BE49-F238E27FC236}">
                <a16:creationId xmlns:a16="http://schemas.microsoft.com/office/drawing/2014/main" id="{CDB4EA7C-320C-480A-96D6-372DD87BA7C5}"/>
              </a:ext>
            </a:extLst>
          </p:cNvPr>
          <p:cNvGraphicFramePr/>
          <p:nvPr>
            <p:extLst>
              <p:ext uri="{D42A27DB-BD31-4B8C-83A1-F6EECF244321}">
                <p14:modId xmlns:p14="http://schemas.microsoft.com/office/powerpoint/2010/main" val="2920216394"/>
              </p:ext>
            </p:extLst>
          </p:nvPr>
        </p:nvGraphicFramePr>
        <p:xfrm>
          <a:off x="1524001" y="800100"/>
          <a:ext cx="9143999"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1">
            <a:extLst>
              <a:ext uri="{FF2B5EF4-FFF2-40B4-BE49-F238E27FC236}">
                <a16:creationId xmlns:a16="http://schemas.microsoft.com/office/drawing/2014/main" id="{18ED1329-7DCE-46D4-BD22-20721C282417}"/>
              </a:ext>
            </a:extLst>
          </p:cNvPr>
          <p:cNvSpPr>
            <a:spLocks noChangeArrowheads="1"/>
          </p:cNvSpPr>
          <p:nvPr/>
        </p:nvSpPr>
        <p:spPr bwMode="auto">
          <a:xfrm>
            <a:off x="7935327" y="84122"/>
            <a:ext cx="341194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defTabSz="914400" fontAlgn="base">
              <a:spcBef>
                <a:spcPct val="0"/>
              </a:spcBef>
              <a:spcAft>
                <a:spcPct val="0"/>
              </a:spcAft>
            </a:pPr>
            <a:r>
              <a:rPr lang="kk-KZ" sz="2400" b="1" i="1" dirty="0">
                <a:latin typeface="Times New Roman" pitchFamily="18" charset="0"/>
                <a:cs typeface="Times New Roman" pitchFamily="18" charset="0"/>
              </a:rPr>
              <a:t>А</a:t>
            </a:r>
            <a:r>
              <a:rPr lang="ru-RU" sz="2400" b="1" i="1" dirty="0" err="1">
                <a:latin typeface="Times New Roman" pitchFamily="18" charset="0"/>
                <a:cs typeface="Times New Roman" pitchFamily="18" charset="0"/>
              </a:rPr>
              <a:t>рыз-шағымдар</a:t>
            </a:r>
            <a:r>
              <a:rPr lang="ru-RU" sz="2400" b="1" i="1" dirty="0">
                <a:latin typeface="Times New Roman" pitchFamily="18" charset="0"/>
                <a:cs typeface="Times New Roman" pitchFamily="18" charset="0"/>
              </a:rPr>
              <a:t> </a:t>
            </a:r>
          </a:p>
        </p:txBody>
      </p:sp>
      <p:pic>
        <p:nvPicPr>
          <p:cNvPr id="8" name="Рисунок 7">
            <a:extLst>
              <a:ext uri="{FF2B5EF4-FFF2-40B4-BE49-F238E27FC236}">
                <a16:creationId xmlns:a16="http://schemas.microsoft.com/office/drawing/2014/main" id="{4266F685-F304-47BE-A1BC-77EAE52CF9B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8389" t="18766" r="18454" b="67794"/>
          <a:stretch/>
        </p:blipFill>
        <p:spPr>
          <a:xfrm>
            <a:off x="0" y="127452"/>
            <a:ext cx="2456892" cy="438909"/>
          </a:xfrm>
          <a:prstGeom prst="rect">
            <a:avLst/>
          </a:prstGeom>
        </p:spPr>
      </p:pic>
    </p:spTree>
    <p:extLst>
      <p:ext uri="{BB962C8B-B14F-4D97-AF65-F5344CB8AC3E}">
        <p14:creationId xmlns:p14="http://schemas.microsoft.com/office/powerpoint/2010/main" val="2059837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bject 57">
            <a:extLst>
              <a:ext uri="{FF2B5EF4-FFF2-40B4-BE49-F238E27FC236}">
                <a16:creationId xmlns:a16="http://schemas.microsoft.com/office/drawing/2014/main" id="{18A4C725-AB7A-45D0-B2FD-7AE35CEB936E}"/>
              </a:ext>
            </a:extLst>
          </p:cNvPr>
          <p:cNvSpPr/>
          <p:nvPr/>
        </p:nvSpPr>
        <p:spPr>
          <a:xfrm>
            <a:off x="13119100" y="7194550"/>
            <a:ext cx="457200" cy="320675"/>
          </a:xfrm>
          <a:custGeom>
            <a:avLst/>
            <a:gdLst/>
            <a:ahLst/>
            <a:cxnLst/>
            <a:rect l="l" t="t" r="r" b="b"/>
            <a:pathLst>
              <a:path w="469265" h="320675">
                <a:moveTo>
                  <a:pt x="469115" y="0"/>
                </a:moveTo>
                <a:lnTo>
                  <a:pt x="136224" y="0"/>
                </a:lnTo>
                <a:lnTo>
                  <a:pt x="0" y="320349"/>
                </a:lnTo>
                <a:lnTo>
                  <a:pt x="469115" y="320349"/>
                </a:lnTo>
                <a:lnTo>
                  <a:pt x="469115" y="0"/>
                </a:lnTo>
                <a:close/>
              </a:path>
            </a:pathLst>
          </a:custGeom>
          <a:solidFill>
            <a:srgbClr val="3D6E76"/>
          </a:solidFill>
        </p:spPr>
        <p:txBody>
          <a:bodyPr wrap="square" lIns="0" tIns="0" rIns="0" bIns="0" rtlCol="0"/>
          <a:lstStyle/>
          <a:p>
            <a:endParaRPr/>
          </a:p>
        </p:txBody>
      </p:sp>
      <p:sp>
        <p:nvSpPr>
          <p:cNvPr id="25" name="object 70">
            <a:extLst>
              <a:ext uri="{FF2B5EF4-FFF2-40B4-BE49-F238E27FC236}">
                <a16:creationId xmlns:a16="http://schemas.microsoft.com/office/drawing/2014/main" id="{B6EED8F2-0D63-4DC5-BB2B-F284133ED1CC}"/>
              </a:ext>
            </a:extLst>
          </p:cNvPr>
          <p:cNvSpPr txBox="1"/>
          <p:nvPr/>
        </p:nvSpPr>
        <p:spPr>
          <a:xfrm>
            <a:off x="13195301" y="7195369"/>
            <a:ext cx="254012" cy="243656"/>
          </a:xfrm>
          <a:prstGeom prst="rect">
            <a:avLst/>
          </a:prstGeom>
        </p:spPr>
        <p:txBody>
          <a:bodyPr vert="horz" wrap="square" lIns="0" tIns="0" rIns="0" bIns="0" rtlCol="0">
            <a:spAutoFit/>
          </a:bodyPr>
          <a:lstStyle/>
          <a:p>
            <a:pPr marL="38100">
              <a:lnSpc>
                <a:spcPts val="1850"/>
              </a:lnSpc>
            </a:pPr>
            <a:r>
              <a:rPr lang="kk-KZ" sz="1600" b="1" spc="-260" dirty="0">
                <a:solidFill>
                  <a:srgbClr val="FEFEFE"/>
                </a:solidFill>
                <a:latin typeface="Arial"/>
                <a:cs typeface="Arial"/>
              </a:rPr>
              <a:t>11</a:t>
            </a:r>
            <a:endParaRPr sz="1600" dirty="0">
              <a:latin typeface="Arial"/>
              <a:cs typeface="Arial"/>
            </a:endParaRPr>
          </a:p>
        </p:txBody>
      </p:sp>
      <p:sp>
        <p:nvSpPr>
          <p:cNvPr id="26" name="Прямоугольник 25">
            <a:extLst>
              <a:ext uri="{FF2B5EF4-FFF2-40B4-BE49-F238E27FC236}">
                <a16:creationId xmlns:a16="http://schemas.microsoft.com/office/drawing/2014/main" id="{13AF162E-9744-4CDC-8AFE-FCAB238660E9}"/>
              </a:ext>
            </a:extLst>
          </p:cNvPr>
          <p:cNvSpPr/>
          <p:nvPr/>
        </p:nvSpPr>
        <p:spPr>
          <a:xfrm>
            <a:off x="7469739" y="275259"/>
            <a:ext cx="3668779" cy="413026"/>
          </a:xfrm>
          <a:prstGeom prst="rect">
            <a:avLst/>
          </a:prstGeom>
          <a:noFill/>
        </p:spPr>
        <p:txBody>
          <a:bodyPr wrap="square" lIns="104233" tIns="52116" rIns="104233" bIns="52116">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defTabSz="914400"/>
            <a:r>
              <a:rPr lang="kk-KZ" sz="2000" dirty="0">
                <a:ln w="0"/>
                <a:latin typeface="Times New Roman" pitchFamily="18" charset="0"/>
                <a:cs typeface="Times New Roman" pitchFamily="18" charset="0"/>
              </a:rPr>
              <a:t>Жоспарланған іс-шаралар</a:t>
            </a:r>
            <a:endParaRPr lang="ru-RU" sz="2000" dirty="0">
              <a:ln w="0"/>
              <a:latin typeface="Times New Roman" pitchFamily="18" charset="0"/>
              <a:cs typeface="Times New Roman" pitchFamily="18" charset="0"/>
            </a:endParaRPr>
          </a:p>
        </p:txBody>
      </p:sp>
      <p:pic>
        <p:nvPicPr>
          <p:cNvPr id="27" name="Рисунок 26">
            <a:extLst>
              <a:ext uri="{FF2B5EF4-FFF2-40B4-BE49-F238E27FC236}">
                <a16:creationId xmlns:a16="http://schemas.microsoft.com/office/drawing/2014/main" id="{E1F621F0-7C1F-4338-B10D-DBD91B75F5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259" y="828825"/>
            <a:ext cx="1825197" cy="1828121"/>
          </a:xfrm>
          <a:prstGeom prst="rect">
            <a:avLst/>
          </a:prstGeom>
        </p:spPr>
      </p:pic>
      <p:sp>
        <p:nvSpPr>
          <p:cNvPr id="28" name="TextBox 27">
            <a:extLst>
              <a:ext uri="{FF2B5EF4-FFF2-40B4-BE49-F238E27FC236}">
                <a16:creationId xmlns:a16="http://schemas.microsoft.com/office/drawing/2014/main" id="{FE6F0C16-855B-4EC7-8999-77B3405FD4A1}"/>
              </a:ext>
            </a:extLst>
          </p:cNvPr>
          <p:cNvSpPr txBox="1"/>
          <p:nvPr/>
        </p:nvSpPr>
        <p:spPr>
          <a:xfrm>
            <a:off x="3802623" y="897239"/>
            <a:ext cx="6607926" cy="1631216"/>
          </a:xfrm>
          <a:prstGeom prst="rect">
            <a:avLst/>
          </a:prstGeom>
          <a:noFill/>
        </p:spPr>
        <p:txBody>
          <a:bodyPr wrap="square">
            <a:spAutoFit/>
          </a:bodyPr>
          <a:lstStyle/>
          <a:p>
            <a:pPr marL="342900" indent="-342900" algn="just">
              <a:buFont typeface="Wingdings" panose="05000000000000000000" pitchFamily="2" charset="2"/>
              <a:buChar char="Ø"/>
            </a:pPr>
            <a:r>
              <a:rPr lang="kk-KZ" sz="2000" dirty="0">
                <a:latin typeface="Times New Roman" panose="02020603050405020304" pitchFamily="18" charset="0"/>
                <a:cs typeface="Times New Roman" panose="02020603050405020304" pitchFamily="18" charset="0"/>
              </a:rPr>
              <a:t>Ұлттық аккредиттеу орталығының аурухана қызметіне талдау жасауға ұсыныс еңгізу;</a:t>
            </a:r>
          </a:p>
          <a:p>
            <a:pPr marL="342900" indent="-342900" algn="just">
              <a:buFont typeface="Wingdings" panose="05000000000000000000" pitchFamily="2" charset="2"/>
              <a:buChar char="Ø"/>
            </a:pPr>
            <a:r>
              <a:rPr lang="kk-KZ" sz="2000" dirty="0">
                <a:latin typeface="Times New Roman" panose="02020603050405020304" pitchFamily="18" charset="0"/>
                <a:cs typeface="Times New Roman" panose="02020603050405020304" pitchFamily="18" charset="0"/>
              </a:rPr>
              <a:t>Халықаралық стандарттарға сәйкес мамандарды даярлау және персоналды оқыту;</a:t>
            </a:r>
            <a:r>
              <a:rPr lang="ru-RU" sz="2000" dirty="0">
                <a:latin typeface="Times New Roman" panose="02020603050405020304" pitchFamily="18" charset="0"/>
                <a:cs typeface="Times New Roman" panose="02020603050405020304" pitchFamily="18" charset="0"/>
              </a:rPr>
              <a:t> </a:t>
            </a:r>
            <a:endParaRPr lang="kk-KZ" sz="2000" dirty="0">
              <a:latin typeface="Times New Roman" pitchFamily="18" charset="0"/>
              <a:cs typeface="Times New Roman" pitchFamily="18" charset="0"/>
            </a:endParaRPr>
          </a:p>
          <a:p>
            <a:pPr marL="342900" indent="-342900" algn="just">
              <a:buFont typeface="Wingdings" panose="05000000000000000000" pitchFamily="2" charset="2"/>
              <a:buChar char="Ø"/>
            </a:pPr>
            <a:r>
              <a:rPr lang="kk-KZ" sz="2000" dirty="0">
                <a:latin typeface="Times New Roman" pitchFamily="18" charset="0"/>
                <a:cs typeface="Times New Roman" pitchFamily="18" charset="0"/>
              </a:rPr>
              <a:t>Аккредитациядан аурухана қаражатынан өту</a:t>
            </a:r>
          </a:p>
        </p:txBody>
      </p:sp>
      <p:sp>
        <p:nvSpPr>
          <p:cNvPr id="29" name="TextBox 28">
            <a:extLst>
              <a:ext uri="{FF2B5EF4-FFF2-40B4-BE49-F238E27FC236}">
                <a16:creationId xmlns:a16="http://schemas.microsoft.com/office/drawing/2014/main" id="{62F2778A-BC38-4675-9E4A-6F876C5F5BF4}"/>
              </a:ext>
            </a:extLst>
          </p:cNvPr>
          <p:cNvSpPr txBox="1"/>
          <p:nvPr/>
        </p:nvSpPr>
        <p:spPr>
          <a:xfrm>
            <a:off x="975360" y="2797485"/>
            <a:ext cx="10049691" cy="1969770"/>
          </a:xfrm>
          <a:prstGeom prst="rect">
            <a:avLst/>
          </a:prstGeom>
          <a:noFill/>
        </p:spPr>
        <p:txBody>
          <a:bodyPr wrap="square">
            <a:spAutoFit/>
          </a:bodyPr>
          <a:lstStyle/>
          <a:p>
            <a:pPr lvl="0" algn="just"/>
            <a:r>
              <a:rPr lang="kk-KZ" sz="2000" b="1" dirty="0">
                <a:latin typeface="Times New Roman" pitchFamily="18" charset="0"/>
                <a:cs typeface="Times New Roman" pitchFamily="18" charset="0"/>
              </a:rPr>
              <a:t>№2 қалалық аурухананың атауын өзгерту бойынша жұмыстар жүргізу </a:t>
            </a:r>
          </a:p>
          <a:p>
            <a:pPr marL="342900" indent="-342900" algn="just">
              <a:buFont typeface="Wingdings" panose="05000000000000000000" pitchFamily="2" charset="2"/>
              <a:buChar char="Ø"/>
            </a:pPr>
            <a:r>
              <a:rPr lang="kk-KZ" sz="2000" dirty="0">
                <a:latin typeface="Times New Roman" pitchFamily="18" charset="0"/>
                <a:cs typeface="Times New Roman" pitchFamily="18" charset="0"/>
              </a:rPr>
              <a:t>№1 қалалық емханасына қарасты ғимарат (Жандосова 92А) №2 қалалық аурухананың балансына өткізіп, Кәсіпорынның Жарғысының жарғылық капиталына өзгерістер енгізілгеннен кейін, балансқа қабылданып, «№2 көпбейінді қалалық аурухана» болып атауы өзгертіледі.</a:t>
            </a:r>
            <a:endParaRPr lang="ru-RU" sz="2000" dirty="0">
              <a:latin typeface="Times New Roman" pitchFamily="18" charset="0"/>
              <a:cs typeface="Times New Roman" pitchFamily="18" charset="0"/>
            </a:endParaRPr>
          </a:p>
          <a:p>
            <a:pPr lvl="0" algn="ctr"/>
            <a:endParaRPr lang="ru-RU" sz="2200" b="1" dirty="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639EEF45-B9EE-4D52-8B6C-A30B5487DBC6}"/>
              </a:ext>
            </a:extLst>
          </p:cNvPr>
          <p:cNvSpPr txBox="1"/>
          <p:nvPr/>
        </p:nvSpPr>
        <p:spPr>
          <a:xfrm>
            <a:off x="975361" y="4767255"/>
            <a:ext cx="9503272" cy="707886"/>
          </a:xfrm>
          <a:prstGeom prst="rect">
            <a:avLst/>
          </a:prstGeom>
          <a:noFill/>
        </p:spPr>
        <p:txBody>
          <a:bodyPr wrap="square">
            <a:spAutoFit/>
          </a:bodyPr>
          <a:lstStyle/>
          <a:p>
            <a:pPr lvl="0"/>
            <a:r>
              <a:rPr lang="kk-KZ" sz="2000" b="1" dirty="0">
                <a:latin typeface="Times New Roman" panose="02020603050405020304" pitchFamily="18" charset="0"/>
                <a:cs typeface="Times New Roman" panose="02020603050405020304" pitchFamily="18" charset="0"/>
              </a:rPr>
              <a:t>JCI халықаралық аккредиттеуден өту</a:t>
            </a:r>
          </a:p>
          <a:p>
            <a:pPr marL="285750" indent="-285750">
              <a:buFont typeface="Wingdings" panose="05000000000000000000" pitchFamily="2" charset="2"/>
              <a:buChar char="Ø"/>
            </a:pPr>
            <a:r>
              <a:rPr lang="kk-KZ" sz="2000" dirty="0">
                <a:latin typeface="Times New Roman" pitchFamily="18" charset="0"/>
                <a:cs typeface="Times New Roman" pitchFamily="18" charset="0"/>
              </a:rPr>
              <a:t>Ұлттық аккредиттеуден кезеңінен кейін 2024 жылға жоспарға енгізіледі</a:t>
            </a:r>
            <a:endParaRPr lang="ru-RU" sz="2000" dirty="0">
              <a:latin typeface="Times New Roman" pitchFamily="18" charset="0"/>
              <a:cs typeface="Times New Roman" pitchFamily="18" charset="0"/>
            </a:endParaRPr>
          </a:p>
        </p:txBody>
      </p:sp>
      <p:pic>
        <p:nvPicPr>
          <p:cNvPr id="31" name="Рисунок 30">
            <a:extLst>
              <a:ext uri="{FF2B5EF4-FFF2-40B4-BE49-F238E27FC236}">
                <a16:creationId xmlns:a16="http://schemas.microsoft.com/office/drawing/2014/main" id="{D0B9E8AB-7D5B-49C5-B6DF-937933CF96C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389" t="18766" r="18454" b="67794"/>
          <a:stretch/>
        </p:blipFill>
        <p:spPr>
          <a:xfrm>
            <a:off x="0" y="127452"/>
            <a:ext cx="2456892" cy="438909"/>
          </a:xfrm>
          <a:prstGeom prst="rect">
            <a:avLst/>
          </a:prstGeom>
        </p:spPr>
      </p:pic>
    </p:spTree>
    <p:extLst>
      <p:ext uri="{BB962C8B-B14F-4D97-AF65-F5344CB8AC3E}">
        <p14:creationId xmlns:p14="http://schemas.microsoft.com/office/powerpoint/2010/main" val="5692177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40741F7-778C-4444-92B6-0A91B080D5B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0" y="162368"/>
            <a:ext cx="2456892" cy="438909"/>
          </a:xfrm>
          <a:prstGeom prst="rect">
            <a:avLst/>
          </a:prstGeom>
        </p:spPr>
      </p:pic>
      <p:graphicFrame>
        <p:nvGraphicFramePr>
          <p:cNvPr id="19" name="Схема 18">
            <a:extLst>
              <a:ext uri="{FF2B5EF4-FFF2-40B4-BE49-F238E27FC236}">
                <a16:creationId xmlns:a16="http://schemas.microsoft.com/office/drawing/2014/main" id="{BB0F0842-25AB-4F01-AC5A-5D69CA744118}"/>
              </a:ext>
            </a:extLst>
          </p:cNvPr>
          <p:cNvGraphicFramePr/>
          <p:nvPr>
            <p:extLst>
              <p:ext uri="{D42A27DB-BD31-4B8C-83A1-F6EECF244321}">
                <p14:modId xmlns:p14="http://schemas.microsoft.com/office/powerpoint/2010/main" val="3318124620"/>
              </p:ext>
            </p:extLst>
          </p:nvPr>
        </p:nvGraphicFramePr>
        <p:xfrm>
          <a:off x="1604040" y="1031703"/>
          <a:ext cx="8983920" cy="53247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Прямоугольник 19">
            <a:extLst>
              <a:ext uri="{FF2B5EF4-FFF2-40B4-BE49-F238E27FC236}">
                <a16:creationId xmlns:a16="http://schemas.microsoft.com/office/drawing/2014/main" id="{879754C8-CA97-4AE6-B33D-C7F6DA82F9C0}"/>
              </a:ext>
            </a:extLst>
          </p:cNvPr>
          <p:cNvSpPr/>
          <p:nvPr/>
        </p:nvSpPr>
        <p:spPr>
          <a:xfrm>
            <a:off x="8206602" y="110117"/>
            <a:ext cx="3266982" cy="413026"/>
          </a:xfrm>
          <a:prstGeom prst="rect">
            <a:avLst/>
          </a:prstGeom>
          <a:noFill/>
        </p:spPr>
        <p:txBody>
          <a:bodyPr wrap="square" lIns="104233" tIns="52116" rIns="104233" bIns="52116">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defTabSz="914400"/>
            <a:r>
              <a:rPr lang="kk-KZ" sz="2000" dirty="0">
                <a:ln w="0"/>
                <a:latin typeface="Times New Roman" pitchFamily="18" charset="0"/>
                <a:cs typeface="Times New Roman" pitchFamily="18" charset="0"/>
              </a:rPr>
              <a:t>Жоспарланған</a:t>
            </a:r>
            <a:r>
              <a:rPr lang="kk-KZ" sz="2000" dirty="0">
                <a:ln w="0"/>
                <a:solidFill>
                  <a:srgbClr val="006989"/>
                </a:solidFill>
                <a:latin typeface="Times New Roman" pitchFamily="18" charset="0"/>
                <a:cs typeface="Times New Roman" pitchFamily="18" charset="0"/>
              </a:rPr>
              <a:t> </a:t>
            </a:r>
            <a:r>
              <a:rPr lang="kk-KZ" sz="2000" dirty="0">
                <a:ln w="0"/>
                <a:latin typeface="Times New Roman" pitchFamily="18" charset="0"/>
                <a:cs typeface="Times New Roman" pitchFamily="18" charset="0"/>
              </a:rPr>
              <a:t>іс-шаралар</a:t>
            </a:r>
            <a:endParaRPr lang="ru-RU" sz="2000" dirty="0">
              <a:ln w="0"/>
              <a:latin typeface="Times New Roman" pitchFamily="18" charset="0"/>
              <a:cs typeface="Times New Roman" pitchFamily="18" charset="0"/>
            </a:endParaRPr>
          </a:p>
        </p:txBody>
      </p:sp>
    </p:spTree>
    <p:extLst>
      <p:ext uri="{BB962C8B-B14F-4D97-AF65-F5344CB8AC3E}">
        <p14:creationId xmlns:p14="http://schemas.microsoft.com/office/powerpoint/2010/main" val="1550138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40741F7-778C-4444-92B6-0A91B080D5B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389" t="18766" r="18454" b="67794"/>
          <a:stretch/>
        </p:blipFill>
        <p:spPr>
          <a:xfrm>
            <a:off x="0" y="109993"/>
            <a:ext cx="2456892" cy="438909"/>
          </a:xfrm>
          <a:prstGeom prst="rect">
            <a:avLst/>
          </a:prstGeom>
        </p:spPr>
      </p:pic>
      <p:sp>
        <p:nvSpPr>
          <p:cNvPr id="9" name="object 57">
            <a:extLst>
              <a:ext uri="{FF2B5EF4-FFF2-40B4-BE49-F238E27FC236}">
                <a16:creationId xmlns:a16="http://schemas.microsoft.com/office/drawing/2014/main" id="{16EDCA0A-649D-4307-9892-E2AB1BA55776}"/>
              </a:ext>
            </a:extLst>
          </p:cNvPr>
          <p:cNvSpPr/>
          <p:nvPr/>
        </p:nvSpPr>
        <p:spPr>
          <a:xfrm>
            <a:off x="13307371" y="7204075"/>
            <a:ext cx="283885" cy="320675"/>
          </a:xfrm>
          <a:custGeom>
            <a:avLst/>
            <a:gdLst/>
            <a:ahLst/>
            <a:cxnLst/>
            <a:rect l="l" t="t" r="r" b="b"/>
            <a:pathLst>
              <a:path w="469265" h="320675">
                <a:moveTo>
                  <a:pt x="469115" y="0"/>
                </a:moveTo>
                <a:lnTo>
                  <a:pt x="136224" y="0"/>
                </a:lnTo>
                <a:lnTo>
                  <a:pt x="0" y="320349"/>
                </a:lnTo>
                <a:lnTo>
                  <a:pt x="469115" y="320349"/>
                </a:lnTo>
                <a:lnTo>
                  <a:pt x="469115" y="0"/>
                </a:lnTo>
                <a:close/>
              </a:path>
            </a:pathLst>
          </a:custGeom>
          <a:solidFill>
            <a:srgbClr val="3D6E76"/>
          </a:solidFill>
        </p:spPr>
        <p:txBody>
          <a:bodyPr wrap="square" lIns="0" tIns="0" rIns="0" bIns="0" rtlCol="0"/>
          <a:lstStyle/>
          <a:p>
            <a:r>
              <a:rPr lang="kk-KZ" dirty="0">
                <a:latin typeface="Times New Roman" panose="02020603050405020304" pitchFamily="18" charset="0"/>
                <a:cs typeface="Times New Roman" panose="02020603050405020304" pitchFamily="18" charset="0"/>
              </a:rPr>
              <a:t>12</a:t>
            </a:r>
            <a:endParaRPr dirty="0">
              <a:latin typeface="Times New Roman" panose="02020603050405020304" pitchFamily="18" charset="0"/>
              <a:cs typeface="Times New Roman" panose="02020603050405020304" pitchFamily="18" charset="0"/>
            </a:endParaRPr>
          </a:p>
        </p:txBody>
      </p:sp>
      <p:sp>
        <p:nvSpPr>
          <p:cNvPr id="10" name="object 70">
            <a:extLst>
              <a:ext uri="{FF2B5EF4-FFF2-40B4-BE49-F238E27FC236}">
                <a16:creationId xmlns:a16="http://schemas.microsoft.com/office/drawing/2014/main" id="{8DB3E1F1-8D6D-48B9-8EAE-559EB48BC2CE}"/>
              </a:ext>
            </a:extLst>
          </p:cNvPr>
          <p:cNvSpPr txBox="1"/>
          <p:nvPr/>
        </p:nvSpPr>
        <p:spPr>
          <a:xfrm>
            <a:off x="13195301" y="7195369"/>
            <a:ext cx="254012" cy="243656"/>
          </a:xfrm>
          <a:prstGeom prst="rect">
            <a:avLst/>
          </a:prstGeom>
        </p:spPr>
        <p:txBody>
          <a:bodyPr vert="horz" wrap="square" lIns="0" tIns="0" rIns="0" bIns="0" rtlCol="0">
            <a:spAutoFit/>
          </a:bodyPr>
          <a:lstStyle/>
          <a:p>
            <a:pPr marL="38100">
              <a:lnSpc>
                <a:spcPts val="1850"/>
              </a:lnSpc>
            </a:pPr>
            <a:r>
              <a:rPr lang="kk-KZ" sz="1600" b="1" spc="-260" dirty="0">
                <a:latin typeface="Arial"/>
                <a:cs typeface="Arial"/>
              </a:rPr>
              <a:t>1</a:t>
            </a:r>
            <a:endParaRPr sz="1600" dirty="0">
              <a:latin typeface="Arial"/>
              <a:cs typeface="Arial"/>
            </a:endParaRPr>
          </a:p>
        </p:txBody>
      </p:sp>
      <p:sp>
        <p:nvSpPr>
          <p:cNvPr id="11" name="Прямоугольник 10">
            <a:extLst>
              <a:ext uri="{FF2B5EF4-FFF2-40B4-BE49-F238E27FC236}">
                <a16:creationId xmlns:a16="http://schemas.microsoft.com/office/drawing/2014/main" id="{A8A7FEF2-7D98-415E-863B-9D8E18205036}"/>
              </a:ext>
            </a:extLst>
          </p:cNvPr>
          <p:cNvSpPr/>
          <p:nvPr/>
        </p:nvSpPr>
        <p:spPr>
          <a:xfrm>
            <a:off x="8176479" y="98290"/>
            <a:ext cx="3864088" cy="382249"/>
          </a:xfrm>
          <a:prstGeom prst="rect">
            <a:avLst/>
          </a:prstGeom>
          <a:noFill/>
        </p:spPr>
        <p:txBody>
          <a:bodyPr wrap="square" lIns="104233" tIns="52116" rIns="104233" bIns="52116">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defTabSz="914400"/>
            <a:r>
              <a:rPr lang="kk-KZ" dirty="0">
                <a:ln w="0"/>
                <a:latin typeface="Times New Roman" pitchFamily="18" charset="0"/>
                <a:cs typeface="Times New Roman" pitchFamily="18" charset="0"/>
              </a:rPr>
              <a:t>Жоспарланған іс-шаралар</a:t>
            </a:r>
            <a:endParaRPr lang="ru-RU" dirty="0">
              <a:ln w="0"/>
              <a:latin typeface="Times New Roman" pitchFamily="18" charset="0"/>
              <a:cs typeface="Times New Roman" pitchFamily="18" charset="0"/>
            </a:endParaRPr>
          </a:p>
        </p:txBody>
      </p:sp>
      <p:sp>
        <p:nvSpPr>
          <p:cNvPr id="12" name="Стрелка: пятиугольник 11">
            <a:extLst>
              <a:ext uri="{FF2B5EF4-FFF2-40B4-BE49-F238E27FC236}">
                <a16:creationId xmlns:a16="http://schemas.microsoft.com/office/drawing/2014/main" id="{791F66AB-1040-43A3-9DFB-4CEE89DDDB93}"/>
              </a:ext>
            </a:extLst>
          </p:cNvPr>
          <p:cNvSpPr/>
          <p:nvPr/>
        </p:nvSpPr>
        <p:spPr>
          <a:xfrm>
            <a:off x="1603899" y="989684"/>
            <a:ext cx="3785743" cy="697873"/>
          </a:xfrm>
          <a:prstGeom prst="homePlat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kk-KZ" sz="1400" dirty="0">
                <a:solidFill>
                  <a:schemeClr val="tx1"/>
                </a:solidFill>
                <a:latin typeface="Times New Roman" panose="02020603050405020304" pitchFamily="18" charset="0"/>
                <a:cs typeface="Times New Roman" panose="02020603050405020304" pitchFamily="18" charset="0"/>
              </a:rPr>
              <a:t>Ауруханаға Жоғары технологиялык медициналық қызметін көрсетуді (ВТМУ) дамыту  </a:t>
            </a:r>
            <a:endParaRPr lang="ru-RU" sz="1400" b="1" dirty="0">
              <a:solidFill>
                <a:schemeClr val="tx1"/>
              </a:solidFill>
              <a:latin typeface="Times New Roman" pitchFamily="18" charset="0"/>
              <a:cs typeface="Times New Roman" pitchFamily="18" charset="0"/>
            </a:endParaRPr>
          </a:p>
        </p:txBody>
      </p:sp>
      <p:sp>
        <p:nvSpPr>
          <p:cNvPr id="13" name="TextBox 12">
            <a:extLst>
              <a:ext uri="{FF2B5EF4-FFF2-40B4-BE49-F238E27FC236}">
                <a16:creationId xmlns:a16="http://schemas.microsoft.com/office/drawing/2014/main" id="{3A9F1F80-5740-45C8-BF8C-C9650472A4DA}"/>
              </a:ext>
            </a:extLst>
          </p:cNvPr>
          <p:cNvSpPr txBox="1"/>
          <p:nvPr/>
        </p:nvSpPr>
        <p:spPr>
          <a:xfrm>
            <a:off x="2899482" y="556944"/>
            <a:ext cx="1371600" cy="338554"/>
          </a:xfrm>
          <a:prstGeom prst="rect">
            <a:avLst/>
          </a:prstGeom>
          <a:noFill/>
        </p:spPr>
        <p:txBody>
          <a:bodyPr wrap="square">
            <a:spAutoFit/>
          </a:bodyPr>
          <a:lstStyle/>
          <a:p>
            <a:r>
              <a:rPr lang="kk-KZ" sz="1600" b="1" dirty="0">
                <a:latin typeface="Times New Roman" panose="02020603050405020304" pitchFamily="18" charset="0"/>
                <a:cs typeface="Times New Roman" panose="02020603050405020304" pitchFamily="18" charset="0"/>
              </a:rPr>
              <a:t>ЖОСПАР</a:t>
            </a:r>
            <a:endParaRPr lang="ru-RU" sz="1600" b="1" dirty="0"/>
          </a:p>
        </p:txBody>
      </p:sp>
      <p:sp>
        <p:nvSpPr>
          <p:cNvPr id="14" name="TextBox 13">
            <a:extLst>
              <a:ext uri="{FF2B5EF4-FFF2-40B4-BE49-F238E27FC236}">
                <a16:creationId xmlns:a16="http://schemas.microsoft.com/office/drawing/2014/main" id="{25949C43-3E78-49B3-BEB8-DD0703DB1269}"/>
              </a:ext>
            </a:extLst>
          </p:cNvPr>
          <p:cNvSpPr txBox="1"/>
          <p:nvPr/>
        </p:nvSpPr>
        <p:spPr>
          <a:xfrm>
            <a:off x="6413501" y="383804"/>
            <a:ext cx="3785742" cy="400110"/>
          </a:xfrm>
          <a:prstGeom prst="rect">
            <a:avLst/>
          </a:prstGeom>
          <a:noFill/>
        </p:spPr>
        <p:txBody>
          <a:bodyPr wrap="square">
            <a:spAutoFit/>
          </a:bodyPr>
          <a:lstStyle/>
          <a:p>
            <a:pPr algn="ctr"/>
            <a:r>
              <a:rPr lang="kk-KZ" sz="2000" b="1" dirty="0">
                <a:latin typeface="Times New Roman" panose="02020603050405020304" pitchFamily="18" charset="0"/>
                <a:cs typeface="Times New Roman" panose="02020603050405020304" pitchFamily="18" charset="0"/>
              </a:rPr>
              <a:t>Атқарылатын іс-шаралар</a:t>
            </a:r>
            <a:endParaRPr lang="ru-RU" sz="2000" b="1" dirty="0">
              <a:latin typeface="Times New Roman" pitchFamily="18" charset="0"/>
              <a:cs typeface="Times New Roman" pitchFamily="18" charset="0"/>
            </a:endParaRPr>
          </a:p>
        </p:txBody>
      </p:sp>
      <p:sp>
        <p:nvSpPr>
          <p:cNvPr id="15" name="Прямоугольник: скругленные углы 14">
            <a:extLst>
              <a:ext uri="{FF2B5EF4-FFF2-40B4-BE49-F238E27FC236}">
                <a16:creationId xmlns:a16="http://schemas.microsoft.com/office/drawing/2014/main" id="{14CFA916-FF30-4C6E-BB90-5DCEDE9A38AA}"/>
              </a:ext>
            </a:extLst>
          </p:cNvPr>
          <p:cNvSpPr/>
          <p:nvPr/>
        </p:nvSpPr>
        <p:spPr>
          <a:xfrm>
            <a:off x="5446996" y="884606"/>
            <a:ext cx="5141106" cy="863076"/>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285750" indent="-285750">
              <a:buFontTx/>
              <a:buChar char="-"/>
            </a:pPr>
            <a:r>
              <a:rPr lang="kk-KZ" sz="1400" dirty="0">
                <a:solidFill>
                  <a:schemeClr val="tx1"/>
                </a:solidFill>
                <a:latin typeface="Times New Roman" panose="02020603050405020304" pitchFamily="18" charset="0"/>
                <a:cs typeface="Times New Roman" panose="02020603050405020304" pitchFamily="18" charset="0"/>
              </a:rPr>
              <a:t>Ота санын ұлғайту:</a:t>
            </a:r>
          </a:p>
          <a:p>
            <a:pPr marL="285750" indent="-285750">
              <a:buFontTx/>
              <a:buChar char="-"/>
            </a:pPr>
            <a:r>
              <a:rPr lang="kk-KZ" sz="1400" dirty="0">
                <a:solidFill>
                  <a:schemeClr val="tx1"/>
                </a:solidFill>
                <a:latin typeface="Times New Roman" panose="02020603050405020304" pitchFamily="18" charset="0"/>
                <a:cs typeface="Times New Roman" panose="02020603050405020304" pitchFamily="18" charset="0"/>
              </a:rPr>
              <a:t>2023 жылға жоспар бойынша 9 ота, оның ішінде 6 айда 7 ота жасалды. Жыл соңына дейін қосымша 50 ота жасауға өтінім берілді. Жалпы суммасы 350млн</a:t>
            </a:r>
          </a:p>
        </p:txBody>
      </p:sp>
      <p:sp>
        <p:nvSpPr>
          <p:cNvPr id="16" name="Стрелка: пятиугольник 15">
            <a:extLst>
              <a:ext uri="{FF2B5EF4-FFF2-40B4-BE49-F238E27FC236}">
                <a16:creationId xmlns:a16="http://schemas.microsoft.com/office/drawing/2014/main" id="{6D33D040-9D00-45CE-B6F2-9F1394376D8E}"/>
              </a:ext>
            </a:extLst>
          </p:cNvPr>
          <p:cNvSpPr/>
          <p:nvPr/>
        </p:nvSpPr>
        <p:spPr>
          <a:xfrm>
            <a:off x="1603899" y="1894183"/>
            <a:ext cx="3783929" cy="705043"/>
          </a:xfrm>
          <a:prstGeom prst="homePlate">
            <a:avLst/>
          </a:prstGeom>
        </p:spPr>
        <p:style>
          <a:lnRef idx="2">
            <a:schemeClr val="accent5"/>
          </a:lnRef>
          <a:fillRef idx="1">
            <a:schemeClr val="lt1"/>
          </a:fillRef>
          <a:effectRef idx="0">
            <a:schemeClr val="accent5"/>
          </a:effectRef>
          <a:fontRef idx="minor">
            <a:schemeClr val="dk1"/>
          </a:fontRef>
        </p:style>
        <p:txBody>
          <a:bodyPr rtlCol="0" anchor="ctr"/>
          <a:lstStyle/>
          <a:p>
            <a:r>
              <a:rPr lang="kk-KZ" sz="1400" dirty="0">
                <a:solidFill>
                  <a:schemeClr val="tx1"/>
                </a:solidFill>
                <a:latin typeface="Times New Roman" panose="02020603050405020304" pitchFamily="18" charset="0"/>
                <a:cs typeface="Times New Roman" panose="02020603050405020304" pitchFamily="18" charset="0"/>
              </a:rPr>
              <a:t>Медициналық құрал-жабдық  базасын </a:t>
            </a:r>
            <a:r>
              <a:rPr lang="en-US" sz="1400" dirty="0">
                <a:solidFill>
                  <a:schemeClr val="tx1"/>
                </a:solidFill>
                <a:latin typeface="Times New Roman" panose="02020603050405020304" pitchFamily="18" charset="0"/>
                <a:cs typeface="Times New Roman" panose="02020603050405020304" pitchFamily="18" charset="0"/>
              </a:rPr>
              <a:t>100% </a:t>
            </a:r>
            <a:r>
              <a:rPr lang="kk-KZ" sz="1400" dirty="0">
                <a:solidFill>
                  <a:schemeClr val="tx1"/>
                </a:solidFill>
                <a:latin typeface="Times New Roman" panose="02020603050405020304" pitchFamily="18" charset="0"/>
                <a:cs typeface="Times New Roman" panose="02020603050405020304" pitchFamily="18" charset="0"/>
              </a:rPr>
              <a:t>жеткізу (қазіргі таңда 70</a:t>
            </a:r>
            <a:r>
              <a:rPr lang="en-US" sz="1400" dirty="0">
                <a:solidFill>
                  <a:schemeClr val="tx1"/>
                </a:solidFill>
                <a:latin typeface="Times New Roman" panose="02020603050405020304" pitchFamily="18" charset="0"/>
                <a:cs typeface="Times New Roman" panose="02020603050405020304" pitchFamily="18" charset="0"/>
              </a:rPr>
              <a:t>%</a:t>
            </a:r>
            <a:r>
              <a:rPr lang="kk-KZ" sz="1400" dirty="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itchFamily="18" charset="0"/>
              <a:cs typeface="Times New Roman" pitchFamily="18" charset="0"/>
            </a:endParaRPr>
          </a:p>
        </p:txBody>
      </p:sp>
      <p:sp>
        <p:nvSpPr>
          <p:cNvPr id="17" name="Прямоугольник: скругленные углы 16">
            <a:extLst>
              <a:ext uri="{FF2B5EF4-FFF2-40B4-BE49-F238E27FC236}">
                <a16:creationId xmlns:a16="http://schemas.microsoft.com/office/drawing/2014/main" id="{DE4AA7A9-3AE1-4E35-ADB0-1529E4365983}"/>
              </a:ext>
            </a:extLst>
          </p:cNvPr>
          <p:cNvSpPr/>
          <p:nvPr/>
        </p:nvSpPr>
        <p:spPr>
          <a:xfrm>
            <a:off x="5446997" y="1815750"/>
            <a:ext cx="5141106" cy="981469"/>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285750" indent="-285750">
              <a:buFontTx/>
              <a:buChar char="-"/>
            </a:pPr>
            <a:r>
              <a:rPr lang="kk-KZ" sz="1400" dirty="0">
                <a:solidFill>
                  <a:schemeClr val="tx1"/>
                </a:solidFill>
                <a:latin typeface="Times New Roman" panose="02020603050405020304" pitchFamily="18" charset="0"/>
                <a:cs typeface="Times New Roman" panose="02020603050405020304" pitchFamily="18" charset="0"/>
              </a:rPr>
              <a:t>Ота санын ұлғайту:</a:t>
            </a:r>
          </a:p>
          <a:p>
            <a:pPr marL="285750" indent="-285750">
              <a:buFontTx/>
              <a:buChar char="-"/>
            </a:pPr>
            <a:r>
              <a:rPr lang="kk-KZ" sz="1400" dirty="0">
                <a:solidFill>
                  <a:schemeClr val="tx1"/>
                </a:solidFill>
                <a:latin typeface="Times New Roman" panose="02020603050405020304" pitchFamily="18" charset="0"/>
                <a:cs typeface="Times New Roman" panose="02020603050405020304" pitchFamily="18" charset="0"/>
              </a:rPr>
              <a:t>2023 жылға жоспар бойынша 9 ота, оның ішінде 6 айда 7 ота жасалды. Жыл соңына дейін қосымша 50 ота жасауға өтінім берілді. Жалпы суммасы 350млн</a:t>
            </a:r>
          </a:p>
        </p:txBody>
      </p:sp>
      <p:sp>
        <p:nvSpPr>
          <p:cNvPr id="18" name="Стрелка: пятиугольник 17">
            <a:extLst>
              <a:ext uri="{FF2B5EF4-FFF2-40B4-BE49-F238E27FC236}">
                <a16:creationId xmlns:a16="http://schemas.microsoft.com/office/drawing/2014/main" id="{0D36C13E-31A9-4C57-BCD5-276F9FC5CA5B}"/>
              </a:ext>
            </a:extLst>
          </p:cNvPr>
          <p:cNvSpPr/>
          <p:nvPr/>
        </p:nvSpPr>
        <p:spPr>
          <a:xfrm>
            <a:off x="1603899" y="3075223"/>
            <a:ext cx="3843096" cy="705043"/>
          </a:xfrm>
          <a:prstGeom prst="homePlate">
            <a:avLst/>
          </a:prstGeom>
        </p:spPr>
        <p:style>
          <a:lnRef idx="2">
            <a:schemeClr val="accent5"/>
          </a:lnRef>
          <a:fillRef idx="1">
            <a:schemeClr val="lt1"/>
          </a:fillRef>
          <a:effectRef idx="0">
            <a:schemeClr val="accent5"/>
          </a:effectRef>
          <a:fontRef idx="minor">
            <a:schemeClr val="dk1"/>
          </a:fontRef>
        </p:style>
        <p:txBody>
          <a:bodyPr rtlCol="0" anchor="ctr"/>
          <a:lstStyle/>
          <a:p>
            <a:r>
              <a:rPr lang="kk-KZ" sz="1400" dirty="0">
                <a:solidFill>
                  <a:schemeClr val="tx1"/>
                </a:solidFill>
                <a:latin typeface="Times New Roman" panose="02020603050405020304" pitchFamily="18" charset="0"/>
                <a:cs typeface="Times New Roman" panose="02020603050405020304" pitchFamily="18" charset="0"/>
              </a:rPr>
              <a:t>Маман тапшылығын алдын алу </a:t>
            </a:r>
            <a:endParaRPr lang="ru-RU" sz="1400" dirty="0">
              <a:solidFill>
                <a:schemeClr val="tx1"/>
              </a:solidFill>
              <a:latin typeface="Times New Roman" pitchFamily="18" charset="0"/>
              <a:cs typeface="Times New Roman" pitchFamily="18" charset="0"/>
            </a:endParaRPr>
          </a:p>
        </p:txBody>
      </p:sp>
      <p:sp>
        <p:nvSpPr>
          <p:cNvPr id="19" name="Прямоугольник: скругленные углы 18">
            <a:extLst>
              <a:ext uri="{FF2B5EF4-FFF2-40B4-BE49-F238E27FC236}">
                <a16:creationId xmlns:a16="http://schemas.microsoft.com/office/drawing/2014/main" id="{4F55E220-F111-440D-90A7-B5A66588A77B}"/>
              </a:ext>
            </a:extLst>
          </p:cNvPr>
          <p:cNvSpPr/>
          <p:nvPr/>
        </p:nvSpPr>
        <p:spPr>
          <a:xfrm>
            <a:off x="5477248" y="2870927"/>
            <a:ext cx="5110855" cy="1107245"/>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171450" indent="-171450" algn="just">
              <a:buFontTx/>
              <a:buChar char="-"/>
            </a:pPr>
            <a:r>
              <a:rPr lang="kk-KZ" sz="1400" dirty="0">
                <a:solidFill>
                  <a:schemeClr val="tx1"/>
                </a:solidFill>
                <a:latin typeface="Times New Roman" panose="02020603050405020304" pitchFamily="18" charset="0"/>
                <a:cs typeface="Times New Roman" panose="02020603050405020304" pitchFamily="18" charset="0"/>
              </a:rPr>
              <a:t>Инфекционист </a:t>
            </a:r>
          </a:p>
          <a:p>
            <a:pPr marL="171450" indent="-171450" algn="just">
              <a:buFontTx/>
              <a:buChar char="-"/>
            </a:pPr>
            <a:r>
              <a:rPr lang="kk-KZ" sz="1400" dirty="0">
                <a:solidFill>
                  <a:schemeClr val="tx1"/>
                </a:solidFill>
                <a:latin typeface="Times New Roman" panose="02020603050405020304" pitchFamily="18" charset="0"/>
                <a:cs typeface="Times New Roman" panose="02020603050405020304" pitchFamily="18" charset="0"/>
              </a:rPr>
              <a:t>Клиникалық фармаколог</a:t>
            </a:r>
          </a:p>
          <a:p>
            <a:pPr marL="171450" indent="-171450" algn="just">
              <a:buFontTx/>
              <a:buChar char="-"/>
            </a:pPr>
            <a:r>
              <a:rPr lang="kk-KZ" sz="1400" dirty="0">
                <a:solidFill>
                  <a:schemeClr val="tx1"/>
                </a:solidFill>
                <a:latin typeface="Times New Roman" panose="02020603050405020304" pitchFamily="18" charset="0"/>
                <a:cs typeface="Times New Roman" panose="02020603050405020304" pitchFamily="18" charset="0"/>
              </a:rPr>
              <a:t>Дәрігер неонатолог </a:t>
            </a:r>
          </a:p>
          <a:p>
            <a:pPr marL="171450" indent="-171450" algn="just">
              <a:buFontTx/>
              <a:buChar char="-"/>
            </a:pPr>
            <a:r>
              <a:rPr lang="kk-KZ" sz="1400" dirty="0">
                <a:solidFill>
                  <a:schemeClr val="tx1"/>
                </a:solidFill>
                <a:latin typeface="Times New Roman" panose="02020603050405020304" pitchFamily="18" charset="0"/>
                <a:cs typeface="Times New Roman" panose="02020603050405020304" pitchFamily="18" charset="0"/>
              </a:rPr>
              <a:t>Дәрігер реаниматолог</a:t>
            </a:r>
          </a:p>
          <a:p>
            <a:pPr marL="171450" indent="-171450" algn="just">
              <a:buFontTx/>
              <a:buChar char="-"/>
            </a:pPr>
            <a:r>
              <a:rPr lang="kk-KZ" sz="1400" dirty="0">
                <a:solidFill>
                  <a:schemeClr val="tx1"/>
                </a:solidFill>
                <a:latin typeface="Times New Roman" panose="02020603050405020304" pitchFamily="18" charset="0"/>
                <a:cs typeface="Times New Roman" panose="02020603050405020304" pitchFamily="18" charset="0"/>
              </a:rPr>
              <a:t>Осы аталған мамандарды аурухана есебінен даярлау</a:t>
            </a:r>
          </a:p>
        </p:txBody>
      </p:sp>
      <p:sp>
        <p:nvSpPr>
          <p:cNvPr id="20" name="Стрелка: пятиугольник 19">
            <a:extLst>
              <a:ext uri="{FF2B5EF4-FFF2-40B4-BE49-F238E27FC236}">
                <a16:creationId xmlns:a16="http://schemas.microsoft.com/office/drawing/2014/main" id="{3BD13D79-5539-413B-AFD3-76CE648D40C7}"/>
              </a:ext>
            </a:extLst>
          </p:cNvPr>
          <p:cNvSpPr/>
          <p:nvPr/>
        </p:nvSpPr>
        <p:spPr>
          <a:xfrm>
            <a:off x="1603899" y="4457820"/>
            <a:ext cx="3813513" cy="705043"/>
          </a:xfrm>
          <a:prstGeom prst="homePlate">
            <a:avLst/>
          </a:prstGeom>
        </p:spPr>
        <p:style>
          <a:lnRef idx="2">
            <a:schemeClr val="accent5"/>
          </a:lnRef>
          <a:fillRef idx="1">
            <a:schemeClr val="lt1"/>
          </a:fillRef>
          <a:effectRef idx="0">
            <a:schemeClr val="accent5"/>
          </a:effectRef>
          <a:fontRef idx="minor">
            <a:schemeClr val="dk1"/>
          </a:fontRef>
        </p:style>
        <p:txBody>
          <a:bodyPr rtlCol="0" anchor="ctr"/>
          <a:lstStyle/>
          <a:p>
            <a:r>
              <a:rPr lang="kk-KZ" sz="1400" dirty="0">
                <a:solidFill>
                  <a:schemeClr val="tx1"/>
                </a:solidFill>
                <a:latin typeface="Times New Roman" panose="02020603050405020304" pitchFamily="18" charset="0"/>
                <a:cs typeface="Times New Roman" panose="02020603050405020304" pitchFamily="18" charset="0"/>
              </a:rPr>
              <a:t>Ақылы қызмет санын өсіру </a:t>
            </a:r>
            <a:endParaRPr lang="ru-RU" sz="1400" dirty="0">
              <a:solidFill>
                <a:schemeClr val="tx1"/>
              </a:solidFill>
              <a:latin typeface="Times New Roman" pitchFamily="18" charset="0"/>
              <a:cs typeface="Times New Roman" pitchFamily="18" charset="0"/>
            </a:endParaRPr>
          </a:p>
        </p:txBody>
      </p:sp>
      <p:sp>
        <p:nvSpPr>
          <p:cNvPr id="21" name="Прямоугольник: скругленные углы 20">
            <a:extLst>
              <a:ext uri="{FF2B5EF4-FFF2-40B4-BE49-F238E27FC236}">
                <a16:creationId xmlns:a16="http://schemas.microsoft.com/office/drawing/2014/main" id="{31CC41DC-60A8-438C-BAE1-16FED4DBBE03}"/>
              </a:ext>
            </a:extLst>
          </p:cNvPr>
          <p:cNvSpPr/>
          <p:nvPr/>
        </p:nvSpPr>
        <p:spPr>
          <a:xfrm>
            <a:off x="5477248" y="4055617"/>
            <a:ext cx="5110855" cy="1411362"/>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r>
              <a:rPr lang="kk-KZ" sz="1400" dirty="0">
                <a:solidFill>
                  <a:schemeClr val="tx1"/>
                </a:solidFill>
                <a:latin typeface="Times New Roman" panose="02020603050405020304" pitchFamily="18" charset="0"/>
                <a:cs typeface="Times New Roman" panose="02020603050405020304" pitchFamily="18" charset="0"/>
              </a:rPr>
              <a:t>- Ақылы қызмет сомасы қазіргі таңда 153млн теңгені құрайды, 200млн көтеру жоспарлануда. </a:t>
            </a:r>
          </a:p>
          <a:p>
            <a:r>
              <a:rPr lang="kk-KZ" sz="1400" dirty="0">
                <a:solidFill>
                  <a:schemeClr val="tx1"/>
                </a:solidFill>
                <a:latin typeface="Times New Roman" panose="02020603050405020304" pitchFamily="18" charset="0"/>
                <a:cs typeface="Times New Roman" panose="02020603050405020304" pitchFamily="18" charset="0"/>
              </a:rPr>
              <a:t>- Бөлімшелер бойынша ақылы төсек-орындар санын көбейту, сервистік қызметтер көрсету санын ұлғайту.</a:t>
            </a:r>
          </a:p>
          <a:p>
            <a:r>
              <a:rPr lang="kk-KZ" sz="1400" dirty="0">
                <a:solidFill>
                  <a:schemeClr val="tx1"/>
                </a:solidFill>
                <a:latin typeface="Times New Roman" panose="02020603050405020304" pitchFamily="18" charset="0"/>
                <a:cs typeface="Times New Roman" panose="02020603050405020304" pitchFamily="18" charset="0"/>
              </a:rPr>
              <a:t>- Шымкент қаласы бойынша тапшы мамандарды даярлап, оларды ауруханада ақылы кеңес беру қызметтеріне тарту. </a:t>
            </a:r>
            <a:endParaRPr lang="ru-RU" sz="1400" dirty="0">
              <a:solidFill>
                <a:schemeClr val="tx1"/>
              </a:solidFill>
              <a:latin typeface="Times New Roman" pitchFamily="18" charset="0"/>
              <a:cs typeface="Times New Roman" pitchFamily="18" charset="0"/>
            </a:endParaRPr>
          </a:p>
        </p:txBody>
      </p:sp>
      <p:sp>
        <p:nvSpPr>
          <p:cNvPr id="22" name="Стрелка: пятиугольник 21">
            <a:extLst>
              <a:ext uri="{FF2B5EF4-FFF2-40B4-BE49-F238E27FC236}">
                <a16:creationId xmlns:a16="http://schemas.microsoft.com/office/drawing/2014/main" id="{C0A49151-75E8-467F-ACA5-E88EAA4C80AF}"/>
              </a:ext>
            </a:extLst>
          </p:cNvPr>
          <p:cNvSpPr/>
          <p:nvPr/>
        </p:nvSpPr>
        <p:spPr>
          <a:xfrm>
            <a:off x="1595675" y="5289787"/>
            <a:ext cx="3829958" cy="1356258"/>
          </a:xfrm>
          <a:prstGeom prst="homePlate">
            <a:avLst/>
          </a:prstGeom>
        </p:spPr>
        <p:style>
          <a:lnRef idx="2">
            <a:schemeClr val="accent5"/>
          </a:lnRef>
          <a:fillRef idx="1">
            <a:schemeClr val="lt1"/>
          </a:fillRef>
          <a:effectRef idx="0">
            <a:schemeClr val="accent5"/>
          </a:effectRef>
          <a:fontRef idx="minor">
            <a:schemeClr val="dk1"/>
          </a:fontRef>
        </p:style>
        <p:txBody>
          <a:bodyPr rtlCol="0" anchor="ctr"/>
          <a:lstStyle/>
          <a:p>
            <a:pPr marL="111125" indent="-111125">
              <a:buFontTx/>
              <a:buChar char="-"/>
            </a:pPr>
            <a:r>
              <a:rPr lang="kk-KZ" sz="1400" dirty="0">
                <a:solidFill>
                  <a:schemeClr val="tx1"/>
                </a:solidFill>
                <a:latin typeface="Times New Roman" panose="02020603050405020304" pitchFamily="18" charset="0"/>
                <a:cs typeface="Times New Roman" panose="02020603050405020304" pitchFamily="18" charset="0"/>
              </a:rPr>
              <a:t>Жеке 3 Гкалл локалды қазандық орнату</a:t>
            </a:r>
          </a:p>
          <a:p>
            <a:pPr marL="111125" indent="-111125">
              <a:buFontTx/>
              <a:buChar char="-"/>
            </a:pPr>
            <a:r>
              <a:rPr lang="kk-KZ" sz="1400" dirty="0">
                <a:solidFill>
                  <a:schemeClr val="tx1"/>
                </a:solidFill>
                <a:latin typeface="Times New Roman" panose="02020603050405020304" pitchFamily="18" charset="0"/>
                <a:cs typeface="Times New Roman" panose="02020603050405020304" pitchFamily="18" charset="0"/>
              </a:rPr>
              <a:t>Жаңа 6 Кв Трансформаторлық станцияны соғу болмаса қолданыстағы станцияны модернизациядан өткізу</a:t>
            </a:r>
          </a:p>
          <a:p>
            <a:pPr marL="111125" indent="-111125">
              <a:buFontTx/>
              <a:buChar char="-"/>
            </a:pPr>
            <a:r>
              <a:rPr lang="kk-KZ" sz="1400" dirty="0">
                <a:solidFill>
                  <a:schemeClr val="tx1"/>
                </a:solidFill>
                <a:latin typeface="Times New Roman" panose="02020603050405020304" pitchFamily="18" charset="0"/>
                <a:cs typeface="Times New Roman" panose="02020603050405020304" pitchFamily="18" charset="0"/>
              </a:rPr>
              <a:t>Резевті дизельді стацияның қуаттылығын 1000 Квт дейін арттыру</a:t>
            </a:r>
          </a:p>
        </p:txBody>
      </p:sp>
      <p:sp>
        <p:nvSpPr>
          <p:cNvPr id="23" name="Прямоугольник: скругленные углы 22">
            <a:extLst>
              <a:ext uri="{FF2B5EF4-FFF2-40B4-BE49-F238E27FC236}">
                <a16:creationId xmlns:a16="http://schemas.microsoft.com/office/drawing/2014/main" id="{8FB989DF-887C-4EF1-99D4-AF61D88736A9}"/>
              </a:ext>
            </a:extLst>
          </p:cNvPr>
          <p:cNvSpPr/>
          <p:nvPr/>
        </p:nvSpPr>
        <p:spPr>
          <a:xfrm>
            <a:off x="5540820" y="5551256"/>
            <a:ext cx="5110855" cy="92294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r>
              <a:rPr lang="kk-KZ" sz="1400" dirty="0">
                <a:solidFill>
                  <a:schemeClr val="tx1"/>
                </a:solidFill>
                <a:latin typeface="Times New Roman" panose="02020603050405020304" pitchFamily="18" charset="0"/>
                <a:cs typeface="Times New Roman" panose="02020603050405020304" pitchFamily="18" charset="0"/>
              </a:rPr>
              <a:t>Құрылысқа бюджеттік қаржыландырылуға ұсыныс беру</a:t>
            </a:r>
          </a:p>
        </p:txBody>
      </p:sp>
    </p:spTree>
    <p:extLst>
      <p:ext uri="{BB962C8B-B14F-4D97-AF65-F5344CB8AC3E}">
        <p14:creationId xmlns:p14="http://schemas.microsoft.com/office/powerpoint/2010/main" val="34945505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C8AA7368-38C2-49D0-8FF8-C16F29BD6F94}"/>
              </a:ext>
            </a:extLst>
          </p:cNvPr>
          <p:cNvSpPr/>
          <p:nvPr/>
        </p:nvSpPr>
        <p:spPr>
          <a:xfrm>
            <a:off x="2924416" y="1886681"/>
            <a:ext cx="6657207" cy="1754326"/>
          </a:xfrm>
          <a:prstGeom prst="rect">
            <a:avLst/>
          </a:prstGeom>
          <a:noFill/>
        </p:spPr>
        <p:txBody>
          <a:bodyPr wrap="none" lIns="91440" tIns="45720" rIns="91440" bIns="45720">
            <a:spAutoFit/>
          </a:bodyPr>
          <a:lstStyle/>
          <a:p>
            <a:pPr algn="ctr"/>
            <a:r>
              <a:rPr lang="kk-KZ"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НАЗАРЛАРЫҢЫЗҒА</a:t>
            </a:r>
          </a:p>
          <a:p>
            <a:pPr algn="ctr"/>
            <a:r>
              <a:rPr lang="kk-KZ"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 РАХМЕТ ! </a:t>
            </a:r>
            <a:endParaRPr lang="ru-RU"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958517814"/>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Override>
</file>

<file path=ppt/theme/themeOverride2.xml><?xml version="1.0" encoding="utf-8"?>
<a:themeOverride xmlns:a="http://schemas.openxmlformats.org/drawingml/2006/main">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Override>
</file>

<file path=ppt/theme/themeOverride3.xml><?xml version="1.0" encoding="utf-8"?>
<a:themeOverride xmlns:a="http://schemas.openxmlformats.org/drawingml/2006/main">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Override>
</file>

<file path=ppt/theme/themeOverride4.xml><?xml version="1.0" encoding="utf-8"?>
<a:themeOverride xmlns:a="http://schemas.openxmlformats.org/drawingml/2006/main">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2416</TotalTime>
  <Words>5195</Words>
  <Application>Microsoft Office PowerPoint</Application>
  <PresentationFormat>Широкоэкранный</PresentationFormat>
  <Paragraphs>1427</Paragraphs>
  <Slides>35</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35</vt:i4>
      </vt:variant>
    </vt:vector>
  </HeadingPairs>
  <TitlesOfParts>
    <vt:vector size="44" baseType="lpstr">
      <vt:lpstr>Arial</vt:lpstr>
      <vt:lpstr>Calibri</vt:lpstr>
      <vt:lpstr>Calibri Light</vt:lpstr>
      <vt:lpstr>Century Gothic</vt:lpstr>
      <vt:lpstr>Roboto Condensed</vt:lpstr>
      <vt:lpstr>Times New Roman</vt:lpstr>
      <vt:lpstr>Wingdings</vt:lpstr>
      <vt:lpstr>Wingdings 3</vt:lpstr>
      <vt:lpstr>Тема Office</vt:lpstr>
      <vt:lpstr>Презентация PowerPoint</vt:lpstr>
      <vt:lpstr>Презентация PowerPoint</vt:lpstr>
      <vt:lpstr>АУРУХАНА ҚҰРЫЛЫМЫ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Қабылдау бөлімі </vt:lpstr>
      <vt:lpstr>Презентация PowerPoint</vt:lpstr>
      <vt:lpstr>Сапа көрсеткіштері</vt:lpstr>
      <vt:lpstr>Сапа көрсеткіштер</vt:lpstr>
      <vt:lpstr>Презентация PowerPoint</vt:lpstr>
      <vt:lpstr>Ауруханадағы өлім көрсеткіші </vt:lpstr>
      <vt:lpstr>Перзентхана </vt:lpstr>
      <vt:lpstr>Перзентхана </vt:lpstr>
      <vt:lpstr>Диагностика мен емдеудің рентгенохирургиялық әдістері бөлімшесі</vt:lpstr>
      <vt:lpstr>Емхананың сапалық көрсеткіштері </vt:lpstr>
      <vt:lpstr>Презентация PowerPoint</vt:lpstr>
      <vt:lpstr>Cкринингтік профилактикалық  қараулар</vt:lpstr>
      <vt:lpstr>      ҚР ДСМ-нің 2020 жылғы 30 қарашадағы  «Жедел медициналық жәрдем, оның ішінде медициналық авиацияны тарта отырып көрсету қағидаларын бекіту туралы» №225 бұйрығы негізінде  4 санатты жедел медициналық  көмек көрсету бригадасы жұмыс атқарады.  Құрамы: 2 дәрігер, 10 орта буынды қызметкер және 4 жүргізуші. 4 - жеделділік санатты бригаданың келу уақыты 60 минутқа дейін. </vt:lpstr>
      <vt:lpstr>Жарақат бөлімі</vt:lpstr>
      <vt:lpstr>Материалды техникалық база</vt:lpstr>
      <vt:lpstr>Материалды техникалық база</vt:lpstr>
      <vt:lpstr>2023 жылға қаралған бюджет және 7 айға төлемге қабылданған қаражат (тенге) </vt:lpstr>
      <vt:lpstr>Презентация PowerPoint</vt:lpstr>
      <vt:lpstr>Презентация PowerPoint</vt:lpstr>
      <vt:lpstr>Презентация PowerPoint</vt:lpstr>
      <vt:lpstr>Ауруханаға ақылы қызмет бойынша сатып алынған дәрі-дәрмектердің кіріс шығысы (тенге)</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Рахматалиев Аскар Муратович - главный врач ГБ №2   главный внештатный интервенционный кардиолог УЗ г. Шымкент магистр здравоохранения</dc:title>
  <dc:creator>Шынар</dc:creator>
  <cp:lastModifiedBy>Bayan</cp:lastModifiedBy>
  <cp:revision>117</cp:revision>
  <cp:lastPrinted>2023-02-27T05:31:06Z</cp:lastPrinted>
  <dcterms:created xsi:type="dcterms:W3CDTF">2023-02-01T04:39:22Z</dcterms:created>
  <dcterms:modified xsi:type="dcterms:W3CDTF">2023-09-07T12:14:20Z</dcterms:modified>
</cp:coreProperties>
</file>